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Fredoka On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ejaVu Serif Bold" panose="020B0604020202020204" charset="0"/>
      <p:regular r:id="rId15"/>
    </p:embeddedFont>
    <p:embeddedFont>
      <p:font typeface="Nunito Sans Black" panose="020B0604020202020204" charset="0"/>
      <p:regular r:id="rId16"/>
      <p:bold r:id="rId17"/>
      <p:boldItalic r:id="rId18"/>
    </p:embeddedFont>
    <p:embeddedFont>
      <p:font typeface="DejaVu Serif" panose="020B0604020202020204" charset="0"/>
      <p:regular r:id="rId19"/>
    </p:embeddedFont>
    <p:embeddedFont>
      <p:font typeface="Montserrat Classic" panose="020B0604020202020204" charset="0"/>
      <p:regular r:id="rId20"/>
    </p:embeddedFont>
    <p:embeddedFont>
      <p:font typeface="Montserrat Classic Bold" panose="020B0604020202020204" charset="0"/>
      <p:regular r:id="rId21"/>
    </p:embeddedFont>
    <p:embeddedFont>
      <p:font typeface="Sriracha" panose="020B0604020202020204" charset="-3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5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openxmlformats.org/officeDocument/2006/relationships/image" Target="../media/image26.png"/><Relationship Id="rId3" Type="http://schemas.openxmlformats.org/officeDocument/2006/relationships/image" Target="../media/image14.png"/><Relationship Id="rId21" Type="http://schemas.openxmlformats.org/officeDocument/2006/relationships/image" Target="../media/image41.svg"/><Relationship Id="rId7" Type="http://schemas.openxmlformats.org/officeDocument/2006/relationships/image" Target="../media/image15.png"/><Relationship Id="rId12" Type="http://schemas.openxmlformats.org/officeDocument/2006/relationships/image" Target="../media/image32.svg"/><Relationship Id="rId17" Type="http://schemas.openxmlformats.org/officeDocument/2006/relationships/image" Target="../media/image20.png"/><Relationship Id="rId25" Type="http://schemas.openxmlformats.org/officeDocument/2006/relationships/image" Target="../media/image43.svg"/><Relationship Id="rId2" Type="http://schemas.openxmlformats.org/officeDocument/2006/relationships/image" Target="../media/image13.jpeg"/><Relationship Id="rId16" Type="http://schemas.openxmlformats.org/officeDocument/2006/relationships/image" Target="../media/image36.svg"/><Relationship Id="rId20" Type="http://schemas.openxmlformats.org/officeDocument/2006/relationships/image" Target="../media/image22.png"/><Relationship Id="rId29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7.png"/><Relationship Id="rId10" Type="http://schemas.openxmlformats.org/officeDocument/2006/relationships/image" Target="../media/image30.svg"/><Relationship Id="rId19" Type="http://schemas.openxmlformats.org/officeDocument/2006/relationships/image" Target="../media/image39.svg"/><Relationship Id="rId31" Type="http://schemas.openxmlformats.org/officeDocument/2006/relationships/image" Target="../media/image49.svg"/><Relationship Id="rId9" Type="http://schemas.openxmlformats.org/officeDocument/2006/relationships/image" Target="../media/image16.png"/><Relationship Id="rId14" Type="http://schemas.openxmlformats.org/officeDocument/2006/relationships/image" Target="../media/image34.svg"/><Relationship Id="rId22" Type="http://schemas.openxmlformats.org/officeDocument/2006/relationships/image" Target="../media/image23.png"/><Relationship Id="rId27" Type="http://schemas.openxmlformats.org/officeDocument/2006/relationships/image" Target="../media/image45.svg"/><Relationship Id="rId30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0" Type="http://schemas.openxmlformats.org/officeDocument/2006/relationships/image" Target="../media/image57.sv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75987" y="100415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64934" y="6781684"/>
            <a:ext cx="3237637" cy="35053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29900" y="7437755"/>
            <a:ext cx="3109295" cy="284924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039364" y="1481369"/>
            <a:ext cx="10209273" cy="9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2834">
                <a:solidFill>
                  <a:srgbClr val="000000"/>
                </a:solidFill>
                <a:latin typeface="Montserrat Classic Bold"/>
              </a:rPr>
              <a:t>PHÒNG GIÁO DỤC VÀ ĐÀO TẠO QUẬN LONG BIÊN</a:t>
            </a:r>
          </a:p>
          <a:p>
            <a:pPr algn="ctr">
              <a:lnSpc>
                <a:spcPts val="3967"/>
              </a:lnSpc>
            </a:pPr>
            <a:r>
              <a:rPr lang="en-US" sz="2834">
                <a:solidFill>
                  <a:srgbClr val="000000"/>
                </a:solidFill>
                <a:latin typeface="Montserrat Classic Bold"/>
              </a:rPr>
              <a:t>TRƯỜNG MẦM NON HOA SỮA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39364" y="3026410"/>
            <a:ext cx="1020927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1616"/>
                </a:solidFill>
                <a:latin typeface="Nunito Sans Black"/>
              </a:rPr>
              <a:t>GIÁO ÁN KHÁM PHÁ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9849" y="4246880"/>
            <a:ext cx="1255543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</a:rPr>
              <a:t>Đề tài: Sự kì diệu của đôi tai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39364" y="5505450"/>
            <a:ext cx="10209273" cy="73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000000"/>
                </a:solidFill>
                <a:latin typeface="DejaVu Serif"/>
              </a:rPr>
              <a:t>Lứa</a:t>
            </a:r>
            <a:r>
              <a:rPr lang="en-US" sz="44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"/>
              </a:rPr>
              <a:t>tuổi</a:t>
            </a:r>
            <a:r>
              <a:rPr lang="en-US" sz="4400" dirty="0">
                <a:solidFill>
                  <a:srgbClr val="000000"/>
                </a:solidFill>
                <a:latin typeface="DejaVu Serif"/>
              </a:rPr>
              <a:t>: 3 - 4 </a:t>
            </a:r>
            <a:r>
              <a:rPr lang="en-US" sz="4400" dirty="0" err="1" smtClean="0">
                <a:solidFill>
                  <a:srgbClr val="000000"/>
                </a:solidFill>
                <a:latin typeface="DejaVu Serif"/>
              </a:rPr>
              <a:t>tuổi</a:t>
            </a:r>
            <a:endParaRPr lang="en-US" sz="4400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9662" y="864069"/>
            <a:ext cx="12848731" cy="8118486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54062" y="864069"/>
            <a:ext cx="13682087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12286" y="2802852"/>
            <a:ext cx="3796106" cy="46812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413" y="4199021"/>
            <a:ext cx="5378824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84342" y="1564607"/>
            <a:ext cx="8482964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272626"/>
                </a:solidFill>
                <a:latin typeface="Sriracha"/>
              </a:rPr>
              <a:t>Mời các con cùng lắng nghe âm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035483" y="-3802583"/>
            <a:ext cx="10217035" cy="179832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1026" name="Picture 2" descr="CẤU TẠO TAI- PHẦN 1: TAI NGOÀI | Phonak Việt Nam">
            <a:extLst>
              <a:ext uri="{FF2B5EF4-FFF2-40B4-BE49-F238E27FC236}">
                <a16:creationId xmlns:a16="http://schemas.microsoft.com/office/drawing/2014/main" id="{9C8517F5-B0B6-B120-E8E5-57D66C40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448" y1="18898" x2="63448" y2="18898"/>
                        <a14:foregroundMark x1="87586" y1="9055" x2="87586" y2="9055"/>
                        <a14:foregroundMark x1="79655" y1="35433" x2="79655" y2="35433"/>
                        <a14:foregroundMark x1="64483" y1="49213" x2="64483" y2="49213"/>
                        <a14:foregroundMark x1="83793" y1="75591" x2="83793" y2="75591"/>
                        <a14:foregroundMark x1="98621" y1="9843" x2="98621" y2="9843"/>
                        <a14:foregroundMark x1="23793" y1="4331" x2="23793" y2="4331"/>
                        <a14:foregroundMark x1="7241" y1="4724" x2="7241" y2="4724"/>
                        <a14:foregroundMark x1="12414" y1="11417" x2="12414" y2="11417"/>
                        <a14:foregroundMark x1="15517" y1="3937" x2="15517" y2="3937"/>
                        <a14:foregroundMark x1="26552" y1="17717" x2="26552" y2="17717"/>
                        <a14:foregroundMark x1="26552" y1="26378" x2="26552" y2="26378"/>
                        <a14:foregroundMark x1="26207" y1="33465" x2="26207" y2="33465"/>
                        <a14:foregroundMark x1="22414" y1="58268" x2="22414" y2="58268"/>
                        <a14:foregroundMark x1="7241" y1="69291" x2="7241" y2="69291"/>
                        <a14:foregroundMark x1="9655" y1="26772" x2="9655" y2="26772"/>
                        <a14:foregroundMark x1="27241" y1="84252" x2="27241" y2="84252"/>
                        <a14:foregroundMark x1="82069" y1="65354" x2="82069" y2="65354"/>
                        <a14:foregroundMark x1="82414" y1="65354" x2="82414" y2="65354"/>
                        <a14:foregroundMark x1="82414" y1="65354" x2="82414" y2="65354"/>
                        <a14:foregroundMark x1="78621" y1="64567" x2="78621" y2="64567"/>
                        <a14:foregroundMark x1="81379" y1="69291" x2="81379" y2="69291"/>
                        <a14:foregroundMark x1="84483" y1="70472" x2="84483" y2="70472"/>
                        <a14:foregroundMark x1="90690" y1="29921" x2="90690" y2="29921"/>
                        <a14:foregroundMark x1="2759" y1="38189" x2="2759" y2="38189"/>
                        <a14:foregroundMark x1="66552" y1="53543" x2="66552" y2="53543"/>
                        <a14:foregroundMark x1="2069" y1="31102" x2="2069" y2="31102"/>
                        <a14:foregroundMark x1="4138" y1="56299" x2="4138" y2="56299"/>
                        <a14:backgroundMark x1="53103" y1="31496" x2="53103" y2="31496"/>
                        <a14:backgroundMark x1="62069" y1="46457" x2="62069" y2="46457"/>
                        <a14:backgroundMark x1="60690" y1="44094" x2="60690" y2="44094"/>
                        <a14:backgroundMark x1="46897" y1="32283" x2="46897" y2="32283"/>
                        <a14:backgroundMark x1="37931" y1="32283" x2="37931" y2="32283"/>
                        <a14:backgroundMark x1="51034" y1="33071" x2="51034" y2="33071"/>
                        <a14:backgroundMark x1="51034" y1="33071" x2="51034" y2="33071"/>
                        <a14:backgroundMark x1="42759" y1="31102" x2="42759" y2="31102"/>
                        <a14:backgroundMark x1="43448" y1="54724" x2="43448" y2="54724"/>
                        <a14:backgroundMark x1="49655" y1="63386" x2="49655" y2="63386"/>
                        <a14:backgroundMark x1="58276" y1="74016" x2="58276" y2="74016"/>
                        <a14:backgroundMark x1="68276" y1="73228" x2="68276" y2="73228"/>
                        <a14:backgroundMark x1="74828" y1="74016" x2="74828" y2="74016"/>
                        <a14:backgroundMark x1="61034" y1="71654" x2="61034" y2="71654"/>
                        <a14:backgroundMark x1="72069" y1="72835" x2="72069" y2="72835"/>
                        <a14:backgroundMark x1="62414" y1="72835" x2="62414" y2="72835"/>
                        <a14:backgroundMark x1="62069" y1="70866" x2="62069" y2="70866"/>
                        <a14:backgroundMark x1="74483" y1="75591" x2="74483" y2="75591"/>
                        <a14:backgroundMark x1="64138" y1="49213" x2="64138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62" y="981893"/>
            <a:ext cx="9606820" cy="84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5EA3A2-64CC-F5C0-AAD1-EEA5E73FBE59}"/>
              </a:ext>
            </a:extLst>
          </p:cNvPr>
          <p:cNvSpPr/>
          <p:nvPr/>
        </p:nvSpPr>
        <p:spPr>
          <a:xfrm rot="1240076">
            <a:off x="2791779" y="2207974"/>
            <a:ext cx="1752600" cy="1272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3F79AA-B89C-8B95-EC39-36FCFC063B68}"/>
              </a:ext>
            </a:extLst>
          </p:cNvPr>
          <p:cNvSpPr txBox="1"/>
          <p:nvPr/>
        </p:nvSpPr>
        <p:spPr>
          <a:xfrm>
            <a:off x="1599909" y="3685633"/>
            <a:ext cx="23003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/>
              <a:t>Vành</a:t>
            </a:r>
            <a:r>
              <a:rPr lang="en-US" sz="5000" dirty="0"/>
              <a:t> tai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C8A8393-D6DD-045D-F2AE-2624358F5923}"/>
              </a:ext>
            </a:extLst>
          </p:cNvPr>
          <p:cNvSpPr/>
          <p:nvPr/>
        </p:nvSpPr>
        <p:spPr>
          <a:xfrm rot="17612799">
            <a:off x="7067536" y="5539484"/>
            <a:ext cx="1752600" cy="12726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B811C1-9857-1F00-70BC-69AB92F6D921}"/>
              </a:ext>
            </a:extLst>
          </p:cNvPr>
          <p:cNvSpPr txBox="1"/>
          <p:nvPr/>
        </p:nvSpPr>
        <p:spPr>
          <a:xfrm>
            <a:off x="8159481" y="6207400"/>
            <a:ext cx="20539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/>
              <a:t>Ống</a:t>
            </a:r>
            <a:r>
              <a:rPr lang="en-US" sz="5000" dirty="0"/>
              <a:t> tai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D75C6-B8BB-1624-C6F0-909BF40EDBE3}"/>
              </a:ext>
            </a:extLst>
          </p:cNvPr>
          <p:cNvSpPr txBox="1"/>
          <p:nvPr/>
        </p:nvSpPr>
        <p:spPr>
          <a:xfrm>
            <a:off x="10973111" y="247636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/>
              <a:t>Màng</a:t>
            </a:r>
            <a:r>
              <a:rPr lang="en-US" sz="5000" dirty="0"/>
              <a:t> </a:t>
            </a:r>
            <a:r>
              <a:rPr lang="en-US" sz="5000" dirty="0" err="1"/>
              <a:t>nhĩ</a:t>
            </a:r>
            <a:endParaRPr lang="en-US" sz="50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77E3394-4414-D059-B1DD-96FB52C21965}"/>
              </a:ext>
            </a:extLst>
          </p:cNvPr>
          <p:cNvSpPr/>
          <p:nvPr/>
        </p:nvSpPr>
        <p:spPr>
          <a:xfrm rot="7660509">
            <a:off x="9875024" y="3546457"/>
            <a:ext cx="1752600" cy="1272686"/>
          </a:xfrm>
          <a:prstGeom prst="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4452" y="721620"/>
            <a:ext cx="16721928" cy="8751636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583560" y="5423424"/>
            <a:ext cx="4948913" cy="5264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502162"/>
            <a:ext cx="5154181" cy="51073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977484">
            <a:off x="14515067" y="-427529"/>
            <a:ext cx="4395041" cy="47584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50030" y="307080"/>
            <a:ext cx="3972652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993066" y="2577889"/>
            <a:ext cx="10301868" cy="349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5"/>
              </a:lnSpc>
            </a:pPr>
            <a:r>
              <a:rPr lang="en-US" sz="10053" dirty="0" err="1">
                <a:solidFill>
                  <a:srgbClr val="680100"/>
                </a:solidFill>
                <a:latin typeface="Nunito Sans Black"/>
              </a:rPr>
              <a:t>Nghe</a:t>
            </a:r>
            <a:r>
              <a:rPr lang="en-US" sz="10053" dirty="0">
                <a:solidFill>
                  <a:srgbClr val="680100"/>
                </a:solidFill>
                <a:latin typeface="Nunito Sans Black"/>
              </a:rPr>
              <a:t> </a:t>
            </a:r>
            <a:r>
              <a:rPr lang="en-US" sz="10053" dirty="0" err="1">
                <a:solidFill>
                  <a:srgbClr val="680100"/>
                </a:solidFill>
                <a:latin typeface="Nunito Sans Black"/>
              </a:rPr>
              <a:t>nhạc</a:t>
            </a:r>
            <a:r>
              <a:rPr lang="en-US" sz="10053" dirty="0">
                <a:solidFill>
                  <a:srgbClr val="680100"/>
                </a:solidFill>
                <a:latin typeface="Nunito Sans Black"/>
              </a:rPr>
              <a:t> </a:t>
            </a:r>
            <a:r>
              <a:rPr lang="en-US" sz="10053" dirty="0" err="1">
                <a:solidFill>
                  <a:srgbClr val="680100"/>
                </a:solidFill>
                <a:latin typeface="Nunito Sans Black"/>
              </a:rPr>
              <a:t>không</a:t>
            </a:r>
            <a:r>
              <a:rPr lang="en-US" sz="10053" dirty="0">
                <a:solidFill>
                  <a:srgbClr val="680100"/>
                </a:solidFill>
                <a:latin typeface="Nunito Sans Black"/>
              </a:rPr>
              <a:t> </a:t>
            </a:r>
            <a:r>
              <a:rPr lang="en-US" sz="10053" dirty="0" err="1">
                <a:solidFill>
                  <a:srgbClr val="680100"/>
                </a:solidFill>
                <a:latin typeface="Nunito Sans Black"/>
              </a:rPr>
              <a:t>lời</a:t>
            </a:r>
            <a:endParaRPr lang="en-US" sz="10053" dirty="0">
              <a:solidFill>
                <a:srgbClr val="680100"/>
              </a:solidFill>
              <a:latin typeface="Nunito Sans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114571" y="3055339"/>
            <a:ext cx="3905319" cy="411480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7158203" y="3974290"/>
            <a:ext cx="8717627" cy="251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9"/>
              </a:lnSpc>
            </a:pPr>
            <a:r>
              <a:rPr lang="en-US" sz="7257">
                <a:solidFill>
                  <a:srgbClr val="3C2E3D"/>
                </a:solidFill>
                <a:latin typeface="Montserrat Classic"/>
              </a:rPr>
              <a:t>Lắng nghe âm thanh ở gần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ubicBezTo>
                    <a:pt x="4415471" y="2053411"/>
                    <a:pt x="4415471" y="2053411"/>
                    <a:pt x="4415471" y="2053411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37594" y="2480261"/>
            <a:ext cx="3796106" cy="468129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097547" y="4132578"/>
            <a:ext cx="8717627" cy="251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9"/>
              </a:lnSpc>
            </a:pPr>
            <a:r>
              <a:rPr lang="en-US" sz="7257">
                <a:solidFill>
                  <a:srgbClr val="3C2E3D"/>
                </a:solidFill>
                <a:latin typeface="Montserrat Classic"/>
              </a:rPr>
              <a:t>Lắng nghe âm thanh ở xa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4296" y="1028700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78603" flipH="1">
            <a:off x="289932" y="6133703"/>
            <a:ext cx="3235365" cy="32770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7809" y="5848266"/>
            <a:ext cx="2739285" cy="27880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95344" y="2835196"/>
            <a:ext cx="4114800" cy="411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07615" y="3328724"/>
            <a:ext cx="8717627" cy="251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9"/>
              </a:lnSpc>
            </a:pPr>
            <a:r>
              <a:rPr lang="en-US" sz="7257">
                <a:solidFill>
                  <a:srgbClr val="3C2E3D"/>
                </a:solidFill>
                <a:latin typeface="Montserrat Classic"/>
              </a:rPr>
              <a:t>Lắng nghe âm thanh ở xa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10098"/>
            <a:ext cx="16230600" cy="8348202"/>
            <a:chOff x="0" y="0"/>
            <a:chExt cx="5490351" cy="2823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823960"/>
            </a:xfrm>
            <a:custGeom>
              <a:avLst/>
              <a:gdLst/>
              <a:ahLst/>
              <a:cxnLst/>
              <a:rect l="l" t="t" r="r" b="b"/>
              <a:pathLst>
                <a:path w="5490351" h="2823960">
                  <a:moveTo>
                    <a:pt x="5365891" y="2823960"/>
                  </a:moveTo>
                  <a:lnTo>
                    <a:pt x="124460" y="2823960"/>
                  </a:lnTo>
                  <a:cubicBezTo>
                    <a:pt x="55880" y="2823960"/>
                    <a:pt x="0" y="2768080"/>
                    <a:pt x="0" y="2699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99500"/>
                  </a:lnTo>
                  <a:cubicBezTo>
                    <a:pt x="5490351" y="2768080"/>
                    <a:pt x="5434471" y="2823960"/>
                    <a:pt x="5365891" y="2823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53000"/>
          </a:blip>
          <a:srcRect/>
          <a:stretch>
            <a:fillRect/>
          </a:stretch>
        </p:blipFill>
        <p:spPr>
          <a:xfrm>
            <a:off x="3095817" y="7847804"/>
            <a:ext cx="2045044" cy="4038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3000"/>
          </a:blip>
          <a:srcRect/>
          <a:stretch>
            <a:fillRect/>
          </a:stretch>
        </p:blipFill>
        <p:spPr>
          <a:xfrm>
            <a:off x="6547459" y="7847804"/>
            <a:ext cx="2045044" cy="4038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3000"/>
          </a:blip>
          <a:srcRect/>
          <a:stretch>
            <a:fillRect/>
          </a:stretch>
        </p:blipFill>
        <p:spPr>
          <a:xfrm>
            <a:off x="9980766" y="7866854"/>
            <a:ext cx="2045044" cy="40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3000"/>
          </a:blip>
          <a:srcRect/>
          <a:stretch>
            <a:fillRect/>
          </a:stretch>
        </p:blipFill>
        <p:spPr>
          <a:xfrm>
            <a:off x="13450744" y="7847804"/>
            <a:ext cx="2045044" cy="40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431943" flipH="1" flipV="1">
            <a:off x="-244759" y="7729569"/>
            <a:ext cx="3912869" cy="5114861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426711" y="-2353652"/>
            <a:ext cx="5657850" cy="5657850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F8585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95400" y="3255766"/>
            <a:ext cx="13983387" cy="182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9"/>
              </a:lnSpc>
            </a:pPr>
            <a:r>
              <a:rPr lang="en-US" sz="7999" dirty="0" err="1">
                <a:solidFill>
                  <a:srgbClr val="81B214"/>
                </a:solidFill>
                <a:latin typeface="Fredoka One"/>
              </a:rPr>
              <a:t>Trò</a:t>
            </a:r>
            <a:r>
              <a:rPr lang="en-US" sz="7999" dirty="0">
                <a:solidFill>
                  <a:srgbClr val="81B214"/>
                </a:solidFill>
                <a:latin typeface="Fredoka One"/>
              </a:rPr>
              <a:t> </a:t>
            </a:r>
            <a:r>
              <a:rPr lang="en-US" sz="7999" dirty="0" err="1">
                <a:solidFill>
                  <a:srgbClr val="81B214"/>
                </a:solidFill>
                <a:latin typeface="Fredoka One"/>
              </a:rPr>
              <a:t>chơi</a:t>
            </a:r>
            <a:endParaRPr lang="en-US" sz="7999" dirty="0">
              <a:solidFill>
                <a:srgbClr val="81B214"/>
              </a:solidFill>
              <a:latin typeface="Fredoka One"/>
            </a:endParaRPr>
          </a:p>
          <a:p>
            <a:pPr algn="ctr">
              <a:lnSpc>
                <a:spcPts val="6879"/>
              </a:lnSpc>
            </a:pPr>
            <a:r>
              <a:rPr lang="en-US" sz="7999" dirty="0" err="1">
                <a:solidFill>
                  <a:srgbClr val="81B214"/>
                </a:solidFill>
                <a:latin typeface="Fredoka One"/>
              </a:rPr>
              <a:t>Truyền</a:t>
            </a:r>
            <a:r>
              <a:rPr lang="en-US" sz="7999" dirty="0">
                <a:solidFill>
                  <a:srgbClr val="81B214"/>
                </a:solidFill>
                <a:latin typeface="Fredoka One"/>
              </a:rPr>
              <a:t> </a:t>
            </a:r>
            <a:r>
              <a:rPr lang="en-US" sz="7999" dirty="0" err="1">
                <a:solidFill>
                  <a:srgbClr val="81B214"/>
                </a:solidFill>
                <a:latin typeface="Fredoka One"/>
              </a:rPr>
              <a:t>âm</a:t>
            </a:r>
            <a:r>
              <a:rPr lang="en-US" sz="7999" dirty="0">
                <a:solidFill>
                  <a:srgbClr val="81B214"/>
                </a:solidFill>
                <a:latin typeface="Fredoka One"/>
              </a:rPr>
              <a:t> </a:t>
            </a:r>
            <a:r>
              <a:rPr lang="en-US" sz="7999" dirty="0" err="1">
                <a:solidFill>
                  <a:srgbClr val="81B214"/>
                </a:solidFill>
                <a:latin typeface="Fredoka One"/>
              </a:rPr>
              <a:t>thânh</a:t>
            </a:r>
            <a:endParaRPr lang="en-US" sz="7999" dirty="0">
              <a:solidFill>
                <a:srgbClr val="81B214"/>
              </a:solidFill>
              <a:latin typeface="Fredok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77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Fredoka One</vt:lpstr>
      <vt:lpstr>Calibri</vt:lpstr>
      <vt:lpstr>DejaVu Serif Bold</vt:lpstr>
      <vt:lpstr>Nunito Sans Black</vt:lpstr>
      <vt:lpstr>DejaVu Serif</vt:lpstr>
      <vt:lpstr>Montserrat Classic</vt:lpstr>
      <vt:lpstr>Arial</vt:lpstr>
      <vt:lpstr>Montserrat Classic Bold</vt:lpstr>
      <vt:lpstr>Sriracha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Bright English Class Education Presentation</dc:title>
  <dc:creator>Admin</dc:creator>
  <cp:lastModifiedBy>Admin</cp:lastModifiedBy>
  <cp:revision>5</cp:revision>
  <dcterms:created xsi:type="dcterms:W3CDTF">2006-08-16T00:00:00Z</dcterms:created>
  <dcterms:modified xsi:type="dcterms:W3CDTF">2022-11-14T14:25:11Z</dcterms:modified>
  <dc:identifier>DAFOJkL20j0</dc:identifier>
</cp:coreProperties>
</file>