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4" r:id="rId18"/>
    <p:sldId id="277" r:id="rId19"/>
    <p:sldId id="276" r:id="rId20"/>
    <p:sldId id="280" r:id="rId21"/>
    <p:sldId id="278" r:id="rId22"/>
    <p:sldId id="281" r:id="rId23"/>
    <p:sldId id="282" r:id="rId24"/>
    <p:sldId id="279" r:id="rId25"/>
    <p:sldId id="283" r:id="rId26"/>
    <p:sldId id="284" r:id="rId27"/>
    <p:sldId id="286" r:id="rId28"/>
    <p:sldId id="263" r:id="rId29"/>
    <p:sldId id="25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62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4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9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70414-BF20-4AD4-8F0C-A2517DAC07FF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7999E-E6A0-48D7-B624-3141BCABB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7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jpeg"/><Relationship Id="rId4" Type="http://schemas.openxmlformats.org/officeDocument/2006/relationships/audio" Target="../media/media2.wav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2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wav"/><Relationship Id="rId7" Type="http://schemas.openxmlformats.org/officeDocument/2006/relationships/image" Target="../media/image5.png"/><Relationship Id="rId12" Type="http://schemas.openxmlformats.org/officeDocument/2006/relationships/image" Target="../media/image35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g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7.jpe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279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648689" y="-505658"/>
            <a:ext cx="9483437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8406" y="2252820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18406" y="514798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  <a:p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2019 - 2020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35" y="3497710"/>
            <a:ext cx="2053939" cy="1787237"/>
          </a:xfrm>
          <a:prstGeom prst="rect">
            <a:avLst/>
          </a:prstGeom>
        </p:spPr>
      </p:pic>
      <p:pic>
        <p:nvPicPr>
          <p:cNvPr id="8" name="Picture 7" descr="Picture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5880" y="951957"/>
            <a:ext cx="12890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0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9: </a:t>
            </a:r>
            <a:r>
              <a:rPr lang="en-US" sz="3600" b="1" dirty="0" err="1" smtClean="0">
                <a:solidFill>
                  <a:srgbClr val="002060"/>
                </a:solidFill>
              </a:rPr>
              <a:t>Hãy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lắng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nghe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cô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</a:rPr>
              <a:t>đây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tiếng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kêu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6598" y="1395362"/>
            <a:ext cx="2875193" cy="1525822"/>
            <a:chOff x="516598" y="1395362"/>
            <a:chExt cx="2875193" cy="1525822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516598" y="1954857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361" y="1395362"/>
              <a:ext cx="2034430" cy="152582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233162" y="1395362"/>
            <a:ext cx="2889413" cy="1525822"/>
            <a:chOff x="4233162" y="1395362"/>
            <a:chExt cx="2889413" cy="1525822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233162" y="2158273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424" y="1395362"/>
              <a:ext cx="2053151" cy="1525822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039484" y="3472005"/>
            <a:ext cx="2957329" cy="1497399"/>
            <a:chOff x="6039484" y="3472005"/>
            <a:chExt cx="2957329" cy="1497399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6039484" y="3720078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49" y="3472005"/>
              <a:ext cx="1983864" cy="149739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2393932" y="3385024"/>
            <a:ext cx="3110728" cy="2038596"/>
            <a:chOff x="2393932" y="3385024"/>
            <a:chExt cx="3110728" cy="2038596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393932" y="3680903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547" y="3385024"/>
              <a:ext cx="2043113" cy="2038596"/>
            </a:xfrm>
            <a:prstGeom prst="rect">
              <a:avLst/>
            </a:prstGeom>
          </p:spPr>
        </p:pic>
      </p:grpSp>
      <p:pic>
        <p:nvPicPr>
          <p:cNvPr id="40" name="tieng lon ke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02270" y="1066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0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10: PTGT </a:t>
            </a:r>
            <a:r>
              <a:rPr lang="en-US" sz="3500" b="1" dirty="0" err="1" smtClean="0">
                <a:solidFill>
                  <a:srgbClr val="002060"/>
                </a:solidFill>
              </a:rPr>
              <a:t>nào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phương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tiện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giao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thông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đường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hàng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không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0" y="1077983"/>
            <a:ext cx="3709952" cy="1997726"/>
            <a:chOff x="4814322" y="1401757"/>
            <a:chExt cx="3074343" cy="1608564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814322" y="2081075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513" y="1401757"/>
              <a:ext cx="2327152" cy="16085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532739" y="3477846"/>
            <a:ext cx="3534534" cy="1923981"/>
            <a:chOff x="6039484" y="3546577"/>
            <a:chExt cx="3100113" cy="1522288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6039484" y="3720078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280" y="3546577"/>
              <a:ext cx="2282317" cy="152228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977324" y="3596844"/>
            <a:ext cx="3567131" cy="1869600"/>
            <a:chOff x="2393932" y="3540697"/>
            <a:chExt cx="3301584" cy="1512664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393932" y="3680903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401" y="3540697"/>
              <a:ext cx="2422115" cy="151266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048360" y="1118483"/>
            <a:ext cx="3496095" cy="1957226"/>
            <a:chOff x="516598" y="1479544"/>
            <a:chExt cx="3274352" cy="1486905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516598" y="1954857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200" y="1479544"/>
              <a:ext cx="2421750" cy="1486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" y="16280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1652671" y="1164762"/>
            <a:ext cx="2850056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1. </a:t>
            </a:r>
            <a:r>
              <a:rPr lang="en-US" sz="3600" b="1" dirty="0" err="1" smtClean="0">
                <a:solidFill>
                  <a:schemeClr val="accent2"/>
                </a:solidFill>
              </a:rPr>
              <a:t>Bến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cảng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878735" y="2127909"/>
            <a:ext cx="2146484" cy="70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2. </a:t>
            </a:r>
            <a:r>
              <a:rPr lang="en-US" sz="3600" b="1" dirty="0" err="1" smtClean="0">
                <a:solidFill>
                  <a:schemeClr val="accent2"/>
                </a:solidFill>
              </a:rPr>
              <a:t>Sân</a:t>
            </a:r>
            <a:r>
              <a:rPr lang="en-US" sz="3600" b="1" dirty="0" smtClean="0">
                <a:solidFill>
                  <a:schemeClr val="accent2"/>
                </a:solidFill>
              </a:rPr>
              <a:t> bay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1426607" y="2939164"/>
            <a:ext cx="2598612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3. </a:t>
            </a:r>
            <a:r>
              <a:rPr lang="en-US" sz="3600" b="1" dirty="0" err="1" smtClean="0">
                <a:solidFill>
                  <a:schemeClr val="accent2"/>
                </a:solidFill>
              </a:rPr>
              <a:t>Bến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xe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11: </a:t>
            </a:r>
            <a:r>
              <a:rPr lang="en-US" sz="3500" b="1" dirty="0" err="1" smtClean="0">
                <a:solidFill>
                  <a:srgbClr val="002060"/>
                </a:solidFill>
              </a:rPr>
              <a:t>Nơi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tập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trung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nhiều</a:t>
            </a:r>
            <a:r>
              <a:rPr lang="en-US" sz="3500" b="1" dirty="0" smtClean="0">
                <a:solidFill>
                  <a:srgbClr val="002060"/>
                </a:solidFill>
              </a:rPr>
              <a:t> ô </a:t>
            </a:r>
            <a:r>
              <a:rPr lang="en-US" sz="3500" b="1" dirty="0" err="1" smtClean="0">
                <a:solidFill>
                  <a:srgbClr val="002060"/>
                </a:solidFill>
              </a:rPr>
              <a:t>tô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được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gọi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81" y="819974"/>
            <a:ext cx="4904589" cy="4061309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9964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0" grpId="0"/>
      <p:bldP spid="71" grpId="0"/>
      <p:bldP spid="73" grpId="0"/>
      <p:bldP spid="7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12: PTGT </a:t>
            </a:r>
            <a:r>
              <a:rPr lang="en-US" sz="3500" b="1" dirty="0" err="1" smtClean="0">
                <a:solidFill>
                  <a:srgbClr val="002060"/>
                </a:solidFill>
              </a:rPr>
              <a:t>nào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không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thuộc</a:t>
            </a:r>
            <a:r>
              <a:rPr lang="en-US" sz="3500" b="1" dirty="0" smtClean="0">
                <a:solidFill>
                  <a:srgbClr val="002060"/>
                </a:solidFill>
              </a:rPr>
              <a:t> PTGT </a:t>
            </a:r>
            <a:r>
              <a:rPr lang="en-US" sz="3500" b="1" dirty="0" err="1" smtClean="0">
                <a:solidFill>
                  <a:srgbClr val="002060"/>
                </a:solidFill>
              </a:rPr>
              <a:t>đường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bộ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373694" y="898683"/>
            <a:ext cx="3334084" cy="1760691"/>
            <a:chOff x="4381165" y="1271108"/>
            <a:chExt cx="3334084" cy="1760691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381165" y="2017965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010" y="1271108"/>
              <a:ext cx="2547239" cy="1760691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92385" y="3408835"/>
            <a:ext cx="3628614" cy="1917455"/>
            <a:chOff x="5915437" y="3195118"/>
            <a:chExt cx="3628614" cy="1917455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5915437" y="3825425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071" y="3195118"/>
              <a:ext cx="2787980" cy="191745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71027" y="824593"/>
            <a:ext cx="3473370" cy="1908821"/>
            <a:chOff x="516598" y="1029543"/>
            <a:chExt cx="3473370" cy="1908821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516598" y="1954857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2" y="1029543"/>
              <a:ext cx="2907116" cy="190882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366386" y="3408835"/>
            <a:ext cx="3145789" cy="1970817"/>
            <a:chOff x="2297749" y="3340644"/>
            <a:chExt cx="3145789" cy="1970817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297749" y="3720078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907" y="3340644"/>
              <a:ext cx="2386631" cy="1970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9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" y="16280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1652671" y="1164762"/>
            <a:ext cx="2850056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1. </a:t>
            </a:r>
            <a:r>
              <a:rPr lang="en-US" sz="3600" b="1" dirty="0" err="1" smtClean="0">
                <a:solidFill>
                  <a:schemeClr val="accent2"/>
                </a:solidFill>
              </a:rPr>
              <a:t>Bến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cảng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878735" y="2127909"/>
            <a:ext cx="2146484" cy="70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2. </a:t>
            </a:r>
            <a:r>
              <a:rPr lang="en-US" sz="3600" b="1" dirty="0" err="1" smtClean="0">
                <a:solidFill>
                  <a:schemeClr val="accent2"/>
                </a:solidFill>
              </a:rPr>
              <a:t>Sân</a:t>
            </a:r>
            <a:r>
              <a:rPr lang="en-US" sz="3600" b="1" dirty="0" smtClean="0">
                <a:solidFill>
                  <a:schemeClr val="accent2"/>
                </a:solidFill>
              </a:rPr>
              <a:t> bay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1537443" y="2939164"/>
            <a:ext cx="2598612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3. </a:t>
            </a:r>
            <a:r>
              <a:rPr lang="en-US" sz="3600" b="1" dirty="0" err="1" smtClean="0">
                <a:solidFill>
                  <a:schemeClr val="accent2"/>
                </a:solidFill>
              </a:rPr>
              <a:t>Bến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xe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13: </a:t>
            </a:r>
            <a:r>
              <a:rPr lang="en-US" sz="3500" b="1" dirty="0" err="1" smtClean="0">
                <a:solidFill>
                  <a:srgbClr val="002060"/>
                </a:solidFill>
              </a:rPr>
              <a:t>Nơi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tập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trung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nhiều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tàu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thuyền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được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gọi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56" y="844357"/>
            <a:ext cx="5109985" cy="3271762"/>
          </a:xfrm>
          <a:prstGeom prst="round2DiagRect">
            <a:avLst>
              <a:gd name="adj1" fmla="val 16667"/>
              <a:gd name="adj2" fmla="val 3458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9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0" grpId="0"/>
      <p:bldP spid="70" grpId="1"/>
      <p:bldP spid="71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26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14: Con </a:t>
            </a:r>
            <a:r>
              <a:rPr lang="en-US" sz="3500" b="1" dirty="0" err="1" smtClean="0">
                <a:solidFill>
                  <a:srgbClr val="002060"/>
                </a:solidFill>
              </a:rPr>
              <a:t>hãy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lắng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nghe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xem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đây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âm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thanh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của</a:t>
            </a:r>
            <a:r>
              <a:rPr lang="en-US" sz="3500" b="1" dirty="0" smtClean="0">
                <a:solidFill>
                  <a:srgbClr val="002060"/>
                </a:solidFill>
              </a:rPr>
              <a:t> PTGT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2" name="tiếng tàu hỏ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8205" y="1418102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773871" y="3300072"/>
            <a:ext cx="3268908" cy="1693503"/>
            <a:chOff x="5990461" y="3565362"/>
            <a:chExt cx="3268908" cy="1693503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5990461" y="4031017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334" y="3565362"/>
              <a:ext cx="2450035" cy="169350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1929138" y="3419257"/>
            <a:ext cx="3369508" cy="1455134"/>
            <a:chOff x="2475656" y="3720078"/>
            <a:chExt cx="3369508" cy="1455134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475656" y="3951760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500" y="3720078"/>
              <a:ext cx="2501664" cy="145513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642176" y="1108841"/>
            <a:ext cx="3234387" cy="1661247"/>
            <a:chOff x="4441031" y="1563992"/>
            <a:chExt cx="3234387" cy="1661247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441031" y="2105394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965" y="1563992"/>
              <a:ext cx="2415453" cy="166124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827466" y="936054"/>
            <a:ext cx="3442723" cy="1803890"/>
            <a:chOff x="743382" y="1315352"/>
            <a:chExt cx="3442723" cy="1803890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743382" y="1979176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088" y="1315352"/>
              <a:ext cx="2767017" cy="1803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85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1652671" y="1164762"/>
            <a:ext cx="2850056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1.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6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077699" y="2291659"/>
            <a:ext cx="2146484" cy="70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7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3781879" y="3063822"/>
            <a:ext cx="2598612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3.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9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15: </a:t>
            </a:r>
            <a:r>
              <a:rPr lang="en-US" sz="3500" b="1" dirty="0" err="1" smtClean="0">
                <a:solidFill>
                  <a:srgbClr val="002060"/>
                </a:solidFill>
              </a:rPr>
              <a:t>Số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liền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trước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của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số</a:t>
            </a:r>
            <a:r>
              <a:rPr lang="en-US" sz="3500" b="1" dirty="0" smtClean="0">
                <a:solidFill>
                  <a:srgbClr val="002060"/>
                </a:solidFill>
              </a:rPr>
              <a:t> 8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số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mấy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355" y="736593"/>
            <a:ext cx="3308716" cy="3450808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4654743" y="4270916"/>
            <a:ext cx="2598612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4.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10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0" grpId="0"/>
      <p:bldP spid="71" grpId="0"/>
      <p:bldP spid="71" grpId="1"/>
      <p:bldP spid="73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16: </a:t>
            </a:r>
            <a:r>
              <a:rPr lang="en-US" sz="3500" b="1" dirty="0" err="1" smtClean="0">
                <a:solidFill>
                  <a:srgbClr val="002060"/>
                </a:solidFill>
              </a:rPr>
              <a:t>Loài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hoa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nào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chỉ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có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vào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mùa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hè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777864" y="3554340"/>
            <a:ext cx="3137538" cy="1699964"/>
            <a:chOff x="5943934" y="3523898"/>
            <a:chExt cx="3137538" cy="1699964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5943934" y="3903695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872" y="3523898"/>
              <a:ext cx="2306600" cy="169996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365794" y="3523898"/>
            <a:ext cx="3134461" cy="1699964"/>
            <a:chOff x="2365794" y="3523898"/>
            <a:chExt cx="3134461" cy="1699964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365794" y="4035759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38" y="3523898"/>
              <a:ext cx="2266617" cy="169996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903028" y="965757"/>
            <a:ext cx="2868487" cy="1861420"/>
            <a:chOff x="4257036" y="1330036"/>
            <a:chExt cx="2868487" cy="1861420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257036" y="2081075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4" r="5462"/>
            <a:stretch/>
          </p:blipFill>
          <p:spPr>
            <a:xfrm>
              <a:off x="4953444" y="1330036"/>
              <a:ext cx="2172079" cy="186142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2536562" y="935542"/>
            <a:ext cx="2963693" cy="1832135"/>
            <a:chOff x="516598" y="1413395"/>
            <a:chExt cx="2963693" cy="1832135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516598" y="1954857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296" y="1413395"/>
              <a:ext cx="2228995" cy="1832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8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1652671" y="1164762"/>
            <a:ext cx="2850056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1.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6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077699" y="2291659"/>
            <a:ext cx="2146484" cy="70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7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3781879" y="3063822"/>
            <a:ext cx="2598612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3.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9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17: </a:t>
            </a:r>
            <a:r>
              <a:rPr lang="en-US" sz="3500" b="1" dirty="0" err="1" smtClean="0">
                <a:solidFill>
                  <a:srgbClr val="002060"/>
                </a:solidFill>
              </a:rPr>
              <a:t>Số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liền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sau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của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số</a:t>
            </a:r>
            <a:r>
              <a:rPr lang="en-US" sz="3500" b="1" dirty="0" smtClean="0">
                <a:solidFill>
                  <a:srgbClr val="002060"/>
                </a:solidFill>
              </a:rPr>
              <a:t> 8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số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mấy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355" y="736593"/>
            <a:ext cx="3308716" cy="3450808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5224183" y="4123096"/>
            <a:ext cx="2598612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4. </a:t>
            </a:r>
            <a:r>
              <a:rPr lang="en-US" sz="3600" b="1" dirty="0" err="1" smtClean="0">
                <a:solidFill>
                  <a:srgbClr val="0070C0"/>
                </a:solidFill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</a:rPr>
              <a:t> 10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0" grpId="0"/>
      <p:bldP spid="71" grpId="0"/>
      <p:bldP spid="73" grpId="0"/>
      <p:bldP spid="73" grpId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2" name="Title 1"/>
          <p:cNvSpPr txBox="1">
            <a:spLocks/>
          </p:cNvSpPr>
          <p:nvPr/>
        </p:nvSpPr>
        <p:spPr>
          <a:xfrm>
            <a:off x="4460257" y="3768765"/>
            <a:ext cx="3722715" cy="1001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4. </a:t>
            </a:r>
            <a:r>
              <a:rPr lang="en-US" sz="3600" b="1" dirty="0" err="1" smtClean="0">
                <a:solidFill>
                  <a:schemeClr val="accent2"/>
                </a:solidFill>
              </a:rPr>
              <a:t>Cả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đáp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án</a:t>
            </a:r>
            <a:r>
              <a:rPr lang="en-US" sz="3600" b="1" dirty="0" smtClean="0">
                <a:solidFill>
                  <a:schemeClr val="accent2"/>
                </a:solidFill>
              </a:rPr>
              <a:t> 2 </a:t>
            </a:r>
            <a:r>
              <a:rPr lang="en-US" sz="3600" b="1" dirty="0" err="1" smtClean="0">
                <a:solidFill>
                  <a:schemeClr val="accent2"/>
                </a:solidFill>
              </a:rPr>
              <a:t>và</a:t>
            </a:r>
            <a:r>
              <a:rPr lang="en-US" sz="3600" b="1" dirty="0" smtClean="0">
                <a:solidFill>
                  <a:schemeClr val="accent2"/>
                </a:solidFill>
              </a:rPr>
              <a:t> 3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18: Lang </a:t>
            </a:r>
            <a:r>
              <a:rPr lang="en-US" sz="3500" b="1" dirty="0" err="1" smtClean="0">
                <a:solidFill>
                  <a:srgbClr val="002060"/>
                </a:solidFill>
              </a:rPr>
              <a:t>Liêu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đã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nghĩ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ra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lễ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vật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để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dâng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lên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vua</a:t>
            </a:r>
            <a:r>
              <a:rPr lang="en-US" sz="3500" b="1" dirty="0" smtClean="0">
                <a:solidFill>
                  <a:srgbClr val="002060"/>
                </a:solidFill>
              </a:rPr>
              <a:t> cha?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090042" y="931783"/>
            <a:ext cx="3877420" cy="2033171"/>
            <a:chOff x="8090042" y="931783"/>
            <a:chExt cx="3877420" cy="2033171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8090042" y="1924525"/>
              <a:ext cx="1047751" cy="10404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984" y="931783"/>
              <a:ext cx="2887478" cy="192498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58299" y="939073"/>
            <a:ext cx="3281650" cy="2438400"/>
            <a:chOff x="258299" y="939073"/>
            <a:chExt cx="3281650" cy="2438400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258299" y="1844802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549" y="939073"/>
              <a:ext cx="2438400" cy="243840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046170" y="1058017"/>
            <a:ext cx="3581448" cy="1756191"/>
            <a:chOff x="4413676" y="1103705"/>
            <a:chExt cx="3581448" cy="1756191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413676" y="2147242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677" y="1103705"/>
              <a:ext cx="2789447" cy="1756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6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2" grpId="0"/>
      <p:bldP spid="7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80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91930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dirty="0" smtClean="0">
                <a:solidFill>
                  <a:srgbClr val="002060"/>
                </a:solidFill>
              </a:rPr>
              <a:t> 1: Con </a:t>
            </a:r>
            <a:r>
              <a:rPr lang="en-US" b="1" dirty="0" err="1" smtClean="0">
                <a:solidFill>
                  <a:srgbClr val="002060"/>
                </a:solidFill>
              </a:rPr>
              <a:t>hãy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ra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bảng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chữ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có</a:t>
            </a:r>
            <a:r>
              <a:rPr lang="en-US" b="1" dirty="0" smtClean="0">
                <a:solidFill>
                  <a:srgbClr val="002060"/>
                </a:solidFill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</a:rPr>
              <a:t>nét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cong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tròn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khép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kín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và</a:t>
            </a:r>
            <a:r>
              <a:rPr lang="en-US" b="1" dirty="0" smtClean="0">
                <a:solidFill>
                  <a:srgbClr val="002060"/>
                </a:solidFill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</a:rPr>
              <a:t>nét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thẳng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552623" y="5190439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519" y="4874341"/>
            <a:ext cx="683662" cy="632196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 flipH="1">
            <a:off x="3499369" y="2679930"/>
            <a:ext cx="577331" cy="2510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a</a:t>
            </a:r>
            <a:endParaRPr lang="en-US" sz="3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9" y="16280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91930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19: </a:t>
            </a:r>
            <a:r>
              <a:rPr lang="en-US" b="1" dirty="0" smtClean="0">
                <a:solidFill>
                  <a:srgbClr val="002060"/>
                </a:solidFill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</a:rPr>
              <a:t>hãy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ra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bảng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chữ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có</a:t>
            </a:r>
            <a:r>
              <a:rPr lang="en-US" b="1" dirty="0" smtClean="0">
                <a:solidFill>
                  <a:srgbClr val="002060"/>
                </a:solidFill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</a:rPr>
              <a:t>nét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xiên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phải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và</a:t>
            </a:r>
            <a:r>
              <a:rPr lang="en-US" b="1" dirty="0" smtClean="0">
                <a:solidFill>
                  <a:srgbClr val="002060"/>
                </a:solidFill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</a:rPr>
              <a:t>nét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xiên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trái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giao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nhau</a:t>
            </a:r>
            <a:r>
              <a:rPr lang="en-US" b="1" dirty="0" smtClean="0">
                <a:solidFill>
                  <a:srgbClr val="002060"/>
                </a:solidFill>
              </a:rPr>
              <a:t> ở </a:t>
            </a:r>
            <a:r>
              <a:rPr lang="en-US" b="1" dirty="0" err="1" smtClean="0">
                <a:solidFill>
                  <a:srgbClr val="002060"/>
                </a:solidFill>
              </a:rPr>
              <a:t>phía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dưới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552623" y="5190439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519" y="4874341"/>
            <a:ext cx="683662" cy="632196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 flipH="1">
            <a:off x="3092608" y="2499188"/>
            <a:ext cx="577331" cy="2510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v</a:t>
            </a:r>
            <a:endParaRPr lang="en-US" sz="3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2018742" y="1066302"/>
            <a:ext cx="7422057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1. </a:t>
            </a:r>
            <a:r>
              <a:rPr lang="en-US" sz="3600" b="1" dirty="0" err="1" smtClean="0">
                <a:solidFill>
                  <a:srgbClr val="0070C0"/>
                </a:solidFill>
              </a:rPr>
              <a:t>Bé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đi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tắm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biển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2598509" y="2118114"/>
            <a:ext cx="6660861" cy="70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</a:rPr>
              <a:t>Bé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yêu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biển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lắm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1990745" y="2946948"/>
            <a:ext cx="8210510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3</a:t>
            </a:r>
            <a:r>
              <a:rPr lang="en-US" sz="3600" b="1" dirty="0">
                <a:solidFill>
                  <a:schemeClr val="accent2"/>
                </a:solidFill>
              </a:rPr>
              <a:t>. </a:t>
            </a:r>
            <a:r>
              <a:rPr lang="en-US" sz="3600" b="1" dirty="0" err="1">
                <a:solidFill>
                  <a:srgbClr val="0070C0"/>
                </a:solidFill>
              </a:rPr>
              <a:t>Em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thuyền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smtClean="0">
                <a:solidFill>
                  <a:srgbClr val="002060"/>
                </a:solidFill>
              </a:rPr>
              <a:t>20: </a:t>
            </a:r>
            <a:r>
              <a:rPr lang="en-US" sz="3500" b="1" dirty="0" err="1" smtClean="0">
                <a:solidFill>
                  <a:srgbClr val="002060"/>
                </a:solidFill>
              </a:rPr>
              <a:t>Các</a:t>
            </a:r>
            <a:r>
              <a:rPr lang="en-US" sz="3500" b="1" dirty="0" smtClean="0">
                <a:solidFill>
                  <a:srgbClr val="002060"/>
                </a:solidFill>
              </a:rPr>
              <a:t> con </a:t>
            </a:r>
            <a:r>
              <a:rPr lang="en-US" sz="3500" b="1" dirty="0" err="1" smtClean="0">
                <a:solidFill>
                  <a:srgbClr val="002060"/>
                </a:solidFill>
              </a:rPr>
              <a:t>hãy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lắng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nghe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và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cho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cô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biết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đây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bài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hát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2" name="BeYeuBienLamBeat-V.A-256493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3341" y="929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" grpId="0"/>
      <p:bldP spid="70" grpId="1"/>
      <p:bldP spid="71" grpId="0"/>
      <p:bldP spid="73" grpId="0"/>
      <p:bldP spid="7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652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</a:rPr>
              <a:t> 21: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bảng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chẵn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đây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" name="BeYeuBienLamBeat-V.A-256493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3341" y="929031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104467" y="3284084"/>
            <a:ext cx="1597294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chemeClr val="accent2"/>
                </a:solidFill>
                <a:latin typeface=".VnArialH" panose="020B7200000000000000" pitchFamily="34" charset="0"/>
              </a:rPr>
              <a:t>3</a:t>
            </a:r>
            <a:endParaRPr lang="en-US" sz="9600" b="1" dirty="0">
              <a:solidFill>
                <a:srgbClr val="0070C0"/>
              </a:solidFill>
              <a:latin typeface=".VnArialH" panose="020B7200000000000000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174344" y="1980731"/>
            <a:ext cx="1597294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chemeClr val="accent2"/>
                </a:solidFill>
                <a:latin typeface=".VnArialH" panose="020B7200000000000000" pitchFamily="34" charset="0"/>
              </a:rPr>
              <a:t>4</a:t>
            </a:r>
            <a:endParaRPr lang="en-US" sz="9600" b="1" dirty="0">
              <a:solidFill>
                <a:srgbClr val="0070C0"/>
              </a:solidFill>
              <a:latin typeface=".VnArialH" panose="020B7200000000000000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995071" y="2728830"/>
            <a:ext cx="1597294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chemeClr val="accent2"/>
                </a:solidFill>
                <a:latin typeface=".VnArialH" panose="020B7200000000000000" pitchFamily="34" charset="0"/>
              </a:rPr>
              <a:t>7</a:t>
            </a:r>
            <a:endParaRPr lang="en-US" sz="9600" b="1" dirty="0">
              <a:solidFill>
                <a:srgbClr val="0070C0"/>
              </a:solidFill>
              <a:latin typeface=".VnArialH" panose="020B7200000000000000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7270006" y="1246972"/>
            <a:ext cx="1597294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chemeClr val="accent2"/>
                </a:solidFill>
                <a:latin typeface=".VnArialH" panose="020B7200000000000000" pitchFamily="34" charset="0"/>
              </a:rPr>
              <a:t>1</a:t>
            </a:r>
            <a:endParaRPr lang="en-US" sz="9600" b="1" dirty="0">
              <a:solidFill>
                <a:srgbClr val="0070C0"/>
              </a:solidFill>
              <a:latin typeface=".VnArialH" panose="020B7200000000000000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3078682" y="1246973"/>
            <a:ext cx="1597294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chemeClr val="accent2"/>
                </a:solidFill>
                <a:latin typeface=".VnArialH" panose="020B7200000000000000" pitchFamily="34" charset="0"/>
              </a:rPr>
              <a:t>6</a:t>
            </a:r>
            <a:endParaRPr lang="en-US" sz="9600" b="1" dirty="0">
              <a:solidFill>
                <a:srgbClr val="0070C0"/>
              </a:solidFill>
              <a:latin typeface=".VnArialH" panose="020B7200000000000000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983020" y="2016563"/>
            <a:ext cx="1597294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chemeClr val="accent2"/>
                </a:solidFill>
                <a:latin typeface=".VnArialH" panose="020B7200000000000000" pitchFamily="34" charset="0"/>
              </a:rPr>
              <a:t>9</a:t>
            </a:r>
            <a:endParaRPr lang="en-US" sz="9600" b="1" dirty="0">
              <a:solidFill>
                <a:srgbClr val="0070C0"/>
              </a:solidFill>
              <a:latin typeface=".VnArial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7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44" grpId="0"/>
      <p:bldP spid="48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9" y="16280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91930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dirty="0" smtClean="0">
                <a:solidFill>
                  <a:srgbClr val="002060"/>
                </a:solidFill>
              </a:rPr>
              <a:t> 22: Con </a:t>
            </a:r>
            <a:r>
              <a:rPr lang="en-US" b="1" dirty="0" err="1" smtClean="0">
                <a:solidFill>
                  <a:srgbClr val="002060"/>
                </a:solidFill>
              </a:rPr>
              <a:t>hãy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ra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bảng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số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điện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thoại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của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bố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hoặc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mẹ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552623" y="5190439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519" y="4874341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23: </a:t>
            </a:r>
            <a:r>
              <a:rPr lang="en-US" sz="3500" b="1" dirty="0" err="1" smtClean="0">
                <a:solidFill>
                  <a:srgbClr val="002060"/>
                </a:solidFill>
              </a:rPr>
              <a:t>Trong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bài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vè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nói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ngược</a:t>
            </a:r>
            <a:r>
              <a:rPr lang="en-US" sz="3500" b="1" dirty="0" smtClean="0">
                <a:solidFill>
                  <a:srgbClr val="002060"/>
                </a:solidFill>
              </a:rPr>
              <a:t>: </a:t>
            </a:r>
            <a:r>
              <a:rPr lang="en-US" sz="3500" b="1" dirty="0" err="1" smtClean="0">
                <a:solidFill>
                  <a:srgbClr val="002060"/>
                </a:solidFill>
              </a:rPr>
              <a:t>Thóc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giống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đuổi</a:t>
            </a:r>
            <a:r>
              <a:rPr lang="en-US" sz="3500" b="1" dirty="0" smtClean="0">
                <a:solidFill>
                  <a:srgbClr val="002060"/>
                </a:solidFill>
              </a:rPr>
              <a:t> con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trong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bồ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305582" y="1868975"/>
            <a:ext cx="2840206" cy="1443990"/>
            <a:chOff x="6039484" y="3594851"/>
            <a:chExt cx="2840206" cy="1443990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6039484" y="3720078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370" y="3594851"/>
              <a:ext cx="1925320" cy="144399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120221" y="1741200"/>
            <a:ext cx="2889413" cy="1525822"/>
            <a:chOff x="4233162" y="1395362"/>
            <a:chExt cx="2889413" cy="1525822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233162" y="2158273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424" y="1395362"/>
              <a:ext cx="2053151" cy="152582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474420" y="1815566"/>
            <a:ext cx="2831162" cy="1497399"/>
            <a:chOff x="2393932" y="3594851"/>
            <a:chExt cx="2831162" cy="1497399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393932" y="3680903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230" y="3594851"/>
              <a:ext cx="1983864" cy="149739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160593" y="1961806"/>
            <a:ext cx="2857165" cy="1246964"/>
            <a:chOff x="384065" y="1691615"/>
            <a:chExt cx="2857165" cy="1246964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384065" y="1899659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453" y="1691615"/>
              <a:ext cx="1990777" cy="1246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87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145122" y="1041475"/>
            <a:ext cx="3626778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1. </a:t>
            </a:r>
            <a:r>
              <a:rPr lang="en-US" sz="3600" b="1" dirty="0" smtClean="0">
                <a:solidFill>
                  <a:srgbClr val="00B0F0"/>
                </a:solidFill>
              </a:rPr>
              <a:t>BH: </a:t>
            </a:r>
            <a:r>
              <a:rPr lang="en-US" sz="3600" b="1" dirty="0" err="1" smtClean="0">
                <a:solidFill>
                  <a:srgbClr val="00B0F0"/>
                </a:solidFill>
              </a:rPr>
              <a:t>Mẹ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yêu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ơi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65400" y="1981887"/>
            <a:ext cx="4994019" cy="70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2. </a:t>
            </a:r>
            <a:r>
              <a:rPr lang="en-US" sz="3600" b="1" dirty="0" smtClean="0">
                <a:solidFill>
                  <a:srgbClr val="00B0F0"/>
                </a:solidFill>
              </a:rPr>
              <a:t>BH: </a:t>
            </a:r>
            <a:r>
              <a:rPr lang="en-US" sz="3600" b="1" dirty="0" err="1" smtClean="0">
                <a:solidFill>
                  <a:srgbClr val="00B0F0"/>
                </a:solidFill>
              </a:rPr>
              <a:t>Gặp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mẹ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trong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mơ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0" y="2725986"/>
            <a:ext cx="4586279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3. </a:t>
            </a:r>
            <a:r>
              <a:rPr lang="en-US" sz="3600" b="1" dirty="0" smtClean="0">
                <a:solidFill>
                  <a:srgbClr val="00B0F0"/>
                </a:solidFill>
              </a:rPr>
              <a:t>BH: </a:t>
            </a:r>
            <a:r>
              <a:rPr lang="en-US" sz="3600" b="1" dirty="0" err="1" smtClean="0">
                <a:solidFill>
                  <a:srgbClr val="00B0F0"/>
                </a:solidFill>
              </a:rPr>
              <a:t>Mẹ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ơi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có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biết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65400" y="-146363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24: Con </a:t>
            </a:r>
            <a:r>
              <a:rPr lang="en-US" sz="3500" b="1" dirty="0" err="1" smtClean="0">
                <a:solidFill>
                  <a:srgbClr val="002060"/>
                </a:solidFill>
              </a:rPr>
              <a:t>hãy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quan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sát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bức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tranh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và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cho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cô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biết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đây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là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nội</a:t>
            </a:r>
            <a:r>
              <a:rPr lang="en-US" sz="3500" b="1" dirty="0" smtClean="0">
                <a:solidFill>
                  <a:srgbClr val="002060"/>
                </a:solidFill>
              </a:rPr>
              <a:t> dung </a:t>
            </a:r>
            <a:r>
              <a:rPr lang="en-US" sz="3500" b="1" dirty="0" err="1" smtClean="0">
                <a:solidFill>
                  <a:srgbClr val="002060"/>
                </a:solidFill>
              </a:rPr>
              <a:t>của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bài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hát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842" t="8008" r="25585" b="18164"/>
          <a:stretch/>
        </p:blipFill>
        <p:spPr>
          <a:xfrm>
            <a:off x="5496559" y="963650"/>
            <a:ext cx="5239957" cy="3812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16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0" grpId="0"/>
      <p:bldP spid="70" grpId="1"/>
      <p:bldP spid="71" grpId="0"/>
      <p:bldP spid="71" grpId="1"/>
      <p:bldP spid="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 err="1" smtClean="0">
                <a:solidFill>
                  <a:srgbClr val="002060"/>
                </a:solidFill>
              </a:rPr>
              <a:t>Câu</a:t>
            </a:r>
            <a:r>
              <a:rPr lang="en-US" sz="3500" b="1" dirty="0" smtClean="0">
                <a:solidFill>
                  <a:srgbClr val="002060"/>
                </a:solidFill>
              </a:rPr>
              <a:t> 25: </a:t>
            </a:r>
            <a:r>
              <a:rPr lang="en-US" sz="3500" b="1" dirty="0" err="1" smtClean="0">
                <a:solidFill>
                  <a:srgbClr val="002060"/>
                </a:solidFill>
              </a:rPr>
              <a:t>Sau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mùa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hè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sẽ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đến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mùa</a:t>
            </a:r>
            <a:r>
              <a:rPr lang="en-US" sz="3500" b="1" dirty="0" smtClean="0">
                <a:solidFill>
                  <a:srgbClr val="002060"/>
                </a:solidFill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</a:rPr>
              <a:t>gì</a:t>
            </a:r>
            <a:r>
              <a:rPr lang="en-US" sz="3500" b="1" dirty="0" smtClean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307972" y="1005779"/>
            <a:ext cx="4060233" cy="2609800"/>
            <a:chOff x="7013423" y="1108841"/>
            <a:chExt cx="4060233" cy="2609800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7013423" y="1794530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026" y="1108841"/>
              <a:ext cx="3263630" cy="26098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34674" y="1076369"/>
            <a:ext cx="3926814" cy="2639515"/>
            <a:chOff x="516598" y="1345040"/>
            <a:chExt cx="3926814" cy="2639515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516598" y="1954857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847" y="1345040"/>
              <a:ext cx="3083565" cy="2639515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398081" y="4094056"/>
            <a:ext cx="4337159" cy="2628012"/>
            <a:chOff x="1335310" y="4100513"/>
            <a:chExt cx="4337159" cy="2628012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1335310" y="4594372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527" y="4100513"/>
              <a:ext cx="3282942" cy="2628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2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9" y="16280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91930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smtClean="0">
                <a:solidFill>
                  <a:srgbClr val="002060"/>
                </a:solidFill>
              </a:rPr>
              <a:t> </a:t>
            </a:r>
            <a:r>
              <a:rPr lang="en-US" b="1" smtClean="0">
                <a:solidFill>
                  <a:srgbClr val="002060"/>
                </a:solidFill>
              </a:rPr>
              <a:t>26: </a:t>
            </a:r>
            <a:r>
              <a:rPr lang="en-US" b="1" dirty="0" smtClean="0">
                <a:solidFill>
                  <a:srgbClr val="002060"/>
                </a:solidFill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</a:rPr>
              <a:t>hãy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ra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bảng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số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liền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trước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của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số</a:t>
            </a:r>
            <a:r>
              <a:rPr lang="en-US" b="1" dirty="0" smtClean="0">
                <a:solidFill>
                  <a:srgbClr val="002060"/>
                </a:solidFill>
              </a:rPr>
              <a:t> 9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552623" y="5190439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519" y="4874341"/>
            <a:ext cx="683662" cy="632196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 flipH="1">
            <a:off x="3092608" y="2499188"/>
            <a:ext cx="577331" cy="2510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8</a:t>
            </a:r>
            <a:endParaRPr lang="en-US" sz="3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CHÚC MỪNG CON!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35" y="1205778"/>
            <a:ext cx="6539345" cy="6539345"/>
          </a:xfrm>
        </p:spPr>
      </p:pic>
    </p:spTree>
    <p:extLst>
      <p:ext uri="{BB962C8B-B14F-4D97-AF65-F5344CB8AC3E}">
        <p14:creationId xmlns:p14="http://schemas.microsoft.com/office/powerpoint/2010/main" val="171740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24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2: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nhóm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tượng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</a:rPr>
              <a:t>nhóm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lượng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</a:rPr>
              <a:t> 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69092" y="1249010"/>
            <a:ext cx="4019551" cy="1295400"/>
            <a:chOff x="1459592" y="1364382"/>
            <a:chExt cx="4019551" cy="1295400"/>
          </a:xfrm>
        </p:grpSpPr>
        <p:grpSp>
          <p:nvGrpSpPr>
            <p:cNvPr id="36" name="Group 35"/>
            <p:cNvGrpSpPr/>
            <p:nvPr/>
          </p:nvGrpSpPr>
          <p:grpSpPr>
            <a:xfrm>
              <a:off x="2583543" y="1364382"/>
              <a:ext cx="2895600" cy="1295400"/>
              <a:chOff x="2381250" y="2667000"/>
              <a:chExt cx="2895600" cy="12954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381250" y="2667000"/>
                <a:ext cx="2895600" cy="129540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Connector 37"/>
              <p:cNvSpPr/>
              <p:nvPr/>
            </p:nvSpPr>
            <p:spPr>
              <a:xfrm>
                <a:off x="2457450" y="28575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lowchart: Connector 38"/>
              <p:cNvSpPr/>
              <p:nvPr/>
            </p:nvSpPr>
            <p:spPr>
              <a:xfrm>
                <a:off x="3181350" y="28575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lowchart: Connector 39"/>
              <p:cNvSpPr/>
              <p:nvPr/>
            </p:nvSpPr>
            <p:spPr>
              <a:xfrm>
                <a:off x="3905250" y="28575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lowchart: Connector 40"/>
              <p:cNvSpPr/>
              <p:nvPr/>
            </p:nvSpPr>
            <p:spPr>
              <a:xfrm>
                <a:off x="4705350" y="28575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lowchart: Connector 41"/>
              <p:cNvSpPr/>
              <p:nvPr/>
            </p:nvSpPr>
            <p:spPr>
              <a:xfrm>
                <a:off x="2781300" y="3392487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lowchart: Connector 42"/>
              <p:cNvSpPr/>
              <p:nvPr/>
            </p:nvSpPr>
            <p:spPr>
              <a:xfrm>
                <a:off x="3600450" y="3392487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lowchart: Connector 43"/>
              <p:cNvSpPr/>
              <p:nvPr/>
            </p:nvSpPr>
            <p:spPr>
              <a:xfrm>
                <a:off x="4324350" y="3392487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itle 1"/>
            <p:cNvSpPr txBox="1">
              <a:spLocks/>
            </p:cNvSpPr>
            <p:nvPr/>
          </p:nvSpPr>
          <p:spPr>
            <a:xfrm>
              <a:off x="1459592" y="1567884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93093" y="2860954"/>
            <a:ext cx="4019551" cy="1295400"/>
            <a:chOff x="2983592" y="3048151"/>
            <a:chExt cx="4019551" cy="1295400"/>
          </a:xfrm>
        </p:grpSpPr>
        <p:grpSp>
          <p:nvGrpSpPr>
            <p:cNvPr id="63" name="Group 62"/>
            <p:cNvGrpSpPr/>
            <p:nvPr/>
          </p:nvGrpSpPr>
          <p:grpSpPr>
            <a:xfrm>
              <a:off x="4107543" y="3048151"/>
              <a:ext cx="2895600" cy="1295400"/>
              <a:chOff x="6686550" y="3392487"/>
              <a:chExt cx="2895600" cy="1295400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6686550" y="3392487"/>
                <a:ext cx="2895600" cy="129540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lowchart: Connector 64"/>
              <p:cNvSpPr/>
              <p:nvPr/>
            </p:nvSpPr>
            <p:spPr>
              <a:xfrm>
                <a:off x="6991350" y="3605211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lowchart: Connector 65"/>
              <p:cNvSpPr/>
              <p:nvPr/>
            </p:nvSpPr>
            <p:spPr>
              <a:xfrm>
                <a:off x="7867650" y="3582987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lowchart: Connector 66"/>
              <p:cNvSpPr/>
              <p:nvPr/>
            </p:nvSpPr>
            <p:spPr>
              <a:xfrm>
                <a:off x="8724900" y="3582987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lowchart: Connector 67"/>
              <p:cNvSpPr/>
              <p:nvPr/>
            </p:nvSpPr>
            <p:spPr>
              <a:xfrm>
                <a:off x="7429500" y="4117974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Connector 68"/>
              <p:cNvSpPr/>
              <p:nvPr/>
            </p:nvSpPr>
            <p:spPr>
              <a:xfrm>
                <a:off x="8305800" y="4117974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itle 1"/>
            <p:cNvSpPr txBox="1">
              <a:spLocks/>
            </p:cNvSpPr>
            <p:nvPr/>
          </p:nvSpPr>
          <p:spPr>
            <a:xfrm>
              <a:off x="2983592" y="3227036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29984" y="4507632"/>
            <a:ext cx="4034066" cy="1295400"/>
            <a:chOff x="4394175" y="4699488"/>
            <a:chExt cx="4034066" cy="1295400"/>
          </a:xfrm>
        </p:grpSpPr>
        <p:grpSp>
          <p:nvGrpSpPr>
            <p:cNvPr id="45" name="Group 44"/>
            <p:cNvGrpSpPr/>
            <p:nvPr/>
          </p:nvGrpSpPr>
          <p:grpSpPr>
            <a:xfrm>
              <a:off x="5532641" y="4699488"/>
              <a:ext cx="2895600" cy="1295400"/>
              <a:chOff x="2705100" y="3276600"/>
              <a:chExt cx="2895600" cy="129540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705100" y="3276600"/>
                <a:ext cx="2895600" cy="129540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lowchart: Connector 46"/>
              <p:cNvSpPr/>
              <p:nvPr/>
            </p:nvSpPr>
            <p:spPr>
              <a:xfrm>
                <a:off x="2781300" y="34671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lowchart: Connector 47"/>
              <p:cNvSpPr/>
              <p:nvPr/>
            </p:nvSpPr>
            <p:spPr>
              <a:xfrm>
                <a:off x="3505200" y="34671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lowchart: Connector 48"/>
              <p:cNvSpPr/>
              <p:nvPr/>
            </p:nvSpPr>
            <p:spPr>
              <a:xfrm>
                <a:off x="4229100" y="34671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lowchart: Connector 49"/>
              <p:cNvSpPr/>
              <p:nvPr/>
            </p:nvSpPr>
            <p:spPr>
              <a:xfrm>
                <a:off x="5029200" y="346710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Connector 50"/>
              <p:cNvSpPr/>
              <p:nvPr/>
            </p:nvSpPr>
            <p:spPr>
              <a:xfrm>
                <a:off x="3105150" y="4002087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Connector 51"/>
              <p:cNvSpPr/>
              <p:nvPr/>
            </p:nvSpPr>
            <p:spPr>
              <a:xfrm>
                <a:off x="4648200" y="4019550"/>
                <a:ext cx="419100" cy="400050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itle 1"/>
            <p:cNvSpPr txBox="1">
              <a:spLocks/>
            </p:cNvSpPr>
            <p:nvPr/>
          </p:nvSpPr>
          <p:spPr>
            <a:xfrm>
              <a:off x="4394175" y="4899326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7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3: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đồ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dùng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</a:rPr>
              <a:t>đồ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dùng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không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phải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đồ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dùng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phòng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bếp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516598" y="1677746"/>
            <a:ext cx="2772748" cy="1390931"/>
            <a:chOff x="449269" y="1056219"/>
            <a:chExt cx="3445182" cy="1660275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449269" y="1386990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038" y="1056219"/>
              <a:ext cx="2490413" cy="1660275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039484" y="3219451"/>
            <a:ext cx="3219885" cy="1683182"/>
            <a:chOff x="6311932" y="1386990"/>
            <a:chExt cx="3463910" cy="1667239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6311932" y="1882875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864" y="1386990"/>
              <a:ext cx="2752978" cy="1667239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4233162" y="1822346"/>
            <a:ext cx="2338341" cy="1095898"/>
            <a:chOff x="1719309" y="2800415"/>
            <a:chExt cx="3542227" cy="1542418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1719309" y="3273215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60" y="2800415"/>
              <a:ext cx="2494476" cy="1542418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2393932" y="3420860"/>
            <a:ext cx="3084191" cy="1511856"/>
            <a:chOff x="3222017" y="4377822"/>
            <a:chExt cx="3084191" cy="151185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193" y="4377822"/>
              <a:ext cx="2056015" cy="1511856"/>
            </a:xfrm>
            <a:prstGeom prst="rect">
              <a:avLst/>
            </a:prstGeom>
          </p:spPr>
        </p:pic>
        <p:sp>
          <p:nvSpPr>
            <p:cNvPr id="73" name="Title 1"/>
            <p:cNvSpPr txBox="1">
              <a:spLocks/>
            </p:cNvSpPr>
            <p:nvPr/>
          </p:nvSpPr>
          <p:spPr>
            <a:xfrm>
              <a:off x="3222017" y="4637865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9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4: Con </a:t>
            </a:r>
            <a:r>
              <a:rPr lang="en-US" sz="3600" b="1" dirty="0" err="1" smtClean="0">
                <a:solidFill>
                  <a:srgbClr val="002060"/>
                </a:solidFill>
              </a:rPr>
              <a:t>vịt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đẻ</a:t>
            </a:r>
            <a:r>
              <a:rPr lang="en-US" sz="3600" b="1" dirty="0" smtClean="0">
                <a:solidFill>
                  <a:srgbClr val="002060"/>
                </a:solidFill>
              </a:rPr>
              <a:t> con hay </a:t>
            </a:r>
            <a:r>
              <a:rPr lang="en-US" sz="3600" b="1" dirty="0" err="1" smtClean="0">
                <a:solidFill>
                  <a:srgbClr val="002060"/>
                </a:solidFill>
              </a:rPr>
              <a:t>đẻ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trứng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573545" y="4279857"/>
            <a:ext cx="5892531" cy="1617223"/>
            <a:chOff x="3375911" y="2726327"/>
            <a:chExt cx="5892531" cy="1617223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3375911" y="3062698"/>
              <a:ext cx="3672588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 </a:t>
              </a:r>
              <a:r>
                <a:rPr lang="en-US" sz="3600" b="1" dirty="0" err="1" smtClean="0">
                  <a:solidFill>
                    <a:schemeClr val="accent2"/>
                  </a:solidFill>
                </a:rPr>
                <a:t>Đẻ</a:t>
              </a:r>
              <a:r>
                <a:rPr lang="en-US" sz="36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accent2"/>
                  </a:solidFill>
                </a:rPr>
                <a:t>trứng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663" y="2726327"/>
              <a:ext cx="2338779" cy="161722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879628" y="1336857"/>
            <a:ext cx="5138133" cy="1998360"/>
            <a:chOff x="1352550" y="1086101"/>
            <a:chExt cx="5138133" cy="1998360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1352550" y="1954857"/>
              <a:ext cx="2880612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 </a:t>
              </a:r>
              <a:r>
                <a:rPr lang="en-US" sz="3600" b="1" dirty="0" err="1" smtClean="0">
                  <a:solidFill>
                    <a:schemeClr val="accent2"/>
                  </a:solidFill>
                </a:rPr>
                <a:t>Đẻ</a:t>
              </a:r>
              <a:r>
                <a:rPr lang="en-US" sz="3600" b="1" dirty="0" smtClean="0">
                  <a:solidFill>
                    <a:schemeClr val="accent2"/>
                  </a:solidFill>
                </a:rPr>
                <a:t> con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733" y="1086101"/>
              <a:ext cx="2497950" cy="1998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94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5: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</a:rPr>
              <a:t>vật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</a:rPr>
              <a:t>, con </a:t>
            </a:r>
            <a:r>
              <a:rPr lang="en-US" sz="3600" b="1" dirty="0" err="1" smtClean="0">
                <a:solidFill>
                  <a:srgbClr val="002060"/>
                </a:solidFill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đẻ</a:t>
            </a:r>
            <a:r>
              <a:rPr lang="en-US" sz="3600" b="1" dirty="0" smtClean="0">
                <a:solidFill>
                  <a:srgbClr val="002060"/>
                </a:solidFill>
              </a:rPr>
              <a:t> con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039484" y="3594851"/>
            <a:ext cx="2840206" cy="1443990"/>
            <a:chOff x="6039484" y="3594851"/>
            <a:chExt cx="2840206" cy="1443990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6039484" y="3720078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370" y="3594851"/>
              <a:ext cx="1925320" cy="144399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16598" y="1395362"/>
            <a:ext cx="2875193" cy="1525822"/>
            <a:chOff x="516598" y="1395362"/>
            <a:chExt cx="2875193" cy="1525822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516598" y="1954857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361" y="1395362"/>
              <a:ext cx="2034430" cy="152582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232554" y="1395362"/>
            <a:ext cx="2890021" cy="1525822"/>
            <a:chOff x="4232554" y="1395362"/>
            <a:chExt cx="2890021" cy="1525822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232554" y="2081075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424" y="1395362"/>
              <a:ext cx="2053151" cy="152582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393932" y="3594851"/>
            <a:ext cx="2881141" cy="1497399"/>
            <a:chOff x="2393932" y="3594851"/>
            <a:chExt cx="2881141" cy="1497399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393932" y="3680903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209" y="3594851"/>
              <a:ext cx="1983864" cy="1497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4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80"/>
            <a:ext cx="12192001" cy="68417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91930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dirty="0" smtClean="0">
                <a:solidFill>
                  <a:srgbClr val="002060"/>
                </a:solidFill>
              </a:rPr>
              <a:t> 6: Con </a:t>
            </a:r>
            <a:r>
              <a:rPr lang="en-US" b="1" dirty="0" err="1" smtClean="0">
                <a:solidFill>
                  <a:srgbClr val="002060"/>
                </a:solidFill>
              </a:rPr>
              <a:t>hãy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ra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bảng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chữ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có</a:t>
            </a:r>
            <a:r>
              <a:rPr lang="en-US" b="1" dirty="0" smtClean="0">
                <a:solidFill>
                  <a:srgbClr val="002060"/>
                </a:solidFill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</a:rPr>
              <a:t>nét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ngang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nối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liền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với</a:t>
            </a:r>
            <a:r>
              <a:rPr lang="en-US" b="1" dirty="0" smtClean="0">
                <a:solidFill>
                  <a:srgbClr val="002060"/>
                </a:solidFill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</a:rPr>
              <a:t>nét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cong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hở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phải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552623" y="5190439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43551" y="3128020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519" y="4874341"/>
            <a:ext cx="683662" cy="632196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 flipH="1">
            <a:off x="3499369" y="2462399"/>
            <a:ext cx="577331" cy="2510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-29602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7: </a:t>
            </a:r>
            <a:r>
              <a:rPr lang="en-US" sz="3600" b="1" dirty="0" err="1" smtClean="0">
                <a:solidFill>
                  <a:srgbClr val="002060"/>
                </a:solidFill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đồ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vật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đây</a:t>
            </a:r>
            <a:r>
              <a:rPr lang="en-US" sz="3600" b="1" dirty="0" smtClean="0">
                <a:solidFill>
                  <a:srgbClr val="002060"/>
                </a:solidFill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</a:rPr>
              <a:t>đồ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vật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dạng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khối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vuông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318328" y="1217668"/>
            <a:ext cx="2503001" cy="1774987"/>
            <a:chOff x="4328412" y="1217668"/>
            <a:chExt cx="2503001" cy="1774987"/>
          </a:xfrm>
        </p:grpSpPr>
        <p:sp>
          <p:nvSpPr>
            <p:cNvPr id="71" name="Title 1"/>
            <p:cNvSpPr txBox="1">
              <a:spLocks/>
            </p:cNvSpPr>
            <p:nvPr/>
          </p:nvSpPr>
          <p:spPr>
            <a:xfrm>
              <a:off x="4328412" y="2022481"/>
              <a:ext cx="691655" cy="7046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2.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26" y="1217668"/>
              <a:ext cx="1774987" cy="17749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539260" y="1376372"/>
            <a:ext cx="2507259" cy="1435029"/>
            <a:chOff x="516598" y="1505824"/>
            <a:chExt cx="2507259" cy="1435029"/>
          </a:xfrm>
        </p:grpSpPr>
        <p:sp>
          <p:nvSpPr>
            <p:cNvPr id="70" name="Title 1"/>
            <p:cNvSpPr txBox="1">
              <a:spLocks/>
            </p:cNvSpPr>
            <p:nvPr/>
          </p:nvSpPr>
          <p:spPr>
            <a:xfrm>
              <a:off x="516598" y="1954857"/>
              <a:ext cx="843250" cy="8308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1.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378" y="1505824"/>
              <a:ext cx="1462479" cy="143502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393932" y="3622978"/>
            <a:ext cx="3185409" cy="1373019"/>
            <a:chOff x="2393932" y="3622978"/>
            <a:chExt cx="3185409" cy="1373019"/>
          </a:xfrm>
        </p:grpSpPr>
        <p:sp>
          <p:nvSpPr>
            <p:cNvPr id="73" name="Title 1"/>
            <p:cNvSpPr txBox="1">
              <a:spLocks/>
            </p:cNvSpPr>
            <p:nvPr/>
          </p:nvSpPr>
          <p:spPr>
            <a:xfrm>
              <a:off x="2393932" y="3680903"/>
              <a:ext cx="1047751" cy="991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3.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02" y="3622978"/>
              <a:ext cx="2099539" cy="137301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039484" y="3490997"/>
            <a:ext cx="2808004" cy="1705107"/>
            <a:chOff x="6039484" y="3490997"/>
            <a:chExt cx="2808004" cy="1705107"/>
          </a:xfrm>
        </p:grpSpPr>
        <p:sp>
          <p:nvSpPr>
            <p:cNvPr id="72" name="Title 1"/>
            <p:cNvSpPr txBox="1">
              <a:spLocks/>
            </p:cNvSpPr>
            <p:nvPr/>
          </p:nvSpPr>
          <p:spPr>
            <a:xfrm>
              <a:off x="6039484" y="3720078"/>
              <a:ext cx="973939" cy="1001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b="1" dirty="0" smtClean="0">
                  <a:solidFill>
                    <a:schemeClr val="accent2"/>
                  </a:solidFill>
                </a:rPr>
                <a:t>4.</a:t>
              </a:r>
              <a:endParaRPr lang="en-US" sz="3600" b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423" y="3490997"/>
              <a:ext cx="1834065" cy="1705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27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95"/>
            <a:ext cx="12192001" cy="6841720"/>
          </a:xfrm>
        </p:spPr>
      </p:pic>
      <p:grpSp>
        <p:nvGrpSpPr>
          <p:cNvPr id="10" name="Group 9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268442" y="640597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370" y="4343551"/>
            <a:ext cx="1905000" cy="1782607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59370" y="4367563"/>
            <a:ext cx="1905000" cy="1782607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338" y="6089872"/>
            <a:ext cx="683662" cy="632196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2664940" y="924863"/>
            <a:ext cx="2588552" cy="83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1. </a:t>
            </a:r>
            <a:r>
              <a:rPr lang="en-US" sz="3600" b="1" dirty="0" err="1" smtClean="0">
                <a:solidFill>
                  <a:schemeClr val="accent2"/>
                </a:solidFill>
              </a:rPr>
              <a:t>Khối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tròn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2484872" y="2365992"/>
            <a:ext cx="2948688" cy="70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2. </a:t>
            </a:r>
            <a:r>
              <a:rPr lang="en-US" sz="3600" b="1" dirty="0" err="1" smtClean="0">
                <a:solidFill>
                  <a:schemeClr val="accent2"/>
                </a:solidFill>
              </a:rPr>
              <a:t>Khối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cầu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2393932" y="3680903"/>
            <a:ext cx="3130568" cy="99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3. </a:t>
            </a:r>
            <a:r>
              <a:rPr lang="en-US" sz="3600" b="1" dirty="0" err="1" smtClean="0">
                <a:solidFill>
                  <a:schemeClr val="accent2"/>
                </a:solidFill>
              </a:rPr>
              <a:t>Khối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trụ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-1861004" y="-29847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8: </a:t>
            </a:r>
            <a:r>
              <a:rPr lang="en-US" sz="3600" b="1" dirty="0" err="1" smtClean="0">
                <a:solidFill>
                  <a:srgbClr val="002060"/>
                </a:solidFill>
              </a:rPr>
              <a:t>Quả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bóng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dạng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khối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49" y="0"/>
            <a:ext cx="3532705" cy="35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0" grpId="0"/>
      <p:bldP spid="71" grpId="0"/>
      <p:bldP spid="71" grpId="1"/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873</Words>
  <Application>Microsoft Office PowerPoint</Application>
  <PresentationFormat>Widescreen</PresentationFormat>
  <Paragraphs>295</Paragraphs>
  <Slides>29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.VnArialH</vt:lpstr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SỮA</vt:lpstr>
      <vt:lpstr>Câu 1: Con hãy viết ra bảng chữ có 1 nét cong tròn khép kín và 1 nét thẳng</vt:lpstr>
      <vt:lpstr>Câu 2: Trong các nhóm đối tượng sau, nhóm nào có số lượng là 6</vt:lpstr>
      <vt:lpstr>Câu 3: Trong các đồ dùng sau, đồ dùng nào không phải đồ dùng trong phòng bếp</vt:lpstr>
      <vt:lpstr>Câu 4: Con vịt đẻ con hay đẻ trứng</vt:lpstr>
      <vt:lpstr>PowerPoint Presentation</vt:lpstr>
      <vt:lpstr>Câu 6: Con hãy viết ra bảng chữ có 1 nét ngang nối liền với 1 nét cong hở phải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19: Con hãy viết ra bảng chữ có 1 nét xiên phải và 1 nét xiên trái giao nhau ở phía dưới</vt:lpstr>
      <vt:lpstr>PowerPoint Presentation</vt:lpstr>
      <vt:lpstr>PowerPoint Presentation</vt:lpstr>
      <vt:lpstr>Câu 22: Con hãy viết ra bảng số điện thoại của bố hoặc mẹ</vt:lpstr>
      <vt:lpstr>PowerPoint Presentation</vt:lpstr>
      <vt:lpstr>PowerPoint Presentation</vt:lpstr>
      <vt:lpstr>PowerPoint Presentation</vt:lpstr>
      <vt:lpstr>Câu 26: Con hãy viết ra bảng số liền trước của số 9</vt:lpstr>
      <vt:lpstr>CHÚC MỪNG CON!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Phong4T3</dc:creator>
  <cp:lastModifiedBy>Phong4T3</cp:lastModifiedBy>
  <cp:revision>77</cp:revision>
  <dcterms:created xsi:type="dcterms:W3CDTF">2020-06-19T04:47:20Z</dcterms:created>
  <dcterms:modified xsi:type="dcterms:W3CDTF">2020-06-30T03:42:11Z</dcterms:modified>
</cp:coreProperties>
</file>