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sldIdLst>
    <p:sldId id="327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80" r:id="rId16"/>
    <p:sldId id="270" r:id="rId17"/>
    <p:sldId id="271" r:id="rId18"/>
    <p:sldId id="275" r:id="rId19"/>
    <p:sldId id="272" r:id="rId20"/>
    <p:sldId id="276" r:id="rId21"/>
    <p:sldId id="273" r:id="rId22"/>
    <p:sldId id="277" r:id="rId23"/>
    <p:sldId id="274" r:id="rId24"/>
    <p:sldId id="278" r:id="rId25"/>
    <p:sldId id="279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6" r:id="rId38"/>
    <p:sldId id="297" r:id="rId39"/>
    <p:sldId id="292" r:id="rId40"/>
    <p:sldId id="293" r:id="rId41"/>
    <p:sldId id="294" r:id="rId42"/>
    <p:sldId id="295" r:id="rId43"/>
    <p:sldId id="298" r:id="rId44"/>
    <p:sldId id="299" r:id="rId45"/>
    <p:sldId id="301" r:id="rId46"/>
    <p:sldId id="313" r:id="rId47"/>
    <p:sldId id="312" r:id="rId48"/>
    <p:sldId id="318" r:id="rId49"/>
    <p:sldId id="325" r:id="rId50"/>
    <p:sldId id="303" r:id="rId51"/>
    <p:sldId id="314" r:id="rId52"/>
    <p:sldId id="304" r:id="rId53"/>
    <p:sldId id="319" r:id="rId54"/>
    <p:sldId id="326" r:id="rId55"/>
    <p:sldId id="305" r:id="rId56"/>
    <p:sldId id="315" r:id="rId57"/>
    <p:sldId id="306" r:id="rId58"/>
    <p:sldId id="320" r:id="rId59"/>
    <p:sldId id="323" r:id="rId60"/>
    <p:sldId id="307" r:id="rId61"/>
    <p:sldId id="316" r:id="rId62"/>
    <p:sldId id="308" r:id="rId63"/>
    <p:sldId id="321" r:id="rId64"/>
    <p:sldId id="309" r:id="rId65"/>
    <p:sldId id="317" r:id="rId66"/>
    <p:sldId id="310" r:id="rId67"/>
    <p:sldId id="322" r:id="rId68"/>
    <p:sldId id="311" r:id="rId69"/>
    <p:sldId id="324" r:id="rId7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57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1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7B4E74-CDAF-47D0-905B-6FAE1EB25C38}" type="datetimeFigureOut">
              <a:rPr lang="en-US" smtClean="0"/>
              <a:t>26/5/2022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E4D585-B20B-4953-802C-A25BE5F07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957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6AF-1A23-44EC-B1DF-F6A9D1086789}" type="datetimeFigureOut">
              <a:rPr lang="en-US" smtClean="0"/>
              <a:t>26/5/2022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C472-7409-46CD-9958-6D80CF96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448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6AF-1A23-44EC-B1DF-F6A9D1086789}" type="datetimeFigureOut">
              <a:rPr lang="en-US" smtClean="0"/>
              <a:t>26/5/2022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C472-7409-46CD-9958-6D80CF96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812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6AF-1A23-44EC-B1DF-F6A9D1086789}" type="datetimeFigureOut">
              <a:rPr lang="en-US" smtClean="0"/>
              <a:t>26/5/2022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C472-7409-46CD-9958-6D80CF96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064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6AF-1A23-44EC-B1DF-F6A9D1086789}" type="datetimeFigureOut">
              <a:rPr lang="en-US" smtClean="0"/>
              <a:t>26/5/2022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C472-7409-46CD-9958-6D80CF96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158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6AF-1A23-44EC-B1DF-F6A9D1086789}" type="datetimeFigureOut">
              <a:rPr lang="en-US" smtClean="0"/>
              <a:t>26/5/2022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C472-7409-46CD-9958-6D80CF96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22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6AF-1A23-44EC-B1DF-F6A9D1086789}" type="datetimeFigureOut">
              <a:rPr lang="en-US" smtClean="0"/>
              <a:t>26/5/2022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C472-7409-46CD-9958-6D80CF96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97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6AF-1A23-44EC-B1DF-F6A9D1086789}" type="datetimeFigureOut">
              <a:rPr lang="en-US" smtClean="0"/>
              <a:t>26/5/2022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C472-7409-46CD-9958-6D80CF96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657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6AF-1A23-44EC-B1DF-F6A9D1086789}" type="datetimeFigureOut">
              <a:rPr lang="en-US" smtClean="0"/>
              <a:t>26/5/2022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C472-7409-46CD-9958-6D80CF96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087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6AF-1A23-44EC-B1DF-F6A9D1086789}" type="datetimeFigureOut">
              <a:rPr lang="en-US" smtClean="0"/>
              <a:t>26/5/2022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C472-7409-46CD-9958-6D80CF96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94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6AF-1A23-44EC-B1DF-F6A9D1086789}" type="datetimeFigureOut">
              <a:rPr lang="en-US" smtClean="0"/>
              <a:t>26/5/2022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C472-7409-46CD-9958-6D80CF96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205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6AF-1A23-44EC-B1DF-F6A9D1086789}" type="datetimeFigureOut">
              <a:rPr lang="en-US" smtClean="0"/>
              <a:t>26/5/2022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C472-7409-46CD-9958-6D80CF96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833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25A6AF-1A23-44EC-B1DF-F6A9D1086789}" type="datetimeFigureOut">
              <a:rPr lang="en-US" smtClean="0"/>
              <a:t>26/5/2022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C2C472-7409-46CD-9958-6D80CF96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117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3.xml"/><Relationship Id="rId4" Type="http://schemas.openxmlformats.org/officeDocument/2006/relationships/slide" Target="slide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34.xml"/><Relationship Id="rId3" Type="http://schemas.microsoft.com/office/2007/relationships/hdphoto" Target="../media/hdphoto4.wdp"/><Relationship Id="rId7" Type="http://schemas.openxmlformats.org/officeDocument/2006/relationships/slide" Target="slide30.xml"/><Relationship Id="rId12" Type="http://schemas.microsoft.com/office/2007/relationships/hdphoto" Target="../media/hdphoto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21.png"/><Relationship Id="rId5" Type="http://schemas.openxmlformats.org/officeDocument/2006/relationships/image" Target="../media/image19.png"/><Relationship Id="rId15" Type="http://schemas.microsoft.com/office/2007/relationships/hdphoto" Target="../media/hdphoto8.wdp"/><Relationship Id="rId10" Type="http://schemas.openxmlformats.org/officeDocument/2006/relationships/slide" Target="slide32.xml"/><Relationship Id="rId4" Type="http://schemas.openxmlformats.org/officeDocument/2006/relationships/slide" Target="slide28.xml"/><Relationship Id="rId9" Type="http://schemas.microsoft.com/office/2007/relationships/hdphoto" Target="../media/hdphoto6.wdp"/><Relationship Id="rId1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" Target="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" Target="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" Target="slide2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" Target="slide2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" Target="slide27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" Target="slide27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" Target="slide27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slide" Target="slide41.xml"/><Relationship Id="rId4" Type="http://schemas.openxmlformats.org/officeDocument/2006/relationships/slide" Target="slide3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slide" Target="slide4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slide" Target="slide4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" Target="slide3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slide" Target="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29.pn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29.pn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29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29.png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29.pn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29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29.png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29.png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2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29.png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29.png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29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29.png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29.png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29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29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257800"/>
          </a:xfrm>
        </p:spPr>
      </p:pic>
      <p:sp>
        <p:nvSpPr>
          <p:cNvPr id="7" name="TextBox 6"/>
          <p:cNvSpPr txBox="1"/>
          <p:nvPr/>
        </p:nvSpPr>
        <p:spPr>
          <a:xfrm>
            <a:off x="87085" y="911677"/>
            <a:ext cx="35269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0070C0"/>
                </a:solidFill>
                <a:latin typeface="SVN-Avo" panose="02040603050506020204" pitchFamily="18" charset="0"/>
              </a:rPr>
              <a:t>PHÒNG GD- </a:t>
            </a:r>
            <a:r>
              <a:rPr lang="en-US" sz="1500" b="1">
                <a:solidFill>
                  <a:srgbClr val="0070C0"/>
                </a:solidFill>
                <a:latin typeface="SVN-Avo" panose="02040603050506020204" pitchFamily="18" charset="0"/>
              </a:rPr>
              <a:t>ĐT QUẬN LONG BIÊN</a:t>
            </a:r>
          </a:p>
          <a:p>
            <a:r>
              <a:rPr lang="en-US" sz="1500" b="1">
                <a:solidFill>
                  <a:srgbClr val="0070C0"/>
                </a:solidFill>
                <a:latin typeface="SVN-Avo" panose="02040603050506020204" pitchFamily="18" charset="0"/>
              </a:rPr>
              <a:t>TRƯỜNG </a:t>
            </a:r>
            <a:r>
              <a:rPr lang="en-US" sz="1500" b="1" dirty="0">
                <a:solidFill>
                  <a:srgbClr val="0070C0"/>
                </a:solidFill>
                <a:latin typeface="SVN-Avo" panose="02040603050506020204" pitchFamily="18" charset="0"/>
              </a:rPr>
              <a:t>MẦM </a:t>
            </a:r>
            <a:r>
              <a:rPr lang="en-US" sz="1500" b="1">
                <a:solidFill>
                  <a:srgbClr val="0070C0"/>
                </a:solidFill>
                <a:latin typeface="SVN-Avo" panose="02040603050506020204" pitchFamily="18" charset="0"/>
              </a:rPr>
              <a:t>NON HOA SỮA</a:t>
            </a:r>
            <a:endParaRPr lang="en-US" sz="1500" b="1" dirty="0">
              <a:solidFill>
                <a:srgbClr val="0070C0"/>
              </a:solidFill>
              <a:latin typeface="SVN-Avo" panose="02040603050506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98784" y="2309865"/>
            <a:ext cx="3922099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VN-Avo" panose="02040603050506020204" pitchFamily="18" charset="0"/>
              </a:rPr>
              <a:t>Lĩnh</a:t>
            </a: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VN-Avo" panose="02040603050506020204" pitchFamily="18" charset="0"/>
              </a:rPr>
              <a:t> </a:t>
            </a:r>
            <a:r>
              <a:rPr lang="en-US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VN-Avo" panose="02040603050506020204" pitchFamily="18" charset="0"/>
              </a:rPr>
              <a:t>vực</a:t>
            </a: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VN-Avo" panose="02040603050506020204" pitchFamily="18" charset="0"/>
              </a:rPr>
              <a:t>: </a:t>
            </a:r>
            <a:r>
              <a:rPr lang="en-US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VN-Avo" panose="02040603050506020204" pitchFamily="18" charset="0"/>
              </a:rPr>
              <a:t>Phát</a:t>
            </a: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VN-Avo" panose="02040603050506020204" pitchFamily="18" charset="0"/>
              </a:rPr>
              <a:t> </a:t>
            </a:r>
            <a:r>
              <a:rPr lang="en-US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VN-Avo" panose="02040603050506020204" pitchFamily="18" charset="0"/>
              </a:rPr>
              <a:t>triển</a:t>
            </a: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VN-Avo" panose="02040603050506020204" pitchFamily="18" charset="0"/>
              </a:rPr>
              <a:t> </a:t>
            </a:r>
            <a:r>
              <a:rPr lang="en-US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VN-Avo" panose="02040603050506020204" pitchFamily="18" charset="0"/>
              </a:rPr>
              <a:t>ngôn</a:t>
            </a: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VN-Avo" panose="02040603050506020204" pitchFamily="18" charset="0"/>
              </a:rPr>
              <a:t> </a:t>
            </a:r>
            <a:r>
              <a:rPr lang="en-US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VN-Avo" panose="02040603050506020204" pitchFamily="18" charset="0"/>
              </a:rPr>
              <a:t>ngữ</a:t>
            </a:r>
            <a:endParaRPr lang="en-US"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SVN-Avo" panose="0204060305050602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94860" y="2756177"/>
            <a:ext cx="4351704" cy="5309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000" b="1" dirty="0" err="1">
                <a:ln/>
                <a:solidFill>
                  <a:srgbClr val="FF0000"/>
                </a:solidFill>
                <a:latin typeface="SVN-Avo" panose="02040603050506020204" pitchFamily="18" charset="0"/>
              </a:rPr>
              <a:t>Đề</a:t>
            </a:r>
            <a:r>
              <a:rPr lang="en-US" sz="3000" b="1" dirty="0">
                <a:ln/>
                <a:solidFill>
                  <a:srgbClr val="FF0000"/>
                </a:solidFill>
                <a:latin typeface="SVN-Avo" panose="02040603050506020204" pitchFamily="18" charset="0"/>
              </a:rPr>
              <a:t> </a:t>
            </a:r>
            <a:r>
              <a:rPr lang="en-US" sz="3000" b="1" dirty="0" err="1">
                <a:ln/>
                <a:solidFill>
                  <a:srgbClr val="FF0000"/>
                </a:solidFill>
                <a:latin typeface="SVN-Avo" panose="02040603050506020204" pitchFamily="18" charset="0"/>
              </a:rPr>
              <a:t>tài</a:t>
            </a:r>
            <a:r>
              <a:rPr lang="en-US" sz="3000" b="1" dirty="0">
                <a:ln/>
                <a:solidFill>
                  <a:srgbClr val="FF0000"/>
                </a:solidFill>
                <a:latin typeface="SVN-Avo" panose="02040603050506020204" pitchFamily="18" charset="0"/>
              </a:rPr>
              <a:t>: </a:t>
            </a:r>
            <a:r>
              <a:rPr lang="en-US" sz="3000" b="1" err="1">
                <a:ln/>
                <a:solidFill>
                  <a:srgbClr val="FF0000"/>
                </a:solidFill>
                <a:latin typeface="SVN-Avo" panose="02040603050506020204" pitchFamily="18" charset="0"/>
              </a:rPr>
              <a:t>Thơ</a:t>
            </a:r>
            <a:r>
              <a:rPr lang="en-US" sz="3000" b="1">
                <a:ln/>
                <a:solidFill>
                  <a:srgbClr val="FF0000"/>
                </a:solidFill>
                <a:latin typeface="SVN-Avo" panose="02040603050506020204" pitchFamily="18" charset="0"/>
              </a:rPr>
              <a:t>”Hoa cúc vàng”</a:t>
            </a:r>
            <a:endParaRPr lang="en-US" sz="3000" b="1" dirty="0">
              <a:ln/>
              <a:solidFill>
                <a:srgbClr val="FF0000"/>
              </a:solidFill>
              <a:latin typeface="SVN-Avo" panose="0204060305050602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84563" y="3266859"/>
            <a:ext cx="3150542" cy="34624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b="1" i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VN-Avo" panose="02040603050506020204" pitchFamily="18" charset="0"/>
              </a:rPr>
              <a:t>Giáo viên: Khúc Thị Thúy Huyền</a:t>
            </a:r>
            <a:endParaRPr lang="en-US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SVN-Avo" panose="0204060305050602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25508" y="3762911"/>
            <a:ext cx="2565447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700" b="1" dirty="0" err="1">
                <a:ln/>
                <a:solidFill>
                  <a:srgbClr val="00B050"/>
                </a:solidFill>
                <a:latin typeface="SVN-Avo" panose="02040603050506020204" pitchFamily="18" charset="0"/>
              </a:rPr>
              <a:t>Độ</a:t>
            </a:r>
            <a:r>
              <a:rPr lang="en-US" sz="2700" b="1" dirty="0">
                <a:ln/>
                <a:solidFill>
                  <a:srgbClr val="00B050"/>
                </a:solidFill>
                <a:latin typeface="SVN-Avo" panose="02040603050506020204" pitchFamily="18" charset="0"/>
              </a:rPr>
              <a:t> </a:t>
            </a:r>
            <a:r>
              <a:rPr lang="en-US" sz="2700" b="1" dirty="0" err="1">
                <a:ln/>
                <a:solidFill>
                  <a:srgbClr val="00B050"/>
                </a:solidFill>
                <a:latin typeface="SVN-Avo" panose="02040603050506020204" pitchFamily="18" charset="0"/>
              </a:rPr>
              <a:t>tuổi</a:t>
            </a:r>
            <a:r>
              <a:rPr lang="en-US" sz="2700" b="1">
                <a:ln/>
                <a:solidFill>
                  <a:srgbClr val="00B050"/>
                </a:solidFill>
                <a:latin typeface="SVN-Avo" panose="02040603050506020204" pitchFamily="18" charset="0"/>
              </a:rPr>
              <a:t>: 4- 5 tuổi</a:t>
            </a:r>
            <a:endParaRPr lang="en-US" sz="2700" b="1" dirty="0">
              <a:ln/>
              <a:solidFill>
                <a:srgbClr val="00B050"/>
              </a:solidFill>
              <a:latin typeface="SVN-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758CE8-B530-7E22-EA77-035BDBAF68F7}"/>
              </a:ext>
            </a:extLst>
          </p:cNvPr>
          <p:cNvSpPr txBox="1"/>
          <p:nvPr/>
        </p:nvSpPr>
        <p:spPr>
          <a:xfrm>
            <a:off x="2871682" y="5441535"/>
            <a:ext cx="276957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/>
          </a:p>
          <a:p>
            <a:endParaRPr lang="en-US" sz="1350"/>
          </a:p>
          <a:p>
            <a:r>
              <a:rPr lang="en-US" sz="1350"/>
              <a:t>                 Năm học 2021-2022</a:t>
            </a:r>
          </a:p>
        </p:txBody>
      </p:sp>
    </p:spTree>
    <p:extLst>
      <p:ext uri="{BB962C8B-B14F-4D97-AF65-F5344CB8AC3E}">
        <p14:creationId xmlns:p14="http://schemas.microsoft.com/office/powerpoint/2010/main" val="1597505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609600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Ồ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endParaRPr lang="en-US" sz="3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dell 7450\Downloads\53288108_419283025315461_446928382651793408_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24000"/>
            <a:ext cx="6191250" cy="482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72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533400"/>
            <a:ext cx="441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gôm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026" name="Picture 2" descr="C:\Users\dell 7450\Downloads\15399419449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05000"/>
            <a:ext cx="7098548" cy="436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958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381000"/>
            <a:ext cx="7848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Chờ</a:t>
            </a:r>
            <a:r>
              <a:rPr lang="en-US" sz="32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32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2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32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bung </a:t>
            </a:r>
            <a:r>
              <a:rPr lang="en-US" sz="32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32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Users\dell 7450\Downloads\vna_potal_cho_hoa_xu_hue_ngay_giap_tet__105710036_sta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25" y="1685925"/>
            <a:ext cx="7026275" cy="468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88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457199"/>
            <a:ext cx="8001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C:\Users\dell 7450\Downloads\1662929320130203110229899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087626"/>
            <a:ext cx="6629400" cy="424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13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51164" y="152400"/>
            <a:ext cx="57912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endParaRPr lang="en-US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miết</a:t>
            </a:r>
            <a:endParaRPr lang="en-US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đắp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endParaRPr lang="en-US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rét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Sớm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endParaRPr lang="en-US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endParaRPr lang="en-US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chăn</a:t>
            </a:r>
            <a:endParaRPr lang="en-US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Ồ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endParaRPr lang="en-US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endParaRPr lang="en-US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gôm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biếc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Chờ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bung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C:\Users\dell 7450\Downloads\ShowTopicSubImag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762000"/>
            <a:ext cx="5486399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60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0019935"/>
              </p:ext>
            </p:extLst>
          </p:nvPr>
        </p:nvGraphicFramePr>
        <p:xfrm>
          <a:off x="1524000" y="533400"/>
          <a:ext cx="6400800" cy="5257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20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90600">
                <a:tc>
                  <a:txBody>
                    <a:bodyPr/>
                    <a:lstStyle/>
                    <a:p>
                      <a:pPr algn="ctr"/>
                      <a:r>
                        <a:rPr lang="en-US" sz="4800" b="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Đội</a:t>
                      </a:r>
                      <a:r>
                        <a:rPr lang="en-US" sz="4800" b="0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1</a:t>
                      </a:r>
                      <a:endParaRPr lang="en-US" sz="4800" b="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Đội</a:t>
                      </a:r>
                      <a:r>
                        <a:rPr lang="en-US" sz="4800" b="0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</a:t>
                      </a:r>
                      <a:endParaRPr lang="en-US" sz="4800" b="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72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39193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hlinkClick r:id="rId2" action="ppaction://hlinksldjump"/>
          </p:cNvPr>
          <p:cNvSpPr/>
          <p:nvPr/>
        </p:nvSpPr>
        <p:spPr>
          <a:xfrm>
            <a:off x="914400" y="609600"/>
            <a:ext cx="2438400" cy="235527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5" name="Oval 4">
            <a:hlinkClick r:id="rId3" action="ppaction://hlinksldjump"/>
          </p:cNvPr>
          <p:cNvSpPr/>
          <p:nvPr/>
        </p:nvSpPr>
        <p:spPr>
          <a:xfrm>
            <a:off x="4724400" y="609600"/>
            <a:ext cx="2438400" cy="235527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6" name="Oval 5">
            <a:hlinkClick r:id="rId4" action="ppaction://hlinksldjump"/>
          </p:cNvPr>
          <p:cNvSpPr/>
          <p:nvPr/>
        </p:nvSpPr>
        <p:spPr>
          <a:xfrm>
            <a:off x="1066800" y="3519055"/>
            <a:ext cx="2438400" cy="235527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sp>
        <p:nvSpPr>
          <p:cNvPr id="7" name="Oval 6">
            <a:hlinkClick r:id="rId5" action="ppaction://hlinksldjump"/>
          </p:cNvPr>
          <p:cNvSpPr/>
          <p:nvPr/>
        </p:nvSpPr>
        <p:spPr>
          <a:xfrm>
            <a:off x="4876800" y="3505200"/>
            <a:ext cx="2438400" cy="235527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9245010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762001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1:bài thơ tả hoa cúc màu gì ?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1600199"/>
            <a:ext cx="61722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Hoa cúc Trắng</a:t>
            </a:r>
          </a:p>
          <a:p>
            <a:pPr marL="342900" indent="-342900">
              <a:buAutoNum type="alphaUcPeriod"/>
            </a:pP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0" y="2343834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B. Hoa cúc vàng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305251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C. Hoa cúc họa mi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0" y="3865418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D. Tất cả các loại hoa cúc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Left Arrow 9">
            <a:hlinkClick r:id="rId2" action="ppaction://hlinksldjump"/>
          </p:cNvPr>
          <p:cNvSpPr/>
          <p:nvPr/>
        </p:nvSpPr>
        <p:spPr>
          <a:xfrm>
            <a:off x="5867400" y="4800600"/>
            <a:ext cx="2743200" cy="1828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9978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762001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1:bài thơ tả hoa cúc màu gì ?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1600199"/>
            <a:ext cx="61722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Hoa cúc Trắng</a:t>
            </a:r>
          </a:p>
          <a:p>
            <a:pPr marL="342900" indent="-342900">
              <a:buAutoNum type="alphaUcPeriod"/>
            </a:pP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0" y="2343834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B. Hoa cúc vàng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305251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C. Hoa cúc họa mi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0" y="3865418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D. Tất cả các loại hoa cúc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400" y="1408332"/>
            <a:ext cx="154478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13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Left Arrow 9">
            <a:hlinkClick r:id="rId2" action="ppaction://hlinksldjump"/>
          </p:cNvPr>
          <p:cNvSpPr/>
          <p:nvPr/>
        </p:nvSpPr>
        <p:spPr>
          <a:xfrm>
            <a:off x="5867400" y="4800600"/>
            <a:ext cx="2743200" cy="1828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6044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762001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2: suốt cả mùa đông.................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762000" y="1600199"/>
            <a:ext cx="61722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lphaUcPeriod"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miết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lphaUcPeriod"/>
            </a:pP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hlinkClick r:id="rId2" action="ppaction://hlinksldjump"/>
          </p:cNvPr>
          <p:cNvSpPr txBox="1"/>
          <p:nvPr/>
        </p:nvSpPr>
        <p:spPr>
          <a:xfrm>
            <a:off x="762000" y="2343834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B. Sớm nay nở hết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hlinkClick r:id="rId2" action="ppaction://hlinksldjump"/>
          </p:cNvPr>
          <p:cNvSpPr txBox="1"/>
          <p:nvPr/>
        </p:nvSpPr>
        <p:spPr>
          <a:xfrm>
            <a:off x="762000" y="305251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C. Còn cây chịu rét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hlinkClick r:id="rId2" action="ppaction://hlinksldjump"/>
          </p:cNvPr>
          <p:cNvSpPr txBox="1"/>
          <p:nvPr/>
        </p:nvSpPr>
        <p:spPr>
          <a:xfrm>
            <a:off x="762000" y="3865418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D. Nắng lại về chăn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Left Arrow 1">
            <a:hlinkClick r:id="rId2" action="ppaction://hlinksldjump"/>
          </p:cNvPr>
          <p:cNvSpPr/>
          <p:nvPr/>
        </p:nvSpPr>
        <p:spPr>
          <a:xfrm>
            <a:off x="6019800" y="4953000"/>
            <a:ext cx="2743200" cy="1905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065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1066800"/>
            <a:ext cx="350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0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40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40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050" name="Picture 2" descr="C:\Users\dell 7450\Downloads\kisspng-portable-network-graphics-flower-chrysanthemum-gif-5bf2bcf1d82076.891211181542634737885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909" l="4111" r="97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23" y="1524000"/>
            <a:ext cx="85725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55694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762001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2: suốt cả mùa đông.................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762000" y="1600199"/>
            <a:ext cx="61722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lphaUcPeriod"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miết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lphaUcPeriod"/>
            </a:pP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hlinkClick r:id="rId2" action="ppaction://hlinksldjump"/>
          </p:cNvPr>
          <p:cNvSpPr txBox="1"/>
          <p:nvPr/>
        </p:nvSpPr>
        <p:spPr>
          <a:xfrm>
            <a:off x="762000" y="2343834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B. Sớm nay nở hết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hlinkClick r:id="rId2" action="ppaction://hlinksldjump"/>
          </p:cNvPr>
          <p:cNvSpPr txBox="1"/>
          <p:nvPr/>
        </p:nvSpPr>
        <p:spPr>
          <a:xfrm>
            <a:off x="762000" y="305251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C. Còn cây chịu rét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hlinkClick r:id="rId2" action="ppaction://hlinksldjump"/>
          </p:cNvPr>
          <p:cNvSpPr txBox="1"/>
          <p:nvPr/>
        </p:nvSpPr>
        <p:spPr>
          <a:xfrm>
            <a:off x="762000" y="3865418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D. Nắng lại về chăn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646091"/>
            <a:ext cx="154478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dirty="0">
                <a:solidFill>
                  <a:srgbClr val="FF0000"/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o</a:t>
            </a:r>
            <a:endParaRPr lang="en-US" sz="13800" dirty="0">
              <a:solidFill>
                <a:srgbClr val="FF0000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Left Arrow 1">
            <a:hlinkClick r:id="rId2" action="ppaction://hlinksldjump"/>
          </p:cNvPr>
          <p:cNvSpPr/>
          <p:nvPr/>
        </p:nvSpPr>
        <p:spPr>
          <a:xfrm>
            <a:off x="6019800" y="4953000"/>
            <a:ext cx="2743200" cy="1905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10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762002"/>
            <a:ext cx="769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Câu3: trong bài thơ hoa cúc sẽ nở rộ vào mùa nào ?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762000" y="2308085"/>
            <a:ext cx="617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Mùa hè</a:t>
            </a:r>
          </a:p>
        </p:txBody>
      </p:sp>
      <p:sp>
        <p:nvSpPr>
          <p:cNvPr id="6" name="TextBox 5">
            <a:hlinkClick r:id="rId2" action="ppaction://hlinksldjump"/>
          </p:cNvPr>
          <p:cNvSpPr txBox="1"/>
          <p:nvPr/>
        </p:nvSpPr>
        <p:spPr>
          <a:xfrm>
            <a:off x="762000" y="3015971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B. Mùa đông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hlinkClick r:id="rId2" action="ppaction://hlinksldjump"/>
          </p:cNvPr>
          <p:cNvSpPr txBox="1"/>
          <p:nvPr/>
        </p:nvSpPr>
        <p:spPr>
          <a:xfrm>
            <a:off x="762000" y="3646912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C. Mùa thu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hlinkClick r:id="rId2" action="ppaction://hlinksldjump"/>
          </p:cNvPr>
          <p:cNvSpPr txBox="1"/>
          <p:nvPr/>
        </p:nvSpPr>
        <p:spPr>
          <a:xfrm>
            <a:off x="762000" y="4319241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D. Mùa xuân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Left Arrow 1">
            <a:hlinkClick r:id="rId2" action="ppaction://hlinksldjump"/>
          </p:cNvPr>
          <p:cNvSpPr/>
          <p:nvPr/>
        </p:nvSpPr>
        <p:spPr>
          <a:xfrm>
            <a:off x="6019800" y="4953000"/>
            <a:ext cx="2743200" cy="1905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21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762002"/>
            <a:ext cx="769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Câu3: trong bài thơ hoa cúc sẽ nở rộ vào mùa nào ?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762000" y="2308085"/>
            <a:ext cx="617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Mùa hè</a:t>
            </a:r>
          </a:p>
        </p:txBody>
      </p:sp>
      <p:sp>
        <p:nvSpPr>
          <p:cNvPr id="6" name="TextBox 5">
            <a:hlinkClick r:id="rId2" action="ppaction://hlinksldjump"/>
          </p:cNvPr>
          <p:cNvSpPr txBox="1"/>
          <p:nvPr/>
        </p:nvSpPr>
        <p:spPr>
          <a:xfrm>
            <a:off x="762000" y="3015971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B. Mùa đông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hlinkClick r:id="rId2" action="ppaction://hlinksldjump"/>
          </p:cNvPr>
          <p:cNvSpPr txBox="1"/>
          <p:nvPr/>
        </p:nvSpPr>
        <p:spPr>
          <a:xfrm>
            <a:off x="762000" y="3646912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C. Mùa thu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hlinkClick r:id="rId2" action="ppaction://hlinksldjump"/>
          </p:cNvPr>
          <p:cNvSpPr txBox="1"/>
          <p:nvPr/>
        </p:nvSpPr>
        <p:spPr>
          <a:xfrm>
            <a:off x="762000" y="4319241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D. Mùa xuân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0273" y="3339136"/>
            <a:ext cx="154478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dirty="0">
                <a:solidFill>
                  <a:srgbClr val="FF0000"/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o</a:t>
            </a:r>
            <a:endParaRPr lang="en-US" sz="13800" dirty="0">
              <a:solidFill>
                <a:srgbClr val="FF0000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Left Arrow 1">
            <a:hlinkClick r:id="rId2" action="ppaction://hlinksldjump"/>
          </p:cNvPr>
          <p:cNvSpPr/>
          <p:nvPr/>
        </p:nvSpPr>
        <p:spPr>
          <a:xfrm>
            <a:off x="6019800" y="4953000"/>
            <a:ext cx="2743200" cy="1905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423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762001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4: bài thơ nói về cái gì ?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762000" y="1600199"/>
            <a:ext cx="617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Tết</a:t>
            </a:r>
          </a:p>
        </p:txBody>
      </p:sp>
      <p:sp>
        <p:nvSpPr>
          <p:cNvPr id="6" name="TextBox 5">
            <a:hlinkClick r:id="rId2" action="ppaction://hlinksldjump"/>
          </p:cNvPr>
          <p:cNvSpPr txBox="1"/>
          <p:nvPr/>
        </p:nvSpPr>
        <p:spPr>
          <a:xfrm>
            <a:off x="762000" y="2343834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B. Mùa đông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hlinkClick r:id="rId2" action="ppaction://hlinksldjump"/>
          </p:cNvPr>
          <p:cNvSpPr txBox="1"/>
          <p:nvPr/>
        </p:nvSpPr>
        <p:spPr>
          <a:xfrm>
            <a:off x="762000" y="305251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C. Hoa cúc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hlinkClick r:id="rId2" action="ppaction://hlinksldjump"/>
          </p:cNvPr>
          <p:cNvSpPr txBox="1"/>
          <p:nvPr/>
        </p:nvSpPr>
        <p:spPr>
          <a:xfrm>
            <a:off x="762000" y="3865418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D. Nắng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Left Arrow 1">
            <a:hlinkClick r:id="rId2" action="ppaction://hlinksldjump"/>
          </p:cNvPr>
          <p:cNvSpPr/>
          <p:nvPr/>
        </p:nvSpPr>
        <p:spPr>
          <a:xfrm>
            <a:off x="6019800" y="4953000"/>
            <a:ext cx="2743200" cy="1905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607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762001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4: bài thơ nói về cái gì ?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762000" y="1600199"/>
            <a:ext cx="617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Tết</a:t>
            </a:r>
          </a:p>
        </p:txBody>
      </p:sp>
      <p:sp>
        <p:nvSpPr>
          <p:cNvPr id="6" name="TextBox 5">
            <a:hlinkClick r:id="rId2" action="ppaction://hlinksldjump"/>
          </p:cNvPr>
          <p:cNvSpPr txBox="1"/>
          <p:nvPr/>
        </p:nvSpPr>
        <p:spPr>
          <a:xfrm>
            <a:off x="762000" y="2343834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B. Mùa đông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hlinkClick r:id="rId2" action="ppaction://hlinksldjump"/>
          </p:cNvPr>
          <p:cNvSpPr txBox="1"/>
          <p:nvPr/>
        </p:nvSpPr>
        <p:spPr>
          <a:xfrm>
            <a:off x="762000" y="305251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C. Hoa cúc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hlinkClick r:id="rId2" action="ppaction://hlinksldjump"/>
          </p:cNvPr>
          <p:cNvSpPr txBox="1"/>
          <p:nvPr/>
        </p:nvSpPr>
        <p:spPr>
          <a:xfrm>
            <a:off x="762000" y="3865418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D. Nắng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2057400"/>
            <a:ext cx="154478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dirty="0">
                <a:solidFill>
                  <a:srgbClr val="FF0000"/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o</a:t>
            </a:r>
            <a:endParaRPr lang="en-US" sz="13800" dirty="0">
              <a:solidFill>
                <a:srgbClr val="FF0000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Left Arrow 1">
            <a:hlinkClick r:id="rId2" action="ppaction://hlinksldjump"/>
          </p:cNvPr>
          <p:cNvSpPr/>
          <p:nvPr/>
        </p:nvSpPr>
        <p:spPr>
          <a:xfrm>
            <a:off x="6019800" y="4953000"/>
            <a:ext cx="2743200" cy="1905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91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57200" y="304800"/>
            <a:ext cx="7848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solidFill>
                  <a:schemeClr val="bg1"/>
                </a:solidFill>
                <a:latin typeface="+mj-lt"/>
              </a:rPr>
              <a:t>Vòng quay may mắn</a:t>
            </a:r>
            <a:endParaRPr lang="en-US" sz="4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67" b="96822" l="0" r="979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82593"/>
            <a:ext cx="5791200" cy="605780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990600" y="3200400"/>
            <a:ext cx="1752600" cy="914400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886200" y="3325091"/>
            <a:ext cx="1371600" cy="1066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skip</a:t>
            </a:r>
          </a:p>
        </p:txBody>
      </p:sp>
      <p:sp>
        <p:nvSpPr>
          <p:cNvPr id="7" name="Oval 6"/>
          <p:cNvSpPr/>
          <p:nvPr/>
        </p:nvSpPr>
        <p:spPr>
          <a:xfrm>
            <a:off x="6477000" y="682593"/>
            <a:ext cx="1676400" cy="12224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stop</a:t>
            </a:r>
          </a:p>
        </p:txBody>
      </p:sp>
    </p:spTree>
    <p:extLst>
      <p:ext uri="{BB962C8B-B14F-4D97-AF65-F5344CB8AC3E}">
        <p14:creationId xmlns:p14="http://schemas.microsoft.com/office/powerpoint/2010/main" val="352544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0317199"/>
              </p:ext>
            </p:extLst>
          </p:nvPr>
        </p:nvGraphicFramePr>
        <p:xfrm>
          <a:off x="1524000" y="914401"/>
          <a:ext cx="6096000" cy="495300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53441">
                <a:tc>
                  <a:txBody>
                    <a:bodyPr/>
                    <a:lstStyle/>
                    <a:p>
                      <a:pPr algn="ctr"/>
                      <a:r>
                        <a:rPr lang="en-US" sz="4400" b="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Đội</a:t>
                      </a:r>
                      <a:r>
                        <a:rPr lang="en-US" sz="44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Đội</a:t>
                      </a:r>
                      <a:r>
                        <a:rPr lang="en-US" sz="44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9956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77794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ll 7450\Downloads\th.jfif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3" b="96667" l="2000" r="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282" y="914400"/>
            <a:ext cx="624840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266950"/>
            <a:ext cx="1647825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663" y="1295400"/>
            <a:ext cx="17526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089" y="2743200"/>
            <a:ext cx="1600200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C:\Users\dell 7450\Downloads\Ảnh chụp màn hình 2021-10-21 104803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263" y="1905000"/>
            <a:ext cx="123825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228600"/>
            <a:ext cx="6284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Trái táo may mắn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4969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533400" y="685800"/>
            <a:ext cx="670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B0F0"/>
                </a:solidFill>
                <a:latin typeface="+mj-lt"/>
              </a:rPr>
              <a:t>Câu 1: người ta thường dùng hoa cúc vàng để làm gì ?</a:t>
            </a:r>
            <a:endParaRPr lang="en-US" sz="2800" dirty="0">
              <a:solidFill>
                <a:srgbClr val="00B0F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2718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685800"/>
            <a:ext cx="670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B0F0"/>
                </a:solidFill>
                <a:latin typeface="+mj-lt"/>
              </a:rPr>
              <a:t>Câu 1: người ta thường dùng hoa cúc vàng để làm gì ?</a:t>
            </a:r>
            <a:endParaRPr lang="en-US" sz="28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0600" y="2286000"/>
            <a:ext cx="7467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 án: </a:t>
            </a:r>
          </a:p>
          <a:p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cắm hoa </a:t>
            </a:r>
          </a:p>
          <a:p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cúng</a:t>
            </a:r>
          </a:p>
          <a:p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Buôn bán</a:t>
            </a:r>
          </a:p>
          <a:p>
            <a:pPr marL="457200" indent="-457200">
              <a:buFontTx/>
              <a:buChar char="-"/>
            </a:pPr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</a:p>
          <a:p>
            <a:pPr marL="457200" indent="-457200">
              <a:buFontTx/>
              <a:buChar char="-"/>
            </a:pPr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.............  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Left Arrow 3">
            <a:hlinkClick r:id="rId2" action="ppaction://hlinksldjump"/>
          </p:cNvPr>
          <p:cNvSpPr/>
          <p:nvPr/>
        </p:nvSpPr>
        <p:spPr>
          <a:xfrm>
            <a:off x="5943600" y="4953000"/>
            <a:ext cx="2514600" cy="1828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36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609600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endParaRPr lang="en-US" sz="3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dell 7450\Downloads\50710061_277977016207363_81374275751116800_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28800"/>
            <a:ext cx="7437294" cy="409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47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533400" y="685800"/>
            <a:ext cx="670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B0F0"/>
                </a:solidFill>
                <a:latin typeface="+mj-lt"/>
              </a:rPr>
              <a:t>Câu 2: trong bài thơ vào mùa đông có nắng không ?</a:t>
            </a:r>
            <a:endParaRPr lang="en-US" sz="2800" dirty="0">
              <a:solidFill>
                <a:srgbClr val="00B0F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0398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685800"/>
            <a:ext cx="670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B0F0"/>
                </a:solidFill>
                <a:latin typeface="+mj-lt"/>
              </a:rPr>
              <a:t>Câu 2: trong bài thơ vào mùa đông có nắng không ?</a:t>
            </a:r>
            <a:endParaRPr lang="en-US" sz="28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2133600"/>
            <a:ext cx="647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 án: không 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Left Arrow 3">
            <a:hlinkClick r:id="rId2" action="ppaction://hlinksldjump"/>
          </p:cNvPr>
          <p:cNvSpPr/>
          <p:nvPr/>
        </p:nvSpPr>
        <p:spPr>
          <a:xfrm>
            <a:off x="5943600" y="4953000"/>
            <a:ext cx="2514600" cy="1828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685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533400" y="685800"/>
            <a:ext cx="670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B0F0"/>
                </a:solidFill>
                <a:latin typeface="+mj-lt"/>
              </a:rPr>
              <a:t>Câu 3: vì sao tết người ta thường mua hoa cúc để trong nhà ?</a:t>
            </a:r>
            <a:endParaRPr lang="en-US" sz="2800" dirty="0">
              <a:solidFill>
                <a:srgbClr val="00B0F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2116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685800"/>
            <a:ext cx="670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B0F0"/>
                </a:solidFill>
                <a:latin typeface="+mj-lt"/>
              </a:rPr>
              <a:t>Câu 3: vì sao tết người ta thường mua hoa cúc để trong nhà ?</a:t>
            </a:r>
            <a:endParaRPr lang="en-US" sz="28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2514600"/>
            <a:ext cx="8305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Bởi vì :</a:t>
            </a:r>
          </a:p>
          <a:p>
            <a:pPr marL="457200" indent="-457200">
              <a:buFontTx/>
              <a:buChar char="-"/>
            </a:pPr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 cúc rất đẹp</a:t>
            </a:r>
          </a:p>
          <a:p>
            <a:pPr marL="457200" indent="-457200">
              <a:buFontTx/>
              <a:buChar char="-"/>
            </a:pPr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 cúc màu vàng như đem lại niềm may mắn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Left Arrow 3">
            <a:hlinkClick r:id="rId2" action="ppaction://hlinksldjump"/>
          </p:cNvPr>
          <p:cNvSpPr/>
          <p:nvPr/>
        </p:nvSpPr>
        <p:spPr>
          <a:xfrm>
            <a:off x="5943600" y="4953000"/>
            <a:ext cx="2514600" cy="1828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585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xplosion 2 2"/>
          <p:cNvSpPr/>
          <p:nvPr/>
        </p:nvSpPr>
        <p:spPr>
          <a:xfrm>
            <a:off x="1246909" y="152400"/>
            <a:ext cx="6400800" cy="5867400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Trái táo may mắn</a:t>
            </a:r>
            <a:endParaRPr lang="en-US" sz="4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Left Arrow 3">
            <a:hlinkClick r:id="rId2" action="ppaction://hlinksldjump"/>
          </p:cNvPr>
          <p:cNvSpPr/>
          <p:nvPr/>
        </p:nvSpPr>
        <p:spPr>
          <a:xfrm>
            <a:off x="5943600" y="4953000"/>
            <a:ext cx="2514600" cy="1828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4039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114800"/>
            <a:ext cx="3200400" cy="352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5745" y="457200"/>
            <a:ext cx="7523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Táo đã đầy rồi 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0306673"/>
              </p:ext>
            </p:extLst>
          </p:nvPr>
        </p:nvGraphicFramePr>
        <p:xfrm>
          <a:off x="595745" y="1676400"/>
          <a:ext cx="6096000" cy="3352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vi-VN" sz="32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Đội 1</a:t>
                      </a:r>
                      <a:endParaRPr lang="en-US" sz="3200" b="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Đội 2</a:t>
                      </a:r>
                      <a:endParaRPr lang="en-US" sz="3200" b="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Times New Roman" pitchFamily="18" charset="0"/>
                          <a:cs typeface="Times New Roman" pitchFamily="18" charset="0"/>
                        </a:rPr>
                        <a:t>1 điểm</a:t>
                      </a:r>
                    </a:p>
                    <a:p>
                      <a:pPr algn="ctr"/>
                      <a:r>
                        <a:rPr lang="vi-VN" sz="2800" dirty="0">
                          <a:latin typeface="Times New Roman" pitchFamily="18" charset="0"/>
                          <a:cs typeface="Times New Roman" pitchFamily="18" charset="0"/>
                        </a:rPr>
                        <a:t>1 điểm</a:t>
                      </a:r>
                    </a:p>
                    <a:p>
                      <a:pPr algn="ctr"/>
                      <a:r>
                        <a:rPr lang="vi-VN" sz="2800" dirty="0">
                          <a:latin typeface="Times New Roman" pitchFamily="18" charset="0"/>
                          <a:cs typeface="Times New Roman" pitchFamily="18" charset="0"/>
                        </a:rPr>
                        <a:t>1 điểm</a:t>
                      </a:r>
                    </a:p>
                    <a:p>
                      <a:pPr algn="ctr"/>
                      <a:r>
                        <a:rPr lang="vi-VN" sz="2800" dirty="0">
                          <a:latin typeface="Times New Roman" pitchFamily="18" charset="0"/>
                          <a:cs typeface="Times New Roman" pitchFamily="18" charset="0"/>
                        </a:rPr>
                        <a:t>1 điểm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Times New Roman" pitchFamily="18" charset="0"/>
                          <a:cs typeface="Times New Roman" pitchFamily="18" charset="0"/>
                        </a:rPr>
                        <a:t>1 điểm </a:t>
                      </a:r>
                    </a:p>
                    <a:p>
                      <a:pPr algn="ctr"/>
                      <a:r>
                        <a:rPr lang="vi-VN" sz="2800" dirty="0">
                          <a:latin typeface="Times New Roman" pitchFamily="18" charset="0"/>
                          <a:cs typeface="Times New Roman" pitchFamily="18" charset="0"/>
                        </a:rPr>
                        <a:t>1 điểm</a:t>
                      </a:r>
                    </a:p>
                    <a:p>
                      <a:pPr algn="ctr"/>
                      <a:r>
                        <a:rPr lang="vi-VN" sz="2800" dirty="0">
                          <a:latin typeface="Times New Roman" pitchFamily="18" charset="0"/>
                          <a:cs typeface="Times New Roman" pitchFamily="18" charset="0"/>
                        </a:rPr>
                        <a:t>1 điểm</a:t>
                      </a:r>
                    </a:p>
                    <a:p>
                      <a:pPr algn="ctr"/>
                      <a:r>
                        <a:rPr lang="vi-VN" sz="2800" dirty="0">
                          <a:latin typeface="Times New Roman" pitchFamily="18" charset="0"/>
                          <a:cs typeface="Times New Roman" pitchFamily="18" charset="0"/>
                        </a:rPr>
                        <a:t>1 điểm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36529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428625"/>
            <a:ext cx="4424166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28625"/>
            <a:ext cx="3676650" cy="281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>
            <a:hlinkClick r:id="rId4" action="ppaction://hlinksldjump"/>
          </p:cNvPr>
          <p:cNvSpPr/>
          <p:nvPr/>
        </p:nvSpPr>
        <p:spPr>
          <a:xfrm>
            <a:off x="154684" y="304800"/>
            <a:ext cx="4572000" cy="3048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3800" dirty="0">
                <a:latin typeface="+mj-lt"/>
              </a:rPr>
              <a:t>?</a:t>
            </a:r>
            <a:endParaRPr lang="en-US" sz="13800" dirty="0">
              <a:latin typeface="+mj-lt"/>
            </a:endParaRPr>
          </a:p>
        </p:txBody>
      </p:sp>
      <p:sp>
        <p:nvSpPr>
          <p:cNvPr id="4" name="Rounded Rectangle 3">
            <a:hlinkClick r:id="rId5" action="ppaction://hlinksldjump"/>
          </p:cNvPr>
          <p:cNvSpPr/>
          <p:nvPr/>
        </p:nvSpPr>
        <p:spPr>
          <a:xfrm>
            <a:off x="4953000" y="304800"/>
            <a:ext cx="4191000" cy="3048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3800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13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3390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428625"/>
            <a:ext cx="4424166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28625"/>
            <a:ext cx="3676650" cy="281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>
            <a:hlinkClick r:id="rId4" action="ppaction://hlinksldjump"/>
          </p:cNvPr>
          <p:cNvSpPr/>
          <p:nvPr/>
        </p:nvSpPr>
        <p:spPr>
          <a:xfrm>
            <a:off x="4953000" y="304800"/>
            <a:ext cx="4191000" cy="3048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3800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13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>
            <a:hlinkClick r:id="rId4" action="ppaction://hlinksldjump"/>
          </p:cNvPr>
          <p:cNvSpPr/>
          <p:nvPr/>
        </p:nvSpPr>
        <p:spPr>
          <a:xfrm>
            <a:off x="-27710" y="304800"/>
            <a:ext cx="4828309" cy="2819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3800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13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867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428625"/>
            <a:ext cx="4424166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28625"/>
            <a:ext cx="3676650" cy="281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>
            <a:hlinkClick r:id="rId4" action="ppaction://hlinksldjump"/>
          </p:cNvPr>
          <p:cNvSpPr/>
          <p:nvPr/>
        </p:nvSpPr>
        <p:spPr>
          <a:xfrm>
            <a:off x="4953000" y="311418"/>
            <a:ext cx="4191000" cy="3048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3800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13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527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rId2" action="ppaction://hlinksldjump"/>
          </p:cNvPr>
          <p:cNvSpPr txBox="1"/>
          <p:nvPr/>
        </p:nvSpPr>
        <p:spPr>
          <a:xfrm>
            <a:off x="318655" y="1946564"/>
            <a:ext cx="8763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Gợi ý : 1 loài hoa màu vàng có 10 chữ bắt đầu bằng chữ Hoa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3170668"/>
              </p:ext>
            </p:extLst>
          </p:nvPr>
        </p:nvGraphicFramePr>
        <p:xfrm>
          <a:off x="838200" y="762000"/>
          <a:ext cx="7162800" cy="7620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16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endParaRPr lang="en-US" sz="3600" b="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en-US" sz="3600" b="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3600" b="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824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7620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miết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dell 7450\Downloads\73251667_714668449036846_2942803697345757184_n (2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199" y="1981200"/>
            <a:ext cx="5638799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75364" y="3276600"/>
            <a:ext cx="2438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00B050"/>
                </a:solidFill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88244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rId2" action="ppaction://hlinksldjump"/>
          </p:cNvPr>
          <p:cNvSpPr txBox="1"/>
          <p:nvPr/>
        </p:nvSpPr>
        <p:spPr>
          <a:xfrm>
            <a:off x="318655" y="1946564"/>
            <a:ext cx="8763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Gợi ý : 1 loài hoa màu vàng có 10 chữ bắt đầu bằng chữ Hoa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374745"/>
              </p:ext>
            </p:extLst>
          </p:nvPr>
        </p:nvGraphicFramePr>
        <p:xfrm>
          <a:off x="838200" y="762000"/>
          <a:ext cx="7162800" cy="7620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16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endParaRPr lang="en-US" sz="3600" b="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en-US" sz="3600" b="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3600" b="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200400" y="789707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    ú   c     v    à    n     g</a:t>
            </a:r>
            <a:endParaRPr lang="en-US" sz="3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Left Arrow 5">
            <a:hlinkClick r:id="rId3" action="ppaction://hlinksldjump"/>
          </p:cNvPr>
          <p:cNvSpPr/>
          <p:nvPr/>
        </p:nvSpPr>
        <p:spPr>
          <a:xfrm>
            <a:off x="6705600" y="5334000"/>
            <a:ext cx="2376055" cy="1220303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dell 7450\Downloads\hoa-cuc-no-ro-bao-hieu-mua-thu-da-den-0808(5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124200"/>
            <a:ext cx="4648809" cy="309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3777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2173154"/>
              </p:ext>
            </p:extLst>
          </p:nvPr>
        </p:nvGraphicFramePr>
        <p:xfrm>
          <a:off x="1524000" y="609600"/>
          <a:ext cx="6400800" cy="7366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6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366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09600" y="1905000"/>
            <a:ext cx="899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Gợi ý: 1 thứ màu trắng bồng bềnh trên bầu trời </a:t>
            </a:r>
            <a:endParaRPr lang="en-US" sz="28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909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4359349"/>
              </p:ext>
            </p:extLst>
          </p:nvPr>
        </p:nvGraphicFramePr>
        <p:xfrm>
          <a:off x="1524000" y="609600"/>
          <a:ext cx="6400800" cy="7366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6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366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09600" y="1905000"/>
            <a:ext cx="899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Gợi ý: 1 thứ màu trắng bồng bềnh trên bầu trời </a:t>
            </a:r>
            <a:endParaRPr lang="en-US" sz="28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dell 7450\Downloads\hinh-anh-may-trang-troi-xanh-rat-dep_1117068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200400"/>
            <a:ext cx="3717925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eft Arrow 5">
            <a:hlinkClick r:id="rId3" action="ppaction://hlinksldjump"/>
          </p:cNvPr>
          <p:cNvSpPr/>
          <p:nvPr/>
        </p:nvSpPr>
        <p:spPr>
          <a:xfrm>
            <a:off x="5638800" y="4495800"/>
            <a:ext cx="2895600" cy="1828800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2600" y="609600"/>
            <a:ext cx="640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       á         m        m       â         y</a:t>
            </a:r>
            <a:endParaRPr lang="en-US" sz="32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592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428625"/>
            <a:ext cx="4424166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28625"/>
            <a:ext cx="3676650" cy="281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3581400"/>
            <a:ext cx="8553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3200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endParaRPr lang="en-US" sz="3200" dirty="0">
              <a:solidFill>
                <a:srgbClr val="FF66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60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428625"/>
            <a:ext cx="4424166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28625"/>
            <a:ext cx="3676650" cy="281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3581400"/>
            <a:ext cx="8553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3200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endParaRPr lang="en-US" sz="3200" dirty="0">
              <a:solidFill>
                <a:srgbClr val="FF66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3965" y="4310390"/>
            <a:ext cx="8629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endParaRPr lang="en-US" sz="28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3965" y="4833610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endParaRPr lang="en-US" sz="28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008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5918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85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4928075" y="11478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62184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5918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85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07224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4928075" y="11478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81726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5918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85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8956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4202859" y="2877530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8533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457200"/>
            <a:ext cx="62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5: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dell 7450\Downloads\cuc-vang-1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200"/>
            <a:ext cx="5096669" cy="337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95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457200"/>
            <a:ext cx="62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5: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dell 7450\Downloads\cuc-vang-1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200"/>
            <a:ext cx="5096669" cy="337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2673" y="5283368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095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0999" y="694354"/>
            <a:ext cx="3664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đắp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dell 7450\Downloads\64358482_904426536573961_3821926959592505344_n (3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76400"/>
            <a:ext cx="7643182" cy="431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502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5918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85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4202859" y="2877530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98377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083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85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4202859" y="2877530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99517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1524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85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1149572" y="92955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5803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304800"/>
            <a:ext cx="525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Tuyết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3074" name="Picture 2" descr="C:\Users\dell 7450\Downloads\anh-dep-tuyet-ro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3000"/>
            <a:ext cx="41910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16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304800"/>
            <a:ext cx="525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Tuyết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3074" name="Picture 2" descr="C:\Users\dell 7450\Downloads\anh-dep-tuyet-ro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3000"/>
            <a:ext cx="41910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0" y="4800600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70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3543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85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1149572" y="72171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69546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3543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850" y="28956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1149572" y="72171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377971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3543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850" y="2916382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7125509" y="2843082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142258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228600"/>
            <a:ext cx="769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6: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dell 7450\Downloads\hinh-anh-mua-xuan-thien-nhien-1.jpg5_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45" y="881479"/>
            <a:ext cx="3505200" cy="23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dell 7450\Downloads\hinh-anh-mua-he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901987"/>
            <a:ext cx="3908779" cy="219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dell 7450\Downloads\street-4844058_960_7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29" y="3352800"/>
            <a:ext cx="4038600" cy="2696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dell 7450\Downloads\mua-dong-tuyet-trang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353" y="3352800"/>
            <a:ext cx="35052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239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228600"/>
            <a:ext cx="769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6: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dell 7450\Downloads\hinh-anh-mua-xuan-thien-nhien-1.jpg5_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86000"/>
            <a:ext cx="5333638" cy="3622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5800" y="1295400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98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609600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600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3600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rét</a:t>
            </a:r>
            <a:endParaRPr lang="en-US" sz="3600" dirty="0">
              <a:solidFill>
                <a:srgbClr val="FF66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dell 7450\Downloads\còn cây chịu rét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5000" l="349" r="99302">
                        <a14:foregroundMark x1="47558" y1="66279" x2="49070" y2="64651"/>
                        <a14:foregroundMark x1="58372" y1="52674" x2="57209" y2="51047"/>
                        <a14:foregroundMark x1="57209" y1="50698" x2="57209" y2="50698"/>
                        <a14:foregroundMark x1="67209" y1="38256" x2="66047" y2="38721"/>
                        <a14:foregroundMark x1="23721" y1="21744" x2="25116" y2="24535"/>
                        <a14:foregroundMark x1="6628" y1="37674" x2="6977" y2="37326"/>
                        <a14:foregroundMark x1="5233" y1="53256" x2="7209" y2="53023"/>
                        <a14:foregroundMark x1="4651" y1="75698" x2="6977" y2="73721"/>
                        <a14:foregroundMark x1="12674" y1="78256" x2="12907" y2="72558"/>
                        <a14:foregroundMark x1="28256" y1="74535" x2="30000" y2="72907"/>
                        <a14:foregroundMark x1="37093" y1="51512" x2="38837" y2="51512"/>
                        <a14:foregroundMark x1="68953" y1="63721" x2="70930" y2="63488"/>
                        <a14:foregroundMark x1="80000" y1="40465" x2="79186" y2="43372"/>
                        <a14:foregroundMark x1="51279" y1="22558" x2="52674" y2="19186"/>
                        <a14:foregroundMark x1="68372" y1="29651" x2="71512" y2="29070"/>
                        <a14:foregroundMark x1="71163" y1="28488" x2="71163" y2="25465"/>
                        <a14:foregroundMark x1="70349" y1="25930" x2="64419" y2="25465"/>
                        <a14:foregroundMark x1="64419" y1="27093" x2="64651" y2="31047"/>
                        <a14:foregroundMark x1="65233" y1="31977" x2="78023" y2="34767"/>
                        <a14:foregroundMark x1="78605" y1="35349" x2="90000" y2="33140"/>
                        <a14:foregroundMark x1="41047" y1="59186" x2="43372" y2="59767"/>
                        <a14:foregroundMark x1="42791" y1="60930" x2="38488" y2="57558"/>
                        <a14:foregroundMark x1="39070" y1="57791" x2="51279" y2="54651"/>
                        <a14:foregroundMark x1="51279" y1="54651" x2="57558" y2="55814"/>
                        <a14:foregroundMark x1="89419" y1="55814" x2="90233" y2="53023"/>
                        <a14:foregroundMark x1="90233" y1="54070" x2="90814" y2="58372"/>
                        <a14:foregroundMark x1="91047" y1="58605" x2="96744" y2="58372"/>
                        <a14:foregroundMark x1="51047" y1="33140" x2="54651" y2="34535"/>
                        <a14:foregroundMark x1="50465" y1="33953" x2="51628" y2="30581"/>
                        <a14:foregroundMark x1="52442" y1="31395" x2="63256" y2="31628"/>
                        <a14:foregroundMark x1="15233" y1="28488" x2="16860" y2="284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61265"/>
            <a:ext cx="6018213" cy="601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377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3543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632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7125509" y="2843082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871251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3543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30682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632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7125509" y="2843082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655822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3543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54" y="2929248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632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1237986" y="2843081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505705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76200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20/11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838200"/>
            <a:ext cx="8763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UcPeriod"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Nam</a:t>
            </a:r>
          </a:p>
          <a:p>
            <a:pPr marL="514350" indent="-514350">
              <a:buAutoNum type="alphaUcPeriod"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Nam</a:t>
            </a:r>
          </a:p>
          <a:p>
            <a:pPr marL="514350" indent="-514350">
              <a:buAutoNum type="alphaUcPeriod"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nữ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lphaUcPeriod"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nhi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33400"/>
            <a:ext cx="2362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pic>
        <p:nvPicPr>
          <p:cNvPr id="5122" name="Picture 2" descr="C:\Users\dell 7450\Downloads\DSC09534-1024x5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3125742"/>
            <a:ext cx="6450013" cy="362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09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3543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632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1237986" y="2843081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232528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3543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762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632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1237986" y="2843081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787906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3543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7709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632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6806693" y="-967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298959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228600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914400"/>
            <a:ext cx="8839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UcPeriod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cúc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lphaUcPeriod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đông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lphaUcPeriod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hoa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lphaUcPeriod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dell 7450\Downloads\hinh-anh-ve-loai-hoa-cuc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946" y="3200400"/>
            <a:ext cx="4632325" cy="339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636" y="1752600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84995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3543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3543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632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6806694" y="-38663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704434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2362200"/>
            <a:ext cx="403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3626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762001"/>
            <a:ext cx="632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Sớm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805255"/>
            <a:ext cx="5957888" cy="453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570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533400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3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8195" name="Picture 3" descr="C:\Users\dell 7450\Downloads\hinh-anh-mua-xuan-vuon-hoa-nhieu-sac-mau-dep_0531225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819400"/>
            <a:ext cx="5958734" cy="335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dell 7450\Downloads\75333058_757149648122031_6696954157451968512_n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-304800"/>
            <a:ext cx="3304949" cy="330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14075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990600"/>
            <a:ext cx="472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chăng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dell 7450\Downloads\200_d (2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400300"/>
            <a:ext cx="6636449" cy="372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47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601</TotalTime>
  <Words>944</Words>
  <Application>Microsoft Office PowerPoint</Application>
  <PresentationFormat>On-screen Show (4:3)</PresentationFormat>
  <Paragraphs>282</Paragraphs>
  <Slides>69</Slides>
  <Notes>0</Notes>
  <HiddenSlides>19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4" baseType="lpstr">
      <vt:lpstr>Arial</vt:lpstr>
      <vt:lpstr>Calibri</vt:lpstr>
      <vt:lpstr>SVN-Avo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 7450</dc:creator>
  <cp:lastModifiedBy>Admin</cp:lastModifiedBy>
  <cp:revision>42</cp:revision>
  <dcterms:created xsi:type="dcterms:W3CDTF">2021-10-19T11:59:03Z</dcterms:created>
  <dcterms:modified xsi:type="dcterms:W3CDTF">2022-05-26T02:58:50Z</dcterms:modified>
</cp:coreProperties>
</file>