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3" r:id="rId2"/>
    <p:sldId id="329" r:id="rId3"/>
    <p:sldId id="322" r:id="rId4"/>
    <p:sldId id="318" r:id="rId5"/>
    <p:sldId id="319" r:id="rId6"/>
    <p:sldId id="32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P-211" panose="020B0604020202020204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7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0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8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8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0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8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7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BC066-2D4A-42AB-932A-EE5675C7E70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7D3D-713E-493C-B747-123268E5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" Type="http://schemas.openxmlformats.org/officeDocument/2006/relationships/audio" Target="../media/media2.m4a"/><Relationship Id="rId16" Type="http://schemas.microsoft.com/office/2007/relationships/hdphoto" Target="../media/hdphoto5.wdp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12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3.png"/><Relationship Id="rId1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microsoft.com/office/2007/relationships/hdphoto" Target="../media/hdphoto10.wdp"/><Relationship Id="rId17" Type="http://schemas.microsoft.com/office/2007/relationships/hdphoto" Target="../media/hdphoto12.wdp"/><Relationship Id="rId2" Type="http://schemas.openxmlformats.org/officeDocument/2006/relationships/audio" Target="../media/media4.m4a"/><Relationship Id="rId16" Type="http://schemas.openxmlformats.org/officeDocument/2006/relationships/image" Target="../media/image25.png"/><Relationship Id="rId1" Type="http://schemas.microsoft.com/office/2007/relationships/media" Target="../media/media4.m4a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5" Type="http://schemas.openxmlformats.org/officeDocument/2006/relationships/image" Target="../media/image24.png"/><Relationship Id="rId10" Type="http://schemas.microsoft.com/office/2007/relationships/hdphoto" Target="../media/hdphoto9.wdp"/><Relationship Id="rId19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21.png"/><Relationship Id="rId1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67"/>
            <a:ext cx="8229600" cy="1825883"/>
          </a:xfrm>
        </p:spPr>
        <p:txBody>
          <a:bodyPr/>
          <a:lstStyle/>
          <a:p>
            <a:r>
              <a:rPr lang="en-US"/>
              <a:t>tdtrdv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37"/>
            <a:ext cx="9144000" cy="6780363"/>
          </a:xfrm>
        </p:spPr>
      </p:pic>
      <p:sp>
        <p:nvSpPr>
          <p:cNvPr id="7" name="TextBox 6"/>
          <p:cNvSpPr txBox="1"/>
          <p:nvPr/>
        </p:nvSpPr>
        <p:spPr>
          <a:xfrm>
            <a:off x="0" y="201153"/>
            <a:ext cx="352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PHÒNG GD-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ĐT QUẬN LONG BIÊN</a:t>
            </a:r>
          </a:p>
          <a:p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TRƯỜNG </a:t>
            </a:r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MẦM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NON HOA SỮA</a:t>
            </a:r>
            <a:endParaRPr lang="en-US" sz="1500" b="1" dirty="0">
              <a:solidFill>
                <a:srgbClr val="0070C0"/>
              </a:solidFill>
              <a:latin typeface="SVN-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190" y="2309865"/>
            <a:ext cx="402129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Lĩnh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vực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: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Phát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triển</a:t>
            </a:r>
            <a:r>
              <a:rPr 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nhận thức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6898" y="2756177"/>
            <a:ext cx="5247655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Đề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tài</a:t>
            </a:r>
            <a:r>
              <a:rPr lang="en-US" sz="3000" b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:Tìm hiểu về rác thải nhựa</a:t>
            </a:r>
            <a:endParaRPr lang="en-US" sz="3000" b="1" dirty="0">
              <a:ln/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4588" y="3266859"/>
            <a:ext cx="227049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VN-Avo" panose="02040603050506020204" pitchFamily="18" charset="0"/>
              </a:rPr>
              <a:t>Giáo viên:Hồ Thị Minh</a:t>
            </a:r>
            <a:endParaRPr lang="en-US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5508" y="3762911"/>
            <a:ext cx="256544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Độ</a:t>
            </a:r>
            <a:r>
              <a:rPr lang="en-US" sz="2700" b="1" dirty="0">
                <a:ln/>
                <a:solidFill>
                  <a:srgbClr val="00B050"/>
                </a:solidFill>
                <a:latin typeface="SVN-Avo" panose="02040603050506020204" pitchFamily="18" charset="0"/>
              </a:rPr>
              <a:t> </a:t>
            </a:r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tuổi</a:t>
            </a:r>
            <a:r>
              <a:rPr lang="en-US" sz="2700" b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: 4- 5 tuổi</a:t>
            </a:r>
            <a:endParaRPr lang="en-US" sz="2700" b="1" dirty="0">
              <a:ln/>
              <a:solidFill>
                <a:srgbClr val="00B050"/>
              </a:solidFill>
              <a:latin typeface="SVN-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58CE8-B530-7E22-EA77-035BDBAF68F7}"/>
              </a:ext>
            </a:extLst>
          </p:cNvPr>
          <p:cNvSpPr txBox="1"/>
          <p:nvPr/>
        </p:nvSpPr>
        <p:spPr>
          <a:xfrm>
            <a:off x="2871682" y="5441535"/>
            <a:ext cx="27695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  <a:p>
            <a:endParaRPr lang="en-US" sz="1350"/>
          </a:p>
          <a:p>
            <a:r>
              <a:rPr lang="en-US" sz="1350"/>
              <a:t>                </a:t>
            </a:r>
          </a:p>
          <a:p>
            <a:endParaRPr lang="en-US" sz="1350"/>
          </a:p>
          <a:p>
            <a:endParaRPr lang="en-US" sz="1350"/>
          </a:p>
          <a:p>
            <a:r>
              <a:rPr lang="en-US" sz="1350"/>
              <a:t>                Năm học 2021-2022</a:t>
            </a:r>
          </a:p>
        </p:txBody>
      </p:sp>
    </p:spTree>
    <p:extLst>
      <p:ext uri="{BB962C8B-B14F-4D97-AF65-F5344CB8AC3E}">
        <p14:creationId xmlns:p14="http://schemas.microsoft.com/office/powerpoint/2010/main" val="159750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650" y="304800"/>
            <a:ext cx="87983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Nhóm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thông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minh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8" descr="roedblomst0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roedblomst0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31" y="4495800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roedblomst0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5941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hat la hay - Copy (2)(0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09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17" y="3505199"/>
            <a:ext cx="5222683" cy="3366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3" y="7936"/>
            <a:ext cx="3822637" cy="3116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82" y="7937"/>
            <a:ext cx="4017419" cy="3116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ction Button: Forward or Next 1">
            <a:hlinkClick r:id="" action="ppaction://noaction" highlightClick="1"/>
          </p:cNvPr>
          <p:cNvSpPr/>
          <p:nvPr/>
        </p:nvSpPr>
        <p:spPr>
          <a:xfrm>
            <a:off x="7505701" y="6248400"/>
            <a:ext cx="1638299" cy="6096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3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018" y="1682501"/>
            <a:ext cx="9130862" cy="55399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P-211" pitchFamily="2" charset="0"/>
                <a:cs typeface="Times New Roman" pitchFamily="18" charset="0"/>
              </a:rPr>
              <a:t>Theo </a:t>
            </a:r>
            <a:r>
              <a:rPr lang="en-US" sz="3000" dirty="0" err="1">
                <a:latin typeface="HP-211" pitchFamily="2" charset="0"/>
                <a:cs typeface="Times New Roman" pitchFamily="18" charset="0"/>
              </a:rPr>
              <a:t>các</a:t>
            </a:r>
            <a:r>
              <a:rPr lang="en-US" sz="3000" dirty="0">
                <a:latin typeface="HP-211" pitchFamily="2" charset="0"/>
                <a:cs typeface="Times New Roman" pitchFamily="18" charset="0"/>
              </a:rPr>
              <a:t> con </a:t>
            </a:r>
            <a:r>
              <a:rPr lang="en-US" sz="3000" dirty="0" err="1">
                <a:latin typeface="HP-211" pitchFamily="2" charset="0"/>
                <a:cs typeface="Times New Roman" pitchFamily="18" charset="0"/>
              </a:rPr>
              <a:t>rác</a:t>
            </a:r>
            <a:r>
              <a:rPr lang="en-US" sz="30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HP-211" pitchFamily="2" charset="0"/>
                <a:cs typeface="Times New Roman" pitchFamily="18" charset="0"/>
              </a:rPr>
              <a:t>thải</a:t>
            </a:r>
            <a:r>
              <a:rPr lang="en-US" sz="30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HP-211" pitchFamily="2" charset="0"/>
                <a:cs typeface="Times New Roman" pitchFamily="18" charset="0"/>
              </a:rPr>
              <a:t>nhựa</a:t>
            </a:r>
            <a:r>
              <a:rPr lang="en-US" sz="30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HP-211" pitchFamily="2" charset="0"/>
                <a:cs typeface="Times New Roman" pitchFamily="18" charset="0"/>
              </a:rPr>
              <a:t>nằm</a:t>
            </a:r>
            <a:r>
              <a:rPr lang="en-US" sz="3000" dirty="0">
                <a:latin typeface="HP-211" pitchFamily="2" charset="0"/>
                <a:cs typeface="Times New Roman" pitchFamily="18" charset="0"/>
              </a:rPr>
              <a:t> ở ô </a:t>
            </a:r>
            <a:r>
              <a:rPr lang="en-US" sz="3000" dirty="0" err="1">
                <a:latin typeface="HP-211" pitchFamily="2" charset="0"/>
                <a:cs typeface="Times New Roman" pitchFamily="18" charset="0"/>
              </a:rPr>
              <a:t>số</a:t>
            </a:r>
            <a:r>
              <a:rPr lang="en-US" sz="30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HP-211" pitchFamily="2" charset="0"/>
                <a:cs typeface="Times New Roman" pitchFamily="18" charset="0"/>
              </a:rPr>
              <a:t>mấy</a:t>
            </a:r>
            <a:r>
              <a:rPr lang="en-US" sz="3000" dirty="0">
                <a:latin typeface="HP-211" pitchFamily="2" charset="0"/>
                <a:cs typeface="Times New Roman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0999" y="2817149"/>
            <a:ext cx="1676400" cy="3199699"/>
            <a:chOff x="380999" y="3386947"/>
            <a:chExt cx="1676400" cy="319969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42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0999" y="5377964"/>
              <a:ext cx="1676400" cy="12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685799" y="3386947"/>
              <a:ext cx="1066800" cy="10146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87485" y="2712315"/>
            <a:ext cx="2404568" cy="3403524"/>
            <a:chOff x="3262662" y="3335633"/>
            <a:chExt cx="2404568" cy="3403524"/>
          </a:xfrm>
        </p:grpSpPr>
        <p:grpSp>
          <p:nvGrpSpPr>
            <p:cNvPr id="6" name="Group 5"/>
            <p:cNvGrpSpPr/>
            <p:nvPr/>
          </p:nvGrpSpPr>
          <p:grpSpPr>
            <a:xfrm>
              <a:off x="3262662" y="4748433"/>
              <a:ext cx="2404568" cy="1990724"/>
              <a:chOff x="3262662" y="4748433"/>
              <a:chExt cx="2404568" cy="1990724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51" b="96742" l="10000" r="90000">
                            <a14:foregroundMark x1="64833" y1="13283" x2="67333" y2="9524"/>
                            <a14:foregroundMark x1="38667" y1="3759" x2="40000" y2="55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10" r="21310"/>
              <a:stretch/>
            </p:blipFill>
            <p:spPr bwMode="auto">
              <a:xfrm>
                <a:off x="3262662" y="5157240"/>
                <a:ext cx="920053" cy="1239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55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763" y="4748433"/>
                <a:ext cx="752474" cy="1990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976" b="91727" l="9836" r="89930">
                            <a14:foregroundMark x1="29040" y1="36010" x2="29040" y2="394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80" t="26038" r="25967" b="13017"/>
              <a:stretch/>
            </p:blipFill>
            <p:spPr bwMode="auto">
              <a:xfrm>
                <a:off x="4864626" y="5511647"/>
                <a:ext cx="802604" cy="971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Oval 20"/>
            <p:cNvSpPr/>
            <p:nvPr/>
          </p:nvSpPr>
          <p:spPr>
            <a:xfrm>
              <a:off x="3881437" y="3335633"/>
              <a:ext cx="1066800" cy="10146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80099" y="2712315"/>
            <a:ext cx="1513795" cy="3312681"/>
            <a:chOff x="7040451" y="3354023"/>
            <a:chExt cx="1513795" cy="3312681"/>
          </a:xfrm>
        </p:grpSpPr>
        <p:grpSp>
          <p:nvGrpSpPr>
            <p:cNvPr id="7" name="Group 6"/>
            <p:cNvGrpSpPr/>
            <p:nvPr/>
          </p:nvGrpSpPr>
          <p:grpSpPr>
            <a:xfrm>
              <a:off x="7040451" y="4691278"/>
              <a:ext cx="1513795" cy="1975426"/>
              <a:chOff x="7040451" y="4691278"/>
              <a:chExt cx="1513795" cy="1975426"/>
            </a:xfrm>
          </p:grpSpPr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538" b="79538" l="27231" r="75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09" t="11501" r="26005" b="20159"/>
              <a:stretch/>
            </p:blipFill>
            <p:spPr bwMode="auto">
              <a:xfrm rot="20336929">
                <a:off x="7359012" y="4691278"/>
                <a:ext cx="1085878" cy="1373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" r="9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207" b="25448"/>
              <a:stretch/>
            </p:blipFill>
            <p:spPr bwMode="auto">
              <a:xfrm rot="21074513">
                <a:off x="7040451" y="5965138"/>
                <a:ext cx="1513795" cy="70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Oval 21"/>
            <p:cNvSpPr/>
            <p:nvPr/>
          </p:nvSpPr>
          <p:spPr>
            <a:xfrm>
              <a:off x="7263948" y="3354023"/>
              <a:ext cx="1066800" cy="10146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" name="Action Button: Return 1">
            <a:hlinkClick r:id="" action="ppaction://hlinkshowjump?jump=lastslideviewed" highlightClick="1"/>
          </p:cNvPr>
          <p:cNvSpPr/>
          <p:nvPr/>
        </p:nvSpPr>
        <p:spPr>
          <a:xfrm>
            <a:off x="7841599" y="6136154"/>
            <a:ext cx="1302401" cy="721846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Nhà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76399" y="299546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"/>
            <a:ext cx="9144000" cy="685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956" y="311201"/>
            <a:ext cx="8844088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P-211" pitchFamily="2" charset="0"/>
                <a:cs typeface="Times New Roman" pitchFamily="18" charset="0"/>
              </a:rPr>
              <a:t>Theo con, </a:t>
            </a:r>
            <a:r>
              <a:rPr lang="en-US" sz="2800" b="1" dirty="0" err="1">
                <a:latin typeface="HP-211" pitchFamily="2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-211" pitchFamily="2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-211" pitchFamily="2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-211" pitchFamily="2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-211" pitchFamily="2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HP-211" pitchFamily="2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HP-211" pitchFamily="2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HP-211" pitchFamily="2" charset="0"/>
                <a:cs typeface="Times New Roman" pitchFamily="18" charset="0"/>
              </a:rPr>
              <a:t> ? </a:t>
            </a:r>
            <a:r>
              <a:rPr lang="en-US" sz="2800" b="1" dirty="0" err="1">
                <a:latin typeface="HP-211" pitchFamily="2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-211" pitchFamily="2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HP-211" pitchFamily="2" charset="0"/>
                <a:cs typeface="Times New Roman" pitchFamily="18" charset="0"/>
              </a:rPr>
              <a:t>?</a:t>
            </a:r>
          </a:p>
        </p:txBody>
      </p:sp>
      <p:pic>
        <p:nvPicPr>
          <p:cNvPr id="4099" name="Picture 3" descr="D:\thuy\rac nhua\hinh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4036679" cy="4562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áº·t cÆ°á»i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r="5638"/>
          <a:stretch/>
        </p:blipFill>
        <p:spPr bwMode="auto">
          <a:xfrm>
            <a:off x="1001109" y="1165319"/>
            <a:ext cx="200222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33" l="200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1" y="3810000"/>
            <a:ext cx="1914526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Return 2">
            <a:hlinkClick r:id="rId11" action="ppaction://hlinksldjump" highlightClick="1"/>
          </p:cNvPr>
          <p:cNvSpPr/>
          <p:nvPr/>
        </p:nvSpPr>
        <p:spPr>
          <a:xfrm>
            <a:off x="6705600" y="5791200"/>
            <a:ext cx="1141079" cy="762000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Nhà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97724" y="5629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380" y="88170"/>
            <a:ext cx="8153400" cy="954107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P-211" pitchFamily="2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sẽ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chọn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những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đồ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dùng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nào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để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thay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thế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cho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đồ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dùng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nhựa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chỉ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sử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dụng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HP-211" pitchFamily="2" charset="0"/>
                <a:cs typeface="Times New Roman" pitchFamily="18" charset="0"/>
              </a:rPr>
              <a:t>lần</a:t>
            </a:r>
            <a:r>
              <a:rPr lang="en-US" sz="2800" dirty="0">
                <a:latin typeface="HP-211" pitchFamily="2" charset="0"/>
                <a:cs typeface="Times New Roman" pitchFamily="18" charset="0"/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1600" y="1828800"/>
            <a:ext cx="7134880" cy="1816975"/>
            <a:chOff x="2057400" y="1828800"/>
            <a:chExt cx="6449080" cy="181697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64" t="25880" r="10883" b="31669"/>
            <a:stretch/>
          </p:blipFill>
          <p:spPr bwMode="auto">
            <a:xfrm>
              <a:off x="4038600" y="2106665"/>
              <a:ext cx="1492469" cy="1539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68850" y1="28141" x2="73805" y2="64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85" t="23289" r="18307" b="27965"/>
            <a:stretch/>
          </p:blipFill>
          <p:spPr bwMode="auto">
            <a:xfrm>
              <a:off x="5334000" y="1828800"/>
              <a:ext cx="912504" cy="1710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43" b="89866" l="10000" r="97344">
                          <a14:backgroundMark x1="26719" y1="78967" x2="39844" y2="875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0" t="11214" r="8362" b="14396"/>
            <a:stretch/>
          </p:blipFill>
          <p:spPr bwMode="auto">
            <a:xfrm>
              <a:off x="7497285" y="2656639"/>
              <a:ext cx="1009195" cy="793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57400" y="2572003"/>
              <a:ext cx="762000" cy="92333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pic>
          <p:nvPicPr>
            <p:cNvPr id="3082" name="Picture 10" descr="Image result for dÄ©a sá»©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7949" l="10000" r="93179">
                          <a14:foregroundMark x1="26205" y1="77179" x2="48872" y2="85641"/>
                          <a14:foregroundMark x1="39436" y1="87538" x2="47897" y2="90359"/>
                          <a14:foregroundMark x1="58308" y1="89436" x2="63949" y2="88513"/>
                          <a14:foregroundMark x1="43179" y1="19641" x2="60154" y2="22462"/>
                          <a14:foregroundMark x1="59231" y1="20615" x2="49795" y2="17744"/>
                          <a14:backgroundMark x1="74872" y1="82974" x2="67333" y2="8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2" t="16819" r="9522" b="6788"/>
            <a:stretch/>
          </p:blipFill>
          <p:spPr bwMode="auto">
            <a:xfrm>
              <a:off x="6141978" y="2236063"/>
              <a:ext cx="1355307" cy="1277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412116" y="4059621"/>
            <a:ext cx="5798178" cy="1797099"/>
            <a:chOff x="1412116" y="4059621"/>
            <a:chExt cx="5798178" cy="1797099"/>
          </a:xfrm>
        </p:grpSpPr>
        <p:sp>
          <p:nvSpPr>
            <p:cNvPr id="12" name="TextBox 11"/>
            <p:cNvSpPr txBox="1"/>
            <p:nvPr/>
          </p:nvSpPr>
          <p:spPr>
            <a:xfrm>
              <a:off x="1412116" y="4723110"/>
              <a:ext cx="762000" cy="92333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057" y="4059621"/>
              <a:ext cx="2408237" cy="1797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927" b="89831" l="6050" r="89916">
                          <a14:foregroundMark x1="14454" y1="34140" x2="20504" y2="79177"/>
                          <a14:foregroundMark x1="10084" y1="38499" x2="26555" y2="38983"/>
                          <a14:foregroundMark x1="12269" y1="35351" x2="24874" y2="34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3" t="34299" r="69970" b="13995"/>
            <a:stretch/>
          </p:blipFill>
          <p:spPr bwMode="auto">
            <a:xfrm>
              <a:off x="4012040" y="4533849"/>
              <a:ext cx="772511" cy="130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Action Button: Return 2">
            <a:hlinkClick r:id="rId18" action="ppaction://hlinksldjump" highlightClick="1"/>
          </p:cNvPr>
          <p:cNvSpPr/>
          <p:nvPr/>
        </p:nvSpPr>
        <p:spPr>
          <a:xfrm>
            <a:off x="7772400" y="5856720"/>
            <a:ext cx="1365032" cy="1001280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Nhà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793116" y="1145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105</Words>
  <Application>Microsoft Office PowerPoint</Application>
  <PresentationFormat>On-screen Show (4:3)</PresentationFormat>
  <Paragraphs>23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SVN-Avo</vt:lpstr>
      <vt:lpstr>Calibri</vt:lpstr>
      <vt:lpstr>HP-211</vt:lpstr>
      <vt:lpstr>Office Theme</vt:lpstr>
      <vt:lpstr>tdtrdv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Admin</cp:lastModifiedBy>
  <cp:revision>130</cp:revision>
  <dcterms:created xsi:type="dcterms:W3CDTF">2018-09-14T15:56:49Z</dcterms:created>
  <dcterms:modified xsi:type="dcterms:W3CDTF">2022-05-27T09:39:12Z</dcterms:modified>
</cp:coreProperties>
</file>