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a" ContentType="audio/x-ms-wma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4" d="100"/>
          <a:sy n="94" d="100"/>
        </p:scale>
        <p:origin x="245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54256-2C76-440B-B87B-2B37D9935976}" type="datetimeFigureOut">
              <a:rPr lang="en-US" smtClean="0"/>
              <a:t>13/9/2022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60E74-EE6F-4F51-BE6C-01163FBDDA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5251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54256-2C76-440B-B87B-2B37D9935976}" type="datetimeFigureOut">
              <a:rPr lang="en-US" smtClean="0"/>
              <a:t>13/9/2022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60E74-EE6F-4F51-BE6C-01163FBDDA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6355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54256-2C76-440B-B87B-2B37D9935976}" type="datetimeFigureOut">
              <a:rPr lang="en-US" smtClean="0"/>
              <a:t>13/9/2022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60E74-EE6F-4F51-BE6C-01163FBDDA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8113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54256-2C76-440B-B87B-2B37D9935976}" type="datetimeFigureOut">
              <a:rPr lang="en-US" smtClean="0"/>
              <a:t>13/9/2022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60E74-EE6F-4F51-BE6C-01163FBDDA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5537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54256-2C76-440B-B87B-2B37D9935976}" type="datetimeFigureOut">
              <a:rPr lang="en-US" smtClean="0"/>
              <a:t>13/9/2022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60E74-EE6F-4F51-BE6C-01163FBDDA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8704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54256-2C76-440B-B87B-2B37D9935976}" type="datetimeFigureOut">
              <a:rPr lang="en-US" smtClean="0"/>
              <a:t>13/9/2022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60E74-EE6F-4F51-BE6C-01163FBDDA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0328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54256-2C76-440B-B87B-2B37D9935976}" type="datetimeFigureOut">
              <a:rPr lang="en-US" smtClean="0"/>
              <a:t>13/9/2022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60E74-EE6F-4F51-BE6C-01163FBDDA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0095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54256-2C76-440B-B87B-2B37D9935976}" type="datetimeFigureOut">
              <a:rPr lang="en-US" smtClean="0"/>
              <a:t>13/9/2022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60E74-EE6F-4F51-BE6C-01163FBDDA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9890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54256-2C76-440B-B87B-2B37D9935976}" type="datetimeFigureOut">
              <a:rPr lang="en-US" smtClean="0"/>
              <a:t>13/9/2022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60E74-EE6F-4F51-BE6C-01163FBDDA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228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54256-2C76-440B-B87B-2B37D9935976}" type="datetimeFigureOut">
              <a:rPr lang="en-US" smtClean="0"/>
              <a:t>13/9/2022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60E74-EE6F-4F51-BE6C-01163FBDDA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8958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54256-2C76-440B-B87B-2B37D9935976}" type="datetimeFigureOut">
              <a:rPr lang="en-US" smtClean="0"/>
              <a:t>13/9/2022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60E74-EE6F-4F51-BE6C-01163FBDDA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0349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F54256-2C76-440B-B87B-2B37D9935976}" type="datetimeFigureOut">
              <a:rPr lang="en-US" smtClean="0"/>
              <a:t>13/9/2022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B60E74-EE6F-4F51-BE6C-01163FBDDA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664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.jpeg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wma"/><Relationship Id="rId1" Type="http://schemas.microsoft.com/office/2007/relationships/media" Target="../media/media2.wma"/><Relationship Id="rId6" Type="http://schemas.openxmlformats.org/officeDocument/2006/relationships/image" Target="../media/image3.jpeg"/><Relationship Id="rId5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.jpeg"/><Relationship Id="rId2" Type="http://schemas.openxmlformats.org/officeDocument/2006/relationships/audio" Target="../media/media3.wma"/><Relationship Id="rId1" Type="http://schemas.microsoft.com/office/2007/relationships/media" Target="../media/media3.wma"/><Relationship Id="rId6" Type="http://schemas.openxmlformats.org/officeDocument/2006/relationships/image" Target="../media/image6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6.png"/><Relationship Id="rId2" Type="http://schemas.openxmlformats.org/officeDocument/2006/relationships/audio" Target="../media/media4.wma"/><Relationship Id="rId1" Type="http://schemas.microsoft.com/office/2007/relationships/media" Target="../media/media4.wma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.wma"/><Relationship Id="rId1" Type="http://schemas.microsoft.com/office/2007/relationships/media" Target="../media/media5.wma"/><Relationship Id="rId6" Type="http://schemas.openxmlformats.org/officeDocument/2006/relationships/image" Target="../media/image3.jpeg"/><Relationship Id="rId5" Type="http://schemas.openxmlformats.org/officeDocument/2006/relationships/image" Target="../media/image6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6.wma"/><Relationship Id="rId1" Type="http://schemas.microsoft.com/office/2007/relationships/media" Target="../media/media6.wma"/><Relationship Id="rId6" Type="http://schemas.openxmlformats.org/officeDocument/2006/relationships/image" Target="../media/image3.jpeg"/><Relationship Id="rId5" Type="http://schemas.openxmlformats.org/officeDocument/2006/relationships/image" Target="../media/image6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.jpeg"/><Relationship Id="rId2" Type="http://schemas.openxmlformats.org/officeDocument/2006/relationships/audio" Target="../media/media7.wma"/><Relationship Id="rId1" Type="http://schemas.microsoft.com/office/2007/relationships/media" Target="../media/media7.wma"/><Relationship Id="rId6" Type="http://schemas.openxmlformats.org/officeDocument/2006/relationships/image" Target="../media/image6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71750" y="2054965"/>
            <a:ext cx="6270171" cy="2169994"/>
          </a:xfrm>
          <a:noFill/>
        </p:spPr>
        <p:txBody>
          <a:bodyPr>
            <a:norm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B</a:t>
            </a:r>
            <a:r>
              <a:rPr lang="vi-VN" sz="3200" b="1" dirty="0" smtClean="0">
                <a:solidFill>
                  <a:srgbClr val="FF0000"/>
                </a:solidFill>
              </a:rPr>
              <a:t>É VUI HỌC TOÁN</a:t>
            </a:r>
            <a:r>
              <a:rPr lang="en-US" sz="2400" b="1" dirty="0" smtClean="0"/>
              <a:t/>
            </a:r>
            <a:br>
              <a:rPr lang="en-US" sz="2400" b="1" dirty="0" smtClean="0"/>
            </a:b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vi-VN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gọi tên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mầm</a:t>
            </a:r>
            <a:r>
              <a:rPr lang="en-US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non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sữa</a:t>
            </a:r>
            <a:endParaRPr lang="en-US" sz="2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662878" y="4432992"/>
            <a:ext cx="524085" cy="45719"/>
          </a:xfrm>
        </p:spPr>
        <p:txBody>
          <a:bodyPr>
            <a:normAutofit fontScale="25000" lnSpcReduction="20000"/>
          </a:bodyPr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001856" y="849322"/>
            <a:ext cx="3712363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1600" b="1" dirty="0" smtClean="0">
                <a:latin typeface="+mj-lt"/>
              </a:rPr>
              <a:t>PHÒNG GD &amp; ĐT QUẬN LONG BIÊN</a:t>
            </a:r>
          </a:p>
          <a:p>
            <a:pPr algn="ctr"/>
            <a:r>
              <a:rPr lang="vi-VN" sz="1600" b="1" dirty="0" smtClean="0">
                <a:latin typeface="+mj-lt"/>
              </a:rPr>
              <a:t>TRƯỜNG MẦM NON HOA SỮA</a:t>
            </a:r>
          </a:p>
          <a:p>
            <a:pPr algn="ctr"/>
            <a:endParaRPr lang="en-US" b="1" dirty="0">
              <a:latin typeface="+mj-l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4383" y="1575752"/>
            <a:ext cx="876609" cy="95842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8936" y="218531"/>
            <a:ext cx="637139" cy="69660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0537380" y="915244"/>
            <a:ext cx="16546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1400" b="1" i="1" dirty="0" smtClean="0">
                <a:latin typeface="+mj-lt"/>
              </a:rPr>
              <a:t>Đồng hành cùng bé</a:t>
            </a:r>
            <a:endParaRPr lang="en-US" sz="1400" b="1" i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5406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770496" y="709684"/>
            <a:ext cx="3033716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FF0000"/>
                </a:solidFill>
              </a:rPr>
              <a:t>Câu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đố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về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hình</a:t>
            </a:r>
            <a:endParaRPr lang="en-US" sz="3600" b="1" dirty="0" smtClean="0">
              <a:solidFill>
                <a:srgbClr val="FF0000"/>
              </a:solidFill>
            </a:endParaRPr>
          </a:p>
          <a:p>
            <a:pPr algn="ctr"/>
            <a:r>
              <a:rPr lang="en-US" sz="2400" b="1" dirty="0" err="1" smtClean="0">
                <a:solidFill>
                  <a:srgbClr val="00B050"/>
                </a:solidFill>
              </a:rPr>
              <a:t>Hình</a:t>
            </a:r>
            <a:r>
              <a:rPr lang="en-US" sz="2400" b="1" dirty="0" smtClean="0">
                <a:solidFill>
                  <a:srgbClr val="00B050"/>
                </a:solidFill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</a:rPr>
              <a:t>gì</a:t>
            </a:r>
            <a:r>
              <a:rPr lang="en-US" sz="2400" b="1" dirty="0" smtClean="0">
                <a:solidFill>
                  <a:srgbClr val="00B050"/>
                </a:solidFill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</a:rPr>
              <a:t>mà</a:t>
            </a:r>
            <a:r>
              <a:rPr lang="en-US" sz="2400" b="1" dirty="0" smtClean="0">
                <a:solidFill>
                  <a:srgbClr val="00B050"/>
                </a:solidFill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</a:rPr>
              <a:t>có</a:t>
            </a:r>
            <a:r>
              <a:rPr lang="en-US" sz="2400" b="1" dirty="0" smtClean="0">
                <a:solidFill>
                  <a:srgbClr val="00B050"/>
                </a:solidFill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</a:rPr>
              <a:t>ba</a:t>
            </a:r>
            <a:r>
              <a:rPr lang="en-US" sz="2400" b="1" dirty="0" smtClean="0">
                <a:solidFill>
                  <a:srgbClr val="00B050"/>
                </a:solidFill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</a:rPr>
              <a:t>cạnh</a:t>
            </a:r>
            <a:r>
              <a:rPr lang="en-US" sz="2400" b="1" dirty="0" smtClean="0">
                <a:solidFill>
                  <a:srgbClr val="00B050"/>
                </a:solidFill>
              </a:rPr>
              <a:t> </a:t>
            </a:r>
          </a:p>
          <a:p>
            <a:pPr algn="ctr"/>
            <a:r>
              <a:rPr lang="en-US" sz="2400" b="1" dirty="0" err="1" smtClean="0">
                <a:solidFill>
                  <a:srgbClr val="00B050"/>
                </a:solidFill>
              </a:rPr>
              <a:t>Mà</a:t>
            </a:r>
            <a:r>
              <a:rPr lang="en-US" sz="2400" b="1" dirty="0" smtClean="0">
                <a:solidFill>
                  <a:srgbClr val="00B050"/>
                </a:solidFill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</a:rPr>
              <a:t>không</a:t>
            </a:r>
            <a:r>
              <a:rPr lang="en-US" sz="2400" b="1" dirty="0" smtClean="0">
                <a:solidFill>
                  <a:srgbClr val="00B050"/>
                </a:solidFill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</a:rPr>
              <a:t>lăn</a:t>
            </a:r>
            <a:r>
              <a:rPr lang="en-US" sz="2400" b="1" dirty="0" smtClean="0">
                <a:solidFill>
                  <a:srgbClr val="00B050"/>
                </a:solidFill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</a:rPr>
              <a:t>được</a:t>
            </a:r>
            <a:r>
              <a:rPr lang="en-US" sz="2400" b="1" dirty="0" smtClean="0">
                <a:solidFill>
                  <a:srgbClr val="00B050"/>
                </a:solidFill>
              </a:rPr>
              <a:t> </a:t>
            </a:r>
          </a:p>
          <a:p>
            <a:pPr algn="ctr"/>
            <a:r>
              <a:rPr lang="en-US" sz="2400" b="1" dirty="0" err="1" smtClean="0">
                <a:solidFill>
                  <a:srgbClr val="00B050"/>
                </a:solidFill>
              </a:rPr>
              <a:t>Bé</a:t>
            </a:r>
            <a:r>
              <a:rPr lang="en-US" sz="2400" b="1" dirty="0" smtClean="0">
                <a:solidFill>
                  <a:srgbClr val="00B050"/>
                </a:solidFill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</a:rPr>
              <a:t>đóan</a:t>
            </a:r>
            <a:r>
              <a:rPr lang="en-US" sz="2400" b="1" dirty="0" smtClean="0">
                <a:solidFill>
                  <a:srgbClr val="00B050"/>
                </a:solidFill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</a:rPr>
              <a:t>cùng</a:t>
            </a:r>
            <a:r>
              <a:rPr lang="en-US" sz="2400" b="1" dirty="0" smtClean="0">
                <a:solidFill>
                  <a:srgbClr val="00B050"/>
                </a:solidFill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</a:rPr>
              <a:t>cô</a:t>
            </a:r>
            <a:endParaRPr lang="en-US" sz="2400" b="1" dirty="0" smtClean="0">
              <a:solidFill>
                <a:srgbClr val="00B050"/>
              </a:solidFill>
            </a:endParaRPr>
          </a:p>
          <a:p>
            <a:pPr algn="ctr"/>
            <a:r>
              <a:rPr lang="en-US" sz="2400" b="1" dirty="0" err="1" smtClean="0">
                <a:solidFill>
                  <a:srgbClr val="00B050"/>
                </a:solidFill>
              </a:rPr>
              <a:t>Đó</a:t>
            </a:r>
            <a:r>
              <a:rPr lang="en-US" sz="2400" b="1" dirty="0" smtClean="0">
                <a:solidFill>
                  <a:srgbClr val="00B050"/>
                </a:solidFill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</a:rPr>
              <a:t>là</a:t>
            </a:r>
            <a:r>
              <a:rPr lang="en-US" sz="2400" b="1" dirty="0" smtClean="0">
                <a:solidFill>
                  <a:srgbClr val="00B050"/>
                </a:solidFill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</a:rPr>
              <a:t>hình</a:t>
            </a:r>
            <a:r>
              <a:rPr lang="en-US" sz="2400" b="1" dirty="0" smtClean="0">
                <a:solidFill>
                  <a:srgbClr val="00B050"/>
                </a:solidFill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</a:rPr>
              <a:t>gì</a:t>
            </a:r>
            <a:r>
              <a:rPr lang="en-US" sz="2400" b="1" dirty="0" smtClean="0">
                <a:solidFill>
                  <a:srgbClr val="00B050"/>
                </a:solidFill>
              </a:rPr>
              <a:t> ? </a:t>
            </a:r>
            <a:endParaRPr lang="en-US" sz="2400" b="1" dirty="0">
              <a:solidFill>
                <a:srgbClr val="00B05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0" y="614716"/>
            <a:ext cx="3753134" cy="4222977"/>
          </a:xfrm>
          <a:prstGeom prst="rect">
            <a:avLst/>
          </a:prstGeom>
        </p:spPr>
      </p:pic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41798" y="6248400"/>
            <a:ext cx="609600" cy="6096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474658" y="915136"/>
            <a:ext cx="165462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vi-VN" sz="1400" b="1" i="1" dirty="0">
                <a:solidFill>
                  <a:prstClr val="black"/>
                </a:solidFill>
                <a:latin typeface="Times New Roman" panose="02020603050405020304" pitchFamily="18" charset="0"/>
              </a:rPr>
              <a:t>Đồng hành cùng bé</a:t>
            </a:r>
            <a:endParaRPr lang="en-US" sz="1400" b="1" i="1" dirty="0">
              <a:solidFill>
                <a:prstClr val="black"/>
              </a:solidFill>
              <a:latin typeface="Calibri Light" panose="020F0302020204030204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8936" y="218531"/>
            <a:ext cx="637139" cy="696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6832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52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Isosceles Triangle 4"/>
          <p:cNvSpPr/>
          <p:nvPr/>
        </p:nvSpPr>
        <p:spPr>
          <a:xfrm>
            <a:off x="4339988" y="1252182"/>
            <a:ext cx="4137546" cy="3456296"/>
          </a:xfrm>
          <a:prstGeom prst="triangl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Down Arrow 5"/>
          <p:cNvSpPr/>
          <p:nvPr/>
        </p:nvSpPr>
        <p:spPr>
          <a:xfrm rot="3917603">
            <a:off x="7677510" y="1865091"/>
            <a:ext cx="704629" cy="124194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own Arrow 6"/>
          <p:cNvSpPr/>
          <p:nvPr/>
        </p:nvSpPr>
        <p:spPr>
          <a:xfrm rot="18379354">
            <a:off x="4594391" y="1989515"/>
            <a:ext cx="711652" cy="99159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own Arrow 7"/>
          <p:cNvSpPr/>
          <p:nvPr/>
        </p:nvSpPr>
        <p:spPr>
          <a:xfrm rot="10800000">
            <a:off x="6244988" y="4800600"/>
            <a:ext cx="655093" cy="116006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97505" y="5655861"/>
            <a:ext cx="609600" cy="6096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0404026" y="915136"/>
            <a:ext cx="165462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vi-VN" sz="1400" b="1" i="1" dirty="0">
                <a:solidFill>
                  <a:prstClr val="black"/>
                </a:solidFill>
                <a:latin typeface="Times New Roman" panose="02020603050405020304" pitchFamily="18" charset="0"/>
              </a:rPr>
              <a:t>Đồng hành cùng bé</a:t>
            </a:r>
            <a:endParaRPr lang="en-US" sz="1400" b="1" i="1" dirty="0">
              <a:solidFill>
                <a:prstClr val="black"/>
              </a:solidFill>
              <a:latin typeface="Calibri Light" panose="020F0302020204030204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8936" y="218531"/>
            <a:ext cx="637139" cy="696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3417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55542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59105" y="1069024"/>
            <a:ext cx="5491181" cy="4977868"/>
          </a:xfrm>
          <a:prstGeom prst="rect">
            <a:avLst/>
          </a:prstGeom>
        </p:spPr>
      </p:pic>
      <p:sp>
        <p:nvSpPr>
          <p:cNvPr id="4" name="Isosceles Triangle 3"/>
          <p:cNvSpPr/>
          <p:nvPr/>
        </p:nvSpPr>
        <p:spPr>
          <a:xfrm>
            <a:off x="9976513" y="4660710"/>
            <a:ext cx="1997122" cy="2197290"/>
          </a:xfrm>
          <a:prstGeom prst="triangl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03673" y="6248400"/>
            <a:ext cx="609600" cy="6096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725445" y="416846"/>
            <a:ext cx="9732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</a:rPr>
              <a:t>Lá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cờ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536301" y="915136"/>
            <a:ext cx="165462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vi-VN" sz="1400" b="1" i="1" dirty="0">
                <a:solidFill>
                  <a:prstClr val="black"/>
                </a:solidFill>
                <a:latin typeface="Times New Roman" panose="02020603050405020304" pitchFamily="18" charset="0"/>
              </a:rPr>
              <a:t>Đồng hành cùng bé</a:t>
            </a:r>
            <a:endParaRPr lang="en-US" sz="1400" b="1" i="1" dirty="0">
              <a:solidFill>
                <a:prstClr val="black"/>
              </a:solidFill>
              <a:latin typeface="Calibri Light" panose="020F0302020204030204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8936" y="218531"/>
            <a:ext cx="637139" cy="696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9429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78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66396" y="0"/>
            <a:ext cx="5810250" cy="57340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17210" y="2562652"/>
            <a:ext cx="4762500" cy="47625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91822" y="395785"/>
            <a:ext cx="4312692" cy="3507475"/>
          </a:xfrm>
          <a:prstGeom prst="rect">
            <a:avLst/>
          </a:prstGeom>
        </p:spPr>
      </p:pic>
      <p:pic>
        <p:nvPicPr>
          <p:cNvPr id="8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20924" y="6079671"/>
            <a:ext cx="609600" cy="6096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0570195" y="915136"/>
            <a:ext cx="165462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vi-VN" sz="1400" b="1" i="1" dirty="0">
                <a:solidFill>
                  <a:prstClr val="black"/>
                </a:solidFill>
                <a:latin typeface="Times New Roman" panose="02020603050405020304" pitchFamily="18" charset="0"/>
              </a:rPr>
              <a:t>Đồng hành cùng bé</a:t>
            </a:r>
            <a:endParaRPr lang="en-US" sz="1400" b="1" i="1" dirty="0">
              <a:solidFill>
                <a:prstClr val="black"/>
              </a:solidFill>
              <a:latin typeface="Calibri Light" panose="020F0302020204030204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8936" y="218531"/>
            <a:ext cx="637139" cy="696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1355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51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230806" y="532263"/>
            <a:ext cx="59218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</a:rPr>
              <a:t>Trò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chơi</a:t>
            </a:r>
            <a:r>
              <a:rPr lang="en-US" sz="2800" b="1" dirty="0" smtClean="0">
                <a:solidFill>
                  <a:srgbClr val="FF0000"/>
                </a:solidFill>
              </a:rPr>
              <a:t> 1: </a:t>
            </a:r>
            <a:r>
              <a:rPr lang="en-US" sz="2800" b="1" dirty="0" err="1" smtClean="0">
                <a:solidFill>
                  <a:srgbClr val="FF0000"/>
                </a:solidFill>
              </a:rPr>
              <a:t>Thi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xem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ai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nhanh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4" name="Isosceles Triangle 3"/>
          <p:cNvSpPr/>
          <p:nvPr/>
        </p:nvSpPr>
        <p:spPr>
          <a:xfrm>
            <a:off x="2463421" y="1227189"/>
            <a:ext cx="3575714" cy="2729552"/>
          </a:xfrm>
          <a:prstGeom prst="triangl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8502556" y="1828800"/>
            <a:ext cx="2251880" cy="2429301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C000"/>
              </a:solidFill>
            </a:endParaRPr>
          </a:p>
        </p:txBody>
      </p:sp>
      <p:sp>
        <p:nvSpPr>
          <p:cNvPr id="7" name="5-Point Star 6"/>
          <p:cNvSpPr/>
          <p:nvPr/>
        </p:nvSpPr>
        <p:spPr>
          <a:xfrm>
            <a:off x="5424322" y="3331760"/>
            <a:ext cx="3534770" cy="321746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23705" y="4576373"/>
            <a:ext cx="228011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Câu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hỏi</a:t>
            </a:r>
            <a:r>
              <a:rPr lang="en-US" sz="2400" b="1" dirty="0" smtClean="0">
                <a:solidFill>
                  <a:srgbClr val="FF0000"/>
                </a:solidFill>
              </a:rPr>
              <a:t> 1:</a:t>
            </a:r>
          </a:p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Hình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gì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biến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mất</a:t>
            </a: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9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18905" y="6244420"/>
            <a:ext cx="609600" cy="6096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344994" y="919412"/>
            <a:ext cx="165462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vi-VN" sz="1400" b="1" i="1" dirty="0">
                <a:solidFill>
                  <a:prstClr val="black"/>
                </a:solidFill>
                <a:latin typeface="Times New Roman" panose="02020603050405020304" pitchFamily="18" charset="0"/>
              </a:rPr>
              <a:t>Đồng hành cùng bé</a:t>
            </a:r>
            <a:endParaRPr lang="en-US" sz="1400" b="1" i="1" dirty="0">
              <a:solidFill>
                <a:prstClr val="black"/>
              </a:solidFill>
              <a:latin typeface="Calibri Light" panose="020F0302020204030204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8936" y="218531"/>
            <a:ext cx="637139" cy="696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7299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59025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4" grpId="0" animBg="1"/>
      <p:bldP spid="5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948520"/>
            <a:ext cx="12192000" cy="590948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390030" y="1649147"/>
            <a:ext cx="45688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Câu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hỏi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số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2: </a:t>
            </a:r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Hình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gì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mà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có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3 </a:t>
            </a:r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cạnh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Isosceles Triangle 4"/>
          <p:cNvSpPr/>
          <p:nvPr/>
        </p:nvSpPr>
        <p:spPr>
          <a:xfrm>
            <a:off x="4390030" y="2340591"/>
            <a:ext cx="4112413" cy="3125337"/>
          </a:xfrm>
          <a:prstGeom prst="triangl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43994" y="6185807"/>
            <a:ext cx="609600" cy="6096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0537380" y="915136"/>
            <a:ext cx="165462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vi-VN" sz="1400" b="1" i="1" dirty="0">
                <a:solidFill>
                  <a:prstClr val="black"/>
                </a:solidFill>
                <a:latin typeface="Times New Roman" panose="02020603050405020304" pitchFamily="18" charset="0"/>
              </a:rPr>
              <a:t>Đồng hành cùng bé</a:t>
            </a:r>
            <a:endParaRPr lang="en-US" sz="1400" b="1" i="1" dirty="0">
              <a:solidFill>
                <a:prstClr val="black"/>
              </a:solidFill>
              <a:latin typeface="Calibri Light" panose="020F0302020204030204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8936" y="218531"/>
            <a:ext cx="637139" cy="696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0054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5001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1"/>
            <a:ext cx="12192000" cy="702859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684895" y="900753"/>
            <a:ext cx="58517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FF0000"/>
                </a:solidFill>
              </a:rPr>
              <a:t>Trò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chơi</a:t>
            </a:r>
            <a:r>
              <a:rPr lang="en-US" sz="3200" b="1" dirty="0" smtClean="0">
                <a:solidFill>
                  <a:srgbClr val="FF0000"/>
                </a:solidFill>
              </a:rPr>
              <a:t> 2: </a:t>
            </a:r>
            <a:r>
              <a:rPr lang="en-US" sz="3200" b="1" dirty="0" err="1" smtClean="0">
                <a:solidFill>
                  <a:srgbClr val="FF0000"/>
                </a:solidFill>
              </a:rPr>
              <a:t>ai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nhanh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hơn</a:t>
            </a:r>
            <a:endParaRPr lang="en-US" sz="3200" b="1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1069" y="2386282"/>
            <a:ext cx="11832609" cy="447171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906973" y="2497540"/>
            <a:ext cx="24664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 smtClean="0">
                <a:solidFill>
                  <a:srgbClr val="FF0000"/>
                </a:solidFill>
              </a:rPr>
              <a:t>Đâu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là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hình</a:t>
            </a:r>
            <a:r>
              <a:rPr lang="en-US" sz="2000" b="1" dirty="0" smtClean="0">
                <a:solidFill>
                  <a:srgbClr val="FF0000"/>
                </a:solidFill>
              </a:rPr>
              <a:t> tam </a:t>
            </a:r>
            <a:r>
              <a:rPr lang="en-US" sz="2000" b="1" dirty="0" err="1" smtClean="0">
                <a:solidFill>
                  <a:srgbClr val="FF0000"/>
                </a:solidFill>
              </a:rPr>
              <a:t>giác</a:t>
            </a:r>
            <a:r>
              <a:rPr lang="en-US" sz="2000" b="1" dirty="0" smtClean="0">
                <a:solidFill>
                  <a:srgbClr val="FF0000"/>
                </a:solidFill>
              </a:rPr>
              <a:t>?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1069" y="5850114"/>
            <a:ext cx="40976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solidFill>
                  <a:srgbClr val="FF0000"/>
                </a:solidFill>
              </a:rPr>
              <a:t>Vì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sao</a:t>
            </a:r>
            <a:r>
              <a:rPr lang="en-US" sz="2000" b="1" dirty="0" smtClean="0">
                <a:solidFill>
                  <a:srgbClr val="FF0000"/>
                </a:solidFill>
              </a:rPr>
              <a:t> con </a:t>
            </a:r>
            <a:r>
              <a:rPr lang="en-US" sz="2000" b="1" dirty="0" err="1" smtClean="0">
                <a:solidFill>
                  <a:srgbClr val="FF0000"/>
                </a:solidFill>
              </a:rPr>
              <a:t>biết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đây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là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hình</a:t>
            </a:r>
            <a:r>
              <a:rPr lang="en-US" sz="2000" b="1" dirty="0" smtClean="0">
                <a:solidFill>
                  <a:srgbClr val="FF0000"/>
                </a:solidFill>
              </a:rPr>
              <a:t> tam </a:t>
            </a:r>
            <a:r>
              <a:rPr lang="en-US" sz="2000" b="1" dirty="0" err="1" smtClean="0">
                <a:solidFill>
                  <a:srgbClr val="FF0000"/>
                </a:solidFill>
              </a:rPr>
              <a:t>giác</a:t>
            </a:r>
            <a:endParaRPr lang="en-US" sz="2000" b="1" dirty="0">
              <a:solidFill>
                <a:srgbClr val="FF0000"/>
              </a:solidFill>
            </a:endParaRPr>
          </a:p>
        </p:txBody>
      </p:sp>
      <p:pic>
        <p:nvPicPr>
          <p:cNvPr id="8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61761" y="6199494"/>
            <a:ext cx="609600" cy="6096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481221" y="900753"/>
            <a:ext cx="165462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vi-VN" sz="1400" b="1" i="1" dirty="0">
                <a:solidFill>
                  <a:prstClr val="black"/>
                </a:solidFill>
                <a:latin typeface="Times New Roman" panose="02020603050405020304" pitchFamily="18" charset="0"/>
              </a:rPr>
              <a:t>Đồng hành cùng bé</a:t>
            </a:r>
            <a:endParaRPr lang="en-US" sz="1400" b="1" i="1" dirty="0">
              <a:solidFill>
                <a:prstClr val="black"/>
              </a:solidFill>
              <a:latin typeface="Calibri Light" panose="020F0302020204030204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8936" y="218531"/>
            <a:ext cx="637139" cy="696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5305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522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</TotalTime>
  <Words>122</Words>
  <Application>Microsoft Office PowerPoint</Application>
  <PresentationFormat>Widescreen</PresentationFormat>
  <Paragraphs>24</Paragraphs>
  <Slides>8</Slides>
  <Notes>0</Notes>
  <HiddenSlides>0</HiddenSlides>
  <MMClips>7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Times New Roman</vt:lpstr>
      <vt:lpstr>Office Theme</vt:lpstr>
      <vt:lpstr>BÉ VUI HỌC TOÁN Đề tài: Nhận biết gọi tên hình tam giác Trường mầm non Hoa sữa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Bé vui học toán Đề tài: Nhận biết hình tam giác Giáo viên thực hiện: Hoàng Thị Hùy Trường mầm non Hoa sữa</dc:title>
  <dc:creator>ANH BINH</dc:creator>
  <cp:lastModifiedBy>Admin</cp:lastModifiedBy>
  <cp:revision>22</cp:revision>
  <dcterms:created xsi:type="dcterms:W3CDTF">2021-09-14T14:05:46Z</dcterms:created>
  <dcterms:modified xsi:type="dcterms:W3CDTF">2022-09-13T13:37:03Z</dcterms:modified>
</cp:coreProperties>
</file>