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8" r:id="rId3"/>
    <p:sldId id="332" r:id="rId4"/>
    <p:sldId id="341" r:id="rId5"/>
    <p:sldId id="280" r:id="rId6"/>
    <p:sldId id="271" r:id="rId7"/>
    <p:sldId id="269" r:id="rId8"/>
    <p:sldId id="261" r:id="rId9"/>
    <p:sldId id="272" r:id="rId10"/>
    <p:sldId id="265" r:id="rId11"/>
    <p:sldId id="274" r:id="rId12"/>
    <p:sldId id="328" r:id="rId13"/>
    <p:sldId id="344" r:id="rId14"/>
    <p:sldId id="346" r:id="rId15"/>
    <p:sldId id="329" r:id="rId16"/>
    <p:sldId id="330" r:id="rId17"/>
    <p:sldId id="331" r:id="rId18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àn Nguyễn Khánh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99"/>
    <a:srgbClr val="0000FF"/>
    <a:srgbClr val="0099CC"/>
    <a:srgbClr val="9999FF"/>
    <a:srgbClr val="66FFFF"/>
    <a:srgbClr val="33CC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61" autoAdjust="0"/>
  </p:normalViewPr>
  <p:slideViewPr>
    <p:cSldViewPr>
      <p:cViewPr varScale="1">
        <p:scale>
          <a:sx n="69" d="100"/>
          <a:sy n="69" d="100"/>
        </p:scale>
        <p:origin x="139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06E0FB-20D5-4B50-99E5-4F2E75D1AC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4428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D251CD-C953-4588-8852-CDD663D4AB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96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E6DC67-6F89-4FB8-A406-5385967869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8408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CF0CA2-63D1-4B0C-B504-85355CB0CC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922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4F049-8AA8-4330-8F6D-1C025AF1E2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212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5BD1AB-E099-49E3-A0A5-733B1F6D96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161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FE79BA-47E6-466D-860B-63468BAB01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037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E7B26-EF9E-416F-B01A-D0A51E8581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4909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5144CF-0514-4E46-A489-FE4410A729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6214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E8EF-ED24-4D63-9900-7BC0C3FBA9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693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25B288-2158-4B0C-A8B6-ECCFABD7E1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31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0393372E-AAAA-4F92-BA61-01A62A07ADE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oleObject" Target="../embeddings/oleObject3.bin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6.jpeg"/><Relationship Id="rId5" Type="http://schemas.openxmlformats.org/officeDocument/2006/relationships/image" Target="../media/image24.jpeg"/><Relationship Id="rId10" Type="http://schemas.openxmlformats.org/officeDocument/2006/relationships/image" Target="../media/image40.jpeg"/><Relationship Id="rId4" Type="http://schemas.openxmlformats.org/officeDocument/2006/relationships/image" Target="../media/image28.wmf"/><Relationship Id="rId9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ownloads\Desktop\Mua%20Xuan%20Oi%20Beat%20-%20Beat.mp3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2.wdp"/><Relationship Id="rId18" Type="http://schemas.openxmlformats.org/officeDocument/2006/relationships/image" Target="../media/image17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microsoft.com/office/2007/relationships/hdphoto" Target="../media/hdphoto3.wdp"/><Relationship Id="rId2" Type="http://schemas.openxmlformats.org/officeDocument/2006/relationships/image" Target="../media/image4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5.jpeg"/><Relationship Id="rId10" Type="http://schemas.openxmlformats.org/officeDocument/2006/relationships/image" Target="../media/image11.png"/><Relationship Id="rId19" Type="http://schemas.microsoft.com/office/2007/relationships/hdphoto" Target="../media/hdphoto4.wdp"/><Relationship Id="rId4" Type="http://schemas.openxmlformats.org/officeDocument/2006/relationships/image" Target="../media/image6.jpe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png"/><Relationship Id="rId3" Type="http://schemas.openxmlformats.org/officeDocument/2006/relationships/image" Target="../media/image21.jpeg"/><Relationship Id="rId7" Type="http://schemas.openxmlformats.org/officeDocument/2006/relationships/image" Target="../media/image29.wmf"/><Relationship Id="rId12" Type="http://schemas.openxmlformats.org/officeDocument/2006/relationships/image" Target="../media/image34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3.jpeg"/><Relationship Id="rId5" Type="http://schemas.openxmlformats.org/officeDocument/2006/relationships/image" Target="../media/image28.wmf"/><Relationship Id="rId10" Type="http://schemas.openxmlformats.org/officeDocument/2006/relationships/image" Target="../media/image32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971675" y="5334000"/>
            <a:ext cx="5191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.VnAvant" panose="020B7200000000000000" pitchFamily="34" charset="0"/>
              </a:rPr>
              <a:t>Løa tuæi :MÉu gi¸o lín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.VnAvant" panose="020B7200000000000000" pitchFamily="34" charset="0"/>
              </a:rPr>
              <a:t>GV: NguyÔn ThÞ Thuû</a:t>
            </a:r>
          </a:p>
        </p:txBody>
      </p:sp>
      <p:pic>
        <p:nvPicPr>
          <p:cNvPr id="2052" name="Picture 5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44606" y="-177006"/>
            <a:ext cx="13223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01612" y="5154613"/>
            <a:ext cx="15017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1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485063" y="4953000"/>
            <a:ext cx="176053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5" t="7333" r="9525" b="15329"/>
          <a:stretch>
            <a:fillRect/>
          </a:stretch>
        </p:blipFill>
        <p:spPr bwMode="auto">
          <a:xfrm>
            <a:off x="3429000" y="1149350"/>
            <a:ext cx="2133600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990600" y="3400425"/>
            <a:ext cx="7924800" cy="13239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.VnAvant" panose="020B7200000000000000" pitchFamily="34" charset="0"/>
              </a:rPr>
              <a:t>   </a:t>
            </a:r>
            <a:r>
              <a:rPr lang="en-US" altLang="en-US" sz="3600" b="1" dirty="0">
                <a:solidFill>
                  <a:srgbClr val="0000FF"/>
                </a:solidFill>
                <a:latin typeface=".VnAvant" panose="020B7200000000000000" pitchFamily="34" charset="0"/>
              </a:rPr>
              <a:t>ĐÒ </a:t>
            </a:r>
            <a:r>
              <a:rPr lang="en-US" altLang="en-US" sz="36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tµi</a:t>
            </a:r>
            <a:r>
              <a:rPr lang="en-US" altLang="en-US" sz="36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:</a:t>
            </a:r>
            <a:r>
              <a:rPr lang="en-US" altLang="en-US" sz="3600" b="1" dirty="0">
                <a:solidFill>
                  <a:srgbClr val="0000FF"/>
                </a:solidFill>
                <a:latin typeface=".VnAvant" panose="020B7200000000000000" pitchFamily="34" charset="0"/>
              </a:rPr>
              <a:t>D¹y </a:t>
            </a:r>
            <a:r>
              <a:rPr lang="en-US" altLang="en-US" sz="36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trÎ</a:t>
            </a:r>
            <a:r>
              <a:rPr lang="en-US" altLang="en-US" sz="3600" b="1" dirty="0">
                <a:solidFill>
                  <a:srgbClr val="0000FF"/>
                </a:solidFill>
                <a:latin typeface=".VnAvant" panose="020B7200000000000000" pitchFamily="34" charset="0"/>
              </a:rPr>
              <a:t> ®</a:t>
            </a:r>
            <a:r>
              <a:rPr lang="en-US" altLang="en-US" sz="36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Õm</a:t>
            </a:r>
            <a:r>
              <a:rPr lang="en-US" altLang="en-US" sz="3600" b="1" dirty="0">
                <a:solidFill>
                  <a:srgbClr val="0000FF"/>
                </a:solidFill>
                <a:latin typeface=".VnAvant" panose="020B7200000000000000" pitchFamily="34" charset="0"/>
              </a:rPr>
              <a:t> ®</a:t>
            </a:r>
            <a:r>
              <a:rPr lang="en-US" altLang="en-US" sz="36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Õn</a:t>
            </a:r>
            <a:r>
              <a:rPr lang="en-US" altLang="en-US" sz="3600" b="1" dirty="0">
                <a:solidFill>
                  <a:srgbClr val="0000FF"/>
                </a:solidFill>
                <a:latin typeface=".VnAvant" panose="020B7200000000000000" pitchFamily="34" charset="0"/>
              </a:rPr>
              <a:t> 9 vµ </a:t>
            </a:r>
            <a:r>
              <a:rPr lang="en-US" altLang="en-US" sz="36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nhËn</a:t>
            </a:r>
            <a:r>
              <a:rPr lang="en-US" altLang="en-US" sz="36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biÕt</a:t>
            </a:r>
            <a:r>
              <a:rPr lang="en-US" altLang="en-US" sz="36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nhãm</a:t>
            </a:r>
            <a:r>
              <a:rPr lang="en-US" altLang="en-US" sz="36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cã</a:t>
            </a:r>
            <a:r>
              <a:rPr lang="en-US" altLang="en-US" sz="3600" b="1" dirty="0">
                <a:solidFill>
                  <a:srgbClr val="0000FF"/>
                </a:solidFill>
                <a:latin typeface=".VnAvant" panose="020B7200000000000000" pitchFamily="34" charset="0"/>
              </a:rPr>
              <a:t> 9 ®</a:t>
            </a:r>
            <a:r>
              <a:rPr lang="en-US" altLang="en-US" sz="36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èi</a:t>
            </a:r>
            <a:r>
              <a:rPr lang="en-US" altLang="en-US" sz="36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t</a:t>
            </a:r>
            <a:r>
              <a:rPr lang="en-US" altLang="en-US" sz="3600" b="1" dirty="0" err="1">
                <a:solidFill>
                  <a:srgbClr val="0000FF"/>
                </a:solidFill>
                <a:latin typeface="+mn-lt"/>
              </a:rPr>
              <a:t>ượ</a:t>
            </a:r>
            <a:r>
              <a:rPr lang="en-US" altLang="en-US" sz="36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ng</a:t>
            </a:r>
            <a:endParaRPr lang="en-US" altLang="en-US" sz="36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 Box 187"/>
          <p:cNvSpPr txBox="1">
            <a:spLocks noChangeArrowheads="1"/>
          </p:cNvSpPr>
          <p:nvPr/>
        </p:nvSpPr>
        <p:spPr bwMode="auto">
          <a:xfrm>
            <a:off x="2298700" y="152400"/>
            <a:ext cx="45672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6600"/>
                </a:solidFill>
                <a:latin typeface="UTM Charlemagne" panose="02040603050506020204" pitchFamily="18" charset="0"/>
                <a:cs typeface="Arial" panose="020B0604020202020204" pitchFamily="34" charset="0"/>
              </a:rPr>
              <a:t>UBND QUẬN LONG BIÊN</a:t>
            </a:r>
          </a:p>
        </p:txBody>
      </p:sp>
      <p:sp>
        <p:nvSpPr>
          <p:cNvPr id="11" name="Text Box 187"/>
          <p:cNvSpPr txBox="1">
            <a:spLocks noChangeArrowheads="1"/>
          </p:cNvSpPr>
          <p:nvPr/>
        </p:nvSpPr>
        <p:spPr bwMode="auto">
          <a:xfrm>
            <a:off x="1952625" y="720725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6600"/>
                </a:solidFill>
                <a:latin typeface="UTM Charlemagne" panose="02040603050506020204" pitchFamily="18" charset="0"/>
                <a:cs typeface="Arial" panose="020B0604020202020204" pitchFamily="34" charset="0"/>
              </a:rPr>
              <a:t>TRƯỜNG MN HOA THỦY TIÊN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F5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8"/>
          <p:cNvSpPr txBox="1">
            <a:spLocks noChangeArrowheads="1"/>
          </p:cNvSpPr>
          <p:nvPr/>
        </p:nvSpPr>
        <p:spPr bwMode="auto">
          <a:xfrm>
            <a:off x="0" y="5302250"/>
            <a:ext cx="86201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990000"/>
                </a:solidFill>
              </a:rPr>
              <a:t>1</a:t>
            </a:r>
          </a:p>
        </p:txBody>
      </p:sp>
      <p:sp>
        <p:nvSpPr>
          <p:cNvPr id="11267" name="Text Box 29"/>
          <p:cNvSpPr txBox="1">
            <a:spLocks noChangeArrowheads="1"/>
          </p:cNvSpPr>
          <p:nvPr/>
        </p:nvSpPr>
        <p:spPr bwMode="auto">
          <a:xfrm>
            <a:off x="838200" y="5302250"/>
            <a:ext cx="86201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990000"/>
                </a:solidFill>
              </a:rPr>
              <a:t>2</a:t>
            </a:r>
          </a:p>
        </p:txBody>
      </p:sp>
      <p:sp>
        <p:nvSpPr>
          <p:cNvPr id="11268" name="Text Box 30"/>
          <p:cNvSpPr txBox="1">
            <a:spLocks noChangeArrowheads="1"/>
          </p:cNvSpPr>
          <p:nvPr/>
        </p:nvSpPr>
        <p:spPr bwMode="auto">
          <a:xfrm>
            <a:off x="1752600" y="5302250"/>
            <a:ext cx="86201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990000"/>
                </a:solidFill>
              </a:rPr>
              <a:t>3</a:t>
            </a:r>
          </a:p>
        </p:txBody>
      </p:sp>
      <p:sp>
        <p:nvSpPr>
          <p:cNvPr id="11269" name="Text Box 31"/>
          <p:cNvSpPr txBox="1">
            <a:spLocks noChangeArrowheads="1"/>
          </p:cNvSpPr>
          <p:nvPr/>
        </p:nvSpPr>
        <p:spPr bwMode="auto">
          <a:xfrm>
            <a:off x="2667000" y="5302250"/>
            <a:ext cx="86201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990000"/>
                </a:solidFill>
              </a:rPr>
              <a:t>4</a:t>
            </a:r>
          </a:p>
        </p:txBody>
      </p:sp>
      <p:sp>
        <p:nvSpPr>
          <p:cNvPr id="11270" name="Text Box 32"/>
          <p:cNvSpPr txBox="1">
            <a:spLocks noChangeArrowheads="1"/>
          </p:cNvSpPr>
          <p:nvPr/>
        </p:nvSpPr>
        <p:spPr bwMode="auto">
          <a:xfrm>
            <a:off x="3581400" y="5302250"/>
            <a:ext cx="86201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990000"/>
                </a:solidFill>
              </a:rPr>
              <a:t>5</a:t>
            </a:r>
          </a:p>
        </p:txBody>
      </p:sp>
      <p:sp>
        <p:nvSpPr>
          <p:cNvPr id="11271" name="Text Box 33"/>
          <p:cNvSpPr txBox="1">
            <a:spLocks noChangeArrowheads="1"/>
          </p:cNvSpPr>
          <p:nvPr/>
        </p:nvSpPr>
        <p:spPr bwMode="auto">
          <a:xfrm>
            <a:off x="4495800" y="5302250"/>
            <a:ext cx="86201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990000"/>
                </a:solidFill>
              </a:rPr>
              <a:t>6</a:t>
            </a:r>
          </a:p>
        </p:txBody>
      </p:sp>
      <p:sp>
        <p:nvSpPr>
          <p:cNvPr id="11272" name="Text Box 34"/>
          <p:cNvSpPr txBox="1">
            <a:spLocks noChangeArrowheads="1"/>
          </p:cNvSpPr>
          <p:nvPr/>
        </p:nvSpPr>
        <p:spPr bwMode="auto">
          <a:xfrm>
            <a:off x="5257800" y="5302250"/>
            <a:ext cx="86201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990000"/>
                </a:solidFill>
              </a:rPr>
              <a:t>7</a:t>
            </a:r>
          </a:p>
        </p:txBody>
      </p:sp>
      <p:sp>
        <p:nvSpPr>
          <p:cNvPr id="11273" name="Text Box 37"/>
          <p:cNvSpPr txBox="1">
            <a:spLocks noChangeArrowheads="1"/>
          </p:cNvSpPr>
          <p:nvPr/>
        </p:nvSpPr>
        <p:spPr bwMode="auto">
          <a:xfrm>
            <a:off x="5257800" y="5302250"/>
            <a:ext cx="86201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990000"/>
                </a:solidFill>
              </a:rPr>
              <a:t>7</a:t>
            </a:r>
          </a:p>
        </p:txBody>
      </p:sp>
      <p:sp>
        <p:nvSpPr>
          <p:cNvPr id="11274" name="Text Box 38"/>
          <p:cNvSpPr txBox="1">
            <a:spLocks noChangeArrowheads="1"/>
          </p:cNvSpPr>
          <p:nvPr/>
        </p:nvSpPr>
        <p:spPr bwMode="auto">
          <a:xfrm>
            <a:off x="5257800" y="5302250"/>
            <a:ext cx="838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990000"/>
                </a:solidFill>
              </a:rPr>
              <a:t>7</a:t>
            </a:r>
          </a:p>
        </p:txBody>
      </p:sp>
      <p:graphicFrame>
        <p:nvGraphicFramePr>
          <p:cNvPr id="11275" name="Object 60"/>
          <p:cNvGraphicFramePr>
            <a:graphicFrameLocks noChangeAspect="1"/>
          </p:cNvGraphicFramePr>
          <p:nvPr/>
        </p:nvGraphicFramePr>
        <p:xfrm>
          <a:off x="0" y="0"/>
          <a:ext cx="9144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1" name="Clip" r:id="rId3" imgW="1278331" imgH="1273759" progId="MS_ClipArt_Gallery.2">
                  <p:embed/>
                </p:oleObj>
              </mc:Choice>
              <mc:Fallback>
                <p:oleObj name="Clip" r:id="rId3" imgW="1278331" imgH="1273759" progId="MS_ClipArt_Gallery.2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6" name="Rectangle 93"/>
          <p:cNvSpPr>
            <a:spLocks noChangeArrowheads="1"/>
          </p:cNvSpPr>
          <p:nvPr/>
        </p:nvSpPr>
        <p:spPr bwMode="auto">
          <a:xfrm>
            <a:off x="6096000" y="5486400"/>
            <a:ext cx="990600" cy="1219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0" b="1">
                <a:solidFill>
                  <a:srgbClr val="80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1277" name="Text Box 94"/>
          <p:cNvSpPr txBox="1">
            <a:spLocks noChangeArrowheads="1"/>
          </p:cNvSpPr>
          <p:nvPr/>
        </p:nvSpPr>
        <p:spPr bwMode="auto">
          <a:xfrm>
            <a:off x="7772400" y="54102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4431" name="Text Box 95"/>
          <p:cNvSpPr txBox="1">
            <a:spLocks noChangeArrowheads="1"/>
          </p:cNvSpPr>
          <p:nvPr/>
        </p:nvSpPr>
        <p:spPr bwMode="auto">
          <a:xfrm>
            <a:off x="7239000" y="5105400"/>
            <a:ext cx="762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0" b="1">
                <a:solidFill>
                  <a:srgbClr val="80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4432" name="Text Box 96"/>
          <p:cNvSpPr txBox="1">
            <a:spLocks noChangeArrowheads="1"/>
          </p:cNvSpPr>
          <p:nvPr/>
        </p:nvSpPr>
        <p:spPr bwMode="auto">
          <a:xfrm>
            <a:off x="7315200" y="5105400"/>
            <a:ext cx="762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0" b="1">
                <a:solidFill>
                  <a:srgbClr val="80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4433" name="Text Box 97"/>
          <p:cNvSpPr txBox="1">
            <a:spLocks noChangeArrowheads="1"/>
          </p:cNvSpPr>
          <p:nvPr/>
        </p:nvSpPr>
        <p:spPr bwMode="auto">
          <a:xfrm>
            <a:off x="7239000" y="5105400"/>
            <a:ext cx="762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0" b="1">
                <a:solidFill>
                  <a:srgbClr val="80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pic>
        <p:nvPicPr>
          <p:cNvPr id="11281" name="Picture 99" descr="Hồ &amp;dstrok;iệp tím 1 cành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62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100" descr="Hồ &amp;dstrok;iệp tím 1 cành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838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101" descr="Hồ &amp;dstrok;iệp tím 1 cành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800"/>
            <a:ext cx="838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Picture 102" descr="Hồ &amp;dstrok;iệp tím 1 cành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4800"/>
            <a:ext cx="838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Picture 103" descr="Hồ &amp;dstrok;iệp tím 1 cành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4800"/>
            <a:ext cx="762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6" name="Picture 104" descr="Hồ &amp;dstrok;iệp tím 1 cành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"/>
            <a:ext cx="838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Picture 105" descr="Hồ &amp;dstrok;iệp tím 1 cành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4800"/>
            <a:ext cx="838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8" name="Picture 106" descr="Hồ &amp;dstrok;iệp tím 1 cành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"/>
            <a:ext cx="762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9" name="Picture 107" descr="Hồ &amp;dstrok;iệp tím 1 cành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04800"/>
            <a:ext cx="762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0" name="Picture 108" descr="hoa-van-phong-vp0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0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1" name="Picture 109" descr="hoa-van-phong-vp0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86000"/>
            <a:ext cx="76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2" name="Picture 110" descr="hoa-van-phong-vp0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0"/>
            <a:ext cx="838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3" name="Picture 111" descr="hoa-van-phong-vp0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00"/>
            <a:ext cx="76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4" name="Picture 112" descr="hoa-van-phong-vp0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86000"/>
            <a:ext cx="685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5" name="Picture 113" descr="hoa-van-phong-vp0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6000"/>
            <a:ext cx="685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6" name="Picture 114" descr="hoa-van-phong-vp0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0"/>
            <a:ext cx="838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7" name="Picture 115" descr="hoa-van-phong-vp0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838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8" name="Picture 116" descr="hoa-van-phong-vp0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838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9" name="Picture 117" descr="hoa-hong-de-ban-huy-hoang-h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0" name="Picture 118" descr="hoa-hong-de-ban-huy-hoang-h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1" name="Picture 119" descr="hoa-hong-de-ban-huy-hoang-h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2" name="Picture 120" descr="hoa-hong-de-ban-huy-hoang-h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100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3" name="Picture 121" descr="hoa-hong-de-ban-huy-hoang-h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100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4" name="Picture 122" descr="hoa-hong-de-ban-huy-hoang-h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100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5" name="Picture 123" descr="hoa-hong-de-ban-huy-hoang-h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6" name="Picture 124" descr="hoa-hong-de-ban-huy-hoang-h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862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7" name="Picture 125" descr="hoa-hong-de-ban-huy-hoang-h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862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0.24005 L 0.1 -0.75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2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09167 -0.451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08333 -0.19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-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1" grpId="0"/>
      <p:bldP spid="14432" grpId="0"/>
      <p:bldP spid="144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838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762000"/>
            <a:ext cx="838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0"/>
            <a:ext cx="838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62000"/>
            <a:ext cx="838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62000"/>
            <a:ext cx="838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762000"/>
            <a:ext cx="838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762000"/>
            <a:ext cx="838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38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0"/>
            <a:ext cx="838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5" name="Picture 21" descr="Bình Hoa Men Sứ - San go |San go viet| San go tu nhien | san go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9BC5D3"/>
              </a:clrFrom>
              <a:clrTo>
                <a:srgbClr val="9BC5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762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6" name="Picture 22" descr="Bình Hoa Men Sứ - San go |San go viet| San go tu nhien | san go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9BC5D3"/>
              </a:clrFrom>
              <a:clrTo>
                <a:srgbClr val="9BC5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76600"/>
            <a:ext cx="762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7" name="Picture 23" descr="Bình Hoa Men Sứ - San go |San go viet| San go tu nhien | san go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9BC5D3"/>
              </a:clrFrom>
              <a:clrTo>
                <a:srgbClr val="9BC5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76600"/>
            <a:ext cx="762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8" name="Picture 24" descr="Bình Hoa Men Sứ - San go |San go viet| San go tu nhien | san go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9BC5D3"/>
              </a:clrFrom>
              <a:clrTo>
                <a:srgbClr val="9BC5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76600"/>
            <a:ext cx="762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9" name="Picture 25" descr="Bình Hoa Men Sứ - San go |San go viet| San go tu nhien | san go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9BC5D3"/>
              </a:clrFrom>
              <a:clrTo>
                <a:srgbClr val="9BC5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76600"/>
            <a:ext cx="762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0" name="Picture 26" descr="Bình Hoa Men Sứ - San go |San go viet| San go tu nhien | san go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9BC5D3"/>
              </a:clrFrom>
              <a:clrTo>
                <a:srgbClr val="9BC5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76600"/>
            <a:ext cx="762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1" name="Picture 27" descr="Bình Hoa Men Sứ - San go |San go viet| San go tu nhien | san go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9BC5D3"/>
              </a:clrFrom>
              <a:clrTo>
                <a:srgbClr val="9BC5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76600"/>
            <a:ext cx="762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2" name="Picture 28" descr="Bình Hoa Men Sứ - San go |San go viet| San go tu nhien | san go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9BC5D3"/>
              </a:clrFrom>
              <a:clrTo>
                <a:srgbClr val="9BC5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762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3" name="Picture 29" descr="3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0" t="-90" r="55412"/>
          <a:stretch>
            <a:fillRect/>
          </a:stretch>
        </p:blipFill>
        <p:spPr bwMode="auto">
          <a:xfrm>
            <a:off x="6629400" y="3276600"/>
            <a:ext cx="838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7848600" y="685800"/>
            <a:ext cx="10668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0" b="1">
                <a:solidFill>
                  <a:srgbClr val="0000FF"/>
                </a:solidFill>
              </a:rPr>
              <a:t>9</a:t>
            </a:r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7848600" y="2971800"/>
            <a:ext cx="10668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0" b="1">
                <a:solidFill>
                  <a:srgbClr val="0000FF"/>
                </a:solidFill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66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66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66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66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66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66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66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66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66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66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9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9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4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9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9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4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9" dur="5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4" grpId="0"/>
      <p:bldP spid="266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WordArt 2" descr="Paper bag"/>
          <p:cNvSpPr>
            <a:spLocks noChangeArrowheads="1" noChangeShapeType="1" noTextEdit="1"/>
          </p:cNvSpPr>
          <p:nvPr/>
        </p:nvSpPr>
        <p:spPr bwMode="auto">
          <a:xfrm>
            <a:off x="762000" y="1600200"/>
            <a:ext cx="74676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CỦNG CỐ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ChangeArrowheads="1"/>
          </p:cNvSpPr>
          <p:nvPr/>
        </p:nvSpPr>
        <p:spPr bwMode="auto">
          <a:xfrm>
            <a:off x="0" y="152400"/>
            <a:ext cx="9144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7200" b="1" i="1">
                <a:solidFill>
                  <a:srgbClr val="FF3300"/>
                </a:solidFill>
              </a:rPr>
              <a:t>Trò chơi:Chung sức</a:t>
            </a:r>
            <a:r>
              <a:rPr lang="en-US" altLang="en-US" sz="7200">
                <a:solidFill>
                  <a:srgbClr val="FF3300"/>
                </a:solidFill>
              </a:rPr>
              <a:t> </a:t>
            </a:r>
          </a:p>
        </p:txBody>
      </p:sp>
      <p:pic>
        <p:nvPicPr>
          <p:cNvPr id="125960" name="Mua Xuan Oi Beat - Bea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2"/>
          <p:cNvSpPr txBox="1">
            <a:spLocks noChangeArrowheads="1"/>
          </p:cNvSpPr>
          <p:nvPr/>
        </p:nvSpPr>
        <p:spPr bwMode="auto">
          <a:xfrm>
            <a:off x="0" y="1908175"/>
            <a:ext cx="9144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/>
              <a:t>Cách chơi: Cô đã chuẩn bị một cây táo và một cây cam. Nhiệm vụ của các con là lên hái đủ 9 quả vào rổ. </a:t>
            </a:r>
          </a:p>
          <a:p>
            <a:r>
              <a:rPr lang="en-US" altLang="en-US" sz="3600"/>
              <a:t>Luật chơi:Thời gian chơi là một bản nhạc, khi bản nhạc kết thúc. Đội nào hái đúng và được nhiều rổ hơn đội đó giành chiến thắng.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59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828" fill="hold"/>
                                        <p:tgtEl>
                                          <p:spTgt spid="1259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96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596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23813"/>
            <a:ext cx="441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75"/>
            <a:ext cx="464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19400"/>
            <a:ext cx="533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752600"/>
            <a:ext cx="533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62000"/>
            <a:ext cx="533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85800"/>
            <a:ext cx="533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2504353"/>
            <a:ext cx="533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143000"/>
            <a:ext cx="533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590800"/>
            <a:ext cx="533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819400"/>
            <a:ext cx="533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05000"/>
            <a:ext cx="533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057400"/>
            <a:ext cx="533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95400"/>
            <a:ext cx="533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81200"/>
            <a:ext cx="533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00400"/>
            <a:ext cx="533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2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533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2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04800"/>
            <a:ext cx="533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2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905000"/>
            <a:ext cx="533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19400"/>
            <a:ext cx="6191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Picture 2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6191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Picture 2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6191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Picture 2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6191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Picture 2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6191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Picture 3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90800"/>
            <a:ext cx="6191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Picture 3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6191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7" name="Picture 3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200"/>
            <a:ext cx="6191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8" name="Picture 3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81200"/>
            <a:ext cx="6191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9" name="Picture 3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81400"/>
            <a:ext cx="6191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0" name="Picture 3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43200"/>
            <a:ext cx="6191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1" name="Picture 3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0"/>
            <a:ext cx="6191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2" name="Picture 3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71600"/>
            <a:ext cx="6191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3" name="Picture 3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43200"/>
            <a:ext cx="6191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4" name="Picture 3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133600"/>
            <a:ext cx="6191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5" name="Picture 4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71600"/>
            <a:ext cx="6191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6" name="Picture 4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3554413"/>
            <a:ext cx="6191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7" name="Picture 4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2" y="3046413"/>
            <a:ext cx="6191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8" name="Picture 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3806825"/>
            <a:ext cx="6191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9" name="Picture 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715000"/>
            <a:ext cx="198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0" name="Picture 5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495800"/>
            <a:ext cx="198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1" name="Picture 5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95800"/>
            <a:ext cx="198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2" name="Picture 5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15000"/>
            <a:ext cx="198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3" name="Picture 4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4419600"/>
            <a:ext cx="1981201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4" name="Picture 4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8" y="5640388"/>
            <a:ext cx="19796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5" name="Picture 4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4457700"/>
            <a:ext cx="1981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6" name="Picture 4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5662613"/>
            <a:ext cx="19796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4313" y="1981200"/>
            <a:ext cx="6134100" cy="29241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7200" b="1" u="sng" dirty="0" err="1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Trò</a:t>
            </a:r>
            <a:r>
              <a:rPr lang="en-US" sz="7200" b="1" u="sng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7200" b="1" u="sng" dirty="0" err="1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chơi</a:t>
            </a:r>
            <a:r>
              <a:rPr lang="en-US" sz="7200" b="1" u="sng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: </a:t>
            </a:r>
          </a:p>
          <a:p>
            <a:pPr algn="ctr" eaLnBrk="1" hangingPunct="1">
              <a:defRPr/>
            </a:pPr>
            <a:r>
              <a:rPr lang="en-US" sz="72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“</a:t>
            </a:r>
            <a:r>
              <a:rPr lang="en-US" sz="7200" b="1" dirty="0" err="1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Về</a:t>
            </a:r>
            <a:r>
              <a:rPr lang="en-US" sz="72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đúng</a:t>
            </a:r>
            <a:r>
              <a:rPr lang="en-US" sz="72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nhà</a:t>
            </a:r>
            <a:r>
              <a:rPr lang="en-US" sz="72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”</a:t>
            </a:r>
          </a:p>
          <a:p>
            <a:pPr algn="ctr" eaLnBrk="1" hangingPunct="1">
              <a:defRPr/>
            </a:pP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457200" y="1981200"/>
            <a:ext cx="7924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Cách chơi</a:t>
            </a:r>
            <a:r>
              <a:rPr lang="en-US" altLang="en-US" sz="4000">
                <a:latin typeface="Times New Roman" panose="02020603050405020304" pitchFamily="18" charset="0"/>
              </a:rPr>
              <a:t>:</a:t>
            </a:r>
            <a:r>
              <a:rPr lang="vi-VN" altLang="en-US" sz="1800">
                <a:solidFill>
                  <a:srgbClr val="3C3C3C"/>
                </a:solidFill>
                <a:latin typeface="Times New Roman" panose="02020603050405020304" pitchFamily="18" charset="0"/>
              </a:rPr>
              <a:t> </a:t>
            </a:r>
            <a:r>
              <a:rPr lang="en-US" altLang="en-US">
                <a:solidFill>
                  <a:srgbClr val="3C3C3C"/>
                </a:solidFill>
                <a:latin typeface="Times New Roman" panose="02020603050405020304" pitchFamily="18" charset="0"/>
              </a:rPr>
              <a:t>Cô phát cho mỗi</a:t>
            </a:r>
            <a:r>
              <a:rPr lang="vi-VN" altLang="en-US">
                <a:solidFill>
                  <a:srgbClr val="3C3C3C"/>
                </a:solidFill>
                <a:latin typeface="Times New Roman" panose="02020603050405020304" pitchFamily="18" charset="0"/>
              </a:rPr>
              <a:t> trẻ 1 thẻ số 8, 9. Cả lớp</a:t>
            </a:r>
            <a:r>
              <a:rPr lang="en-US" altLang="en-US">
                <a:solidFill>
                  <a:srgbClr val="3C3C3C"/>
                </a:solidFill>
                <a:latin typeface="Times New Roman" panose="02020603050405020304" pitchFamily="18" charset="0"/>
              </a:rPr>
              <a:t> vừa</a:t>
            </a:r>
            <a:r>
              <a:rPr lang="vi-VN" altLang="en-US">
                <a:solidFill>
                  <a:srgbClr val="3C3C3C"/>
                </a:solidFill>
                <a:latin typeface="Times New Roman" panose="02020603050405020304" pitchFamily="18" charset="0"/>
              </a:rPr>
              <a:t> đi</a:t>
            </a:r>
            <a:r>
              <a:rPr lang="en-US" altLang="en-US">
                <a:solidFill>
                  <a:srgbClr val="3C3C3C"/>
                </a:solidFill>
                <a:latin typeface="Times New Roman" panose="02020603050405020304" pitchFamily="18" charset="0"/>
              </a:rPr>
              <a:t> vừa hát thành 1</a:t>
            </a:r>
            <a:r>
              <a:rPr lang="vi-VN" altLang="en-US">
                <a:solidFill>
                  <a:srgbClr val="3C3C3C"/>
                </a:solidFill>
                <a:latin typeface="Times New Roman" panose="02020603050405020304" pitchFamily="18" charset="0"/>
              </a:rPr>
              <a:t>vòng tròn, khi có hiệu lệnh </a:t>
            </a:r>
            <a:r>
              <a:rPr lang="en-US" altLang="en-US">
                <a:solidFill>
                  <a:srgbClr val="3C3C3C"/>
                </a:solidFill>
                <a:latin typeface="Times New Roman" panose="02020603050405020304" pitchFamily="18" charset="0"/>
              </a:rPr>
              <a:t>“về nhà” </a:t>
            </a:r>
            <a:r>
              <a:rPr lang="vi-VN" altLang="en-US">
                <a:solidFill>
                  <a:srgbClr val="3C3C3C"/>
                </a:solidFill>
                <a:latin typeface="Times New Roman" panose="02020603050405020304" pitchFamily="18" charset="0"/>
              </a:rPr>
              <a:t>thì chạy nhanh về nhà vườn cây có số hoa hoặc quả tương ứng với thẻ số</a:t>
            </a:r>
            <a:r>
              <a:rPr lang="en-US" altLang="en-US">
                <a:solidFill>
                  <a:srgbClr val="3C3C3C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>
                <a:solidFill>
                  <a:srgbClr val="3C3C3C"/>
                </a:solidFill>
                <a:latin typeface="Times New Roman" panose="02020603050405020304" pitchFamily="18" charset="0"/>
              </a:rPr>
              <a:t>trẻ đang cầm</a:t>
            </a:r>
            <a:r>
              <a:rPr lang="en-US" altLang="en-US">
                <a:solidFill>
                  <a:srgbClr val="3C3C3C"/>
                </a:solidFill>
                <a:latin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3C3C3C"/>
                </a:solidFill>
                <a:latin typeface="Times New Roman" panose="02020603050405020304" pitchFamily="18" charset="0"/>
              </a:rPr>
              <a:t>Luật chơi: Thời gian chơi là 1 bản nhạc. Hết thời gian chơi bạn nào không về được đúng nhà thì nhảy lò cò,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WordArt 5"/>
          <p:cNvSpPr>
            <a:spLocks noChangeArrowheads="1" noChangeShapeType="1" noTextEdit="1"/>
          </p:cNvSpPr>
          <p:nvPr/>
        </p:nvSpPr>
        <p:spPr bwMode="auto">
          <a:xfrm>
            <a:off x="762000" y="3044825"/>
            <a:ext cx="66294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Kính chúc các cô và các bé </a:t>
            </a:r>
          </a:p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mạnh khoẻ, hạnh phúc!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0"/>
            <a:ext cx="73914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4000" b="1" kern="10" dirty="0">
              <a:ln w="12700">
                <a:solidFill>
                  <a:srgbClr val="00008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400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Giờ học đến đây là hết rồi</a:t>
            </a:r>
            <a:endParaRPr lang="en-US" sz="4400" b="1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38300" y="1009382"/>
            <a:ext cx="51816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44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Xin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tạm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biệt</a:t>
            </a:r>
            <a:endParaRPr lang="en-US" sz="4400" dirty="0">
              <a:solidFill>
                <a:srgbClr val="FFFF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2133600"/>
            <a:ext cx="8851900" cy="2058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1.Ổn </a:t>
            </a:r>
            <a:r>
              <a:rPr lang="en-US" sz="6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định</a:t>
            </a:r>
            <a:r>
              <a:rPr lang="en-US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tổ</a:t>
            </a:r>
            <a:r>
              <a:rPr lang="en-US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chức</a:t>
            </a:r>
            <a:endParaRPr lang="en-US" sz="6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  <a:defRPr/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     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Hát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VĐ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hát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“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Hoa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mùa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xuân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763" y="-15240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228600" y="1524000"/>
            <a:ext cx="91027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Phương pháp và hình thức tổ chức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06625"/>
            <a:ext cx="9102725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a.Phần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1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: </a:t>
            </a:r>
            <a:r>
              <a:rPr lang="en-US" altLang="en-US" sz="4000" b="1" dirty="0" err="1">
                <a:solidFill>
                  <a:srgbClr val="0000FF"/>
                </a:solidFill>
              </a:rPr>
              <a:t>Ôn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số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lượng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trong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phạm</a:t>
            </a:r>
            <a:r>
              <a:rPr lang="en-US" altLang="en-US" sz="4000" b="1" dirty="0">
                <a:solidFill>
                  <a:srgbClr val="0000FF"/>
                </a:solidFill>
              </a:rPr>
              <a:t> vi 8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 eaLnBrk="1" hangingPunct="1">
              <a:defRPr/>
            </a:pPr>
            <a:r>
              <a:rPr lang="nl-NL" altLang="en-US" sz="4000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06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1254125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1295400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93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146" l="9455" r="89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1950"/>
            <a:ext cx="1143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94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69" b="93689" l="9455" r="89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74853"/>
            <a:ext cx="1143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95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1" b="89806" l="9818" r="898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1000"/>
            <a:ext cx="1143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96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3175"/>
            <a:ext cx="1143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97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54" b="96602" l="9455" r="89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3175"/>
            <a:ext cx="1143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98" name="Picture 1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2" b="93689" l="9455" r="89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990" y="373175"/>
            <a:ext cx="1143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7" name="Text Box 37"/>
          <p:cNvSpPr txBox="1">
            <a:spLocks noChangeArrowheads="1"/>
          </p:cNvSpPr>
          <p:nvPr/>
        </p:nvSpPr>
        <p:spPr bwMode="auto">
          <a:xfrm>
            <a:off x="5438815" y="1649229"/>
            <a:ext cx="533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 dirty="0">
                <a:solidFill>
                  <a:srgbClr val="FF00FF"/>
                </a:solidFill>
              </a:rPr>
              <a:t>6</a:t>
            </a:r>
          </a:p>
        </p:txBody>
      </p:sp>
      <p:sp>
        <p:nvSpPr>
          <p:cNvPr id="122918" name="Text Box 38"/>
          <p:cNvSpPr txBox="1">
            <a:spLocks noChangeArrowheads="1"/>
          </p:cNvSpPr>
          <p:nvPr/>
        </p:nvSpPr>
        <p:spPr bwMode="auto">
          <a:xfrm>
            <a:off x="7924800" y="1524000"/>
            <a:ext cx="533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 dirty="0">
                <a:solidFill>
                  <a:srgbClr val="FF00FF"/>
                </a:solidFill>
              </a:rPr>
              <a:t>8</a:t>
            </a:r>
          </a:p>
        </p:txBody>
      </p:sp>
      <p:pic>
        <p:nvPicPr>
          <p:cNvPr id="122933" name="Picture 53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3930">
            <a:off x="1327170" y="1617755"/>
            <a:ext cx="609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5" name="Picture 55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6070">
            <a:off x="2012970" y="1582645"/>
            <a:ext cx="609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6" name="Picture 56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3930">
            <a:off x="2635230" y="1600200"/>
            <a:ext cx="609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7" name="Picture 57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3930">
            <a:off x="3308370" y="1524000"/>
            <a:ext cx="609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8" name="Picture 58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6070">
            <a:off x="3994170" y="1527465"/>
            <a:ext cx="609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9" name="Picture 59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6070">
            <a:off x="4756168" y="1510836"/>
            <a:ext cx="609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0" name="Picture 60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3930">
            <a:off x="6089394" y="1465354"/>
            <a:ext cx="609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1" name="Picture 61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6070">
            <a:off x="7052609" y="1428567"/>
            <a:ext cx="609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3" name="Picture 63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89158">
            <a:off x="1219200" y="3886200"/>
            <a:ext cx="86042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8" name="Picture 78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89158">
            <a:off x="2057400" y="3962400"/>
            <a:ext cx="86042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9" name="Picture 79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89158">
            <a:off x="2895600" y="3962400"/>
            <a:ext cx="86042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0" name="Picture 80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89158">
            <a:off x="3810000" y="3886200"/>
            <a:ext cx="86042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1" name="Picture 81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89158">
            <a:off x="4800600" y="3886200"/>
            <a:ext cx="86042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2" name="Picture 8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89158">
            <a:off x="5638800" y="3886200"/>
            <a:ext cx="86042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3" name="Picture 8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0" r="99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89158">
            <a:off x="6477000" y="3886200"/>
            <a:ext cx="86042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5" name="Picture 8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37713">
            <a:off x="7334250" y="3943350"/>
            <a:ext cx="815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6" name="Text Box 86"/>
          <p:cNvSpPr txBox="1">
            <a:spLocks noChangeArrowheads="1"/>
          </p:cNvSpPr>
          <p:nvPr/>
        </p:nvSpPr>
        <p:spPr bwMode="auto">
          <a:xfrm>
            <a:off x="8451273" y="3716548"/>
            <a:ext cx="533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 dirty="0">
                <a:solidFill>
                  <a:srgbClr val="FF00FF"/>
                </a:solidFill>
              </a:rPr>
              <a:t>8</a:t>
            </a:r>
          </a:p>
        </p:txBody>
      </p:sp>
      <p:sp>
        <p:nvSpPr>
          <p:cNvPr id="122967" name="Text Box 87"/>
          <p:cNvSpPr txBox="1">
            <a:spLocks noChangeArrowheads="1"/>
          </p:cNvSpPr>
          <p:nvPr/>
        </p:nvSpPr>
        <p:spPr bwMode="auto">
          <a:xfrm>
            <a:off x="7813964" y="3700433"/>
            <a:ext cx="63449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 dirty="0">
                <a:solidFill>
                  <a:srgbClr val="FF00FF"/>
                </a:solidFill>
              </a:rPr>
              <a:t>7</a:t>
            </a:r>
          </a:p>
        </p:txBody>
      </p:sp>
      <p:sp>
        <p:nvSpPr>
          <p:cNvPr id="122978" name="Text Box 98"/>
          <p:cNvSpPr txBox="1">
            <a:spLocks noChangeArrowheads="1"/>
          </p:cNvSpPr>
          <p:nvPr/>
        </p:nvSpPr>
        <p:spPr bwMode="auto">
          <a:xfrm>
            <a:off x="7644890" y="244475"/>
            <a:ext cx="533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 dirty="0">
                <a:solidFill>
                  <a:srgbClr val="FF00FF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2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122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122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122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500"/>
                                        <p:tgtEl>
                                          <p:spTgt spid="122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500"/>
                                        <p:tgtEl>
                                          <p:spTgt spid="122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500"/>
                                        <p:tgtEl>
                                          <p:spTgt spid="122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500"/>
                                        <p:tgtEl>
                                          <p:spTgt spid="122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500"/>
                                        <p:tgtEl>
                                          <p:spTgt spid="122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500"/>
                                        <p:tgtEl>
                                          <p:spTgt spid="122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6" dur="500"/>
                                        <p:tgtEl>
                                          <p:spTgt spid="122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500"/>
                                        <p:tgtEl>
                                          <p:spTgt spid="122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500"/>
                                        <p:tgtEl>
                                          <p:spTgt spid="122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8" dur="500"/>
                                        <p:tgtEl>
                                          <p:spTgt spid="12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3" dur="500"/>
                                        <p:tgtEl>
                                          <p:spTgt spid="12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8" dur="500"/>
                                        <p:tgtEl>
                                          <p:spTgt spid="122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3" dur="500"/>
                                        <p:tgtEl>
                                          <p:spTgt spid="12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8" dur="500"/>
                                        <p:tgtEl>
                                          <p:spTgt spid="122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3" dur="500"/>
                                        <p:tgtEl>
                                          <p:spTgt spid="122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8" dur="500"/>
                                        <p:tgtEl>
                                          <p:spTgt spid="122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3" dur="500"/>
                                        <p:tgtEl>
                                          <p:spTgt spid="122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7" dur="500"/>
                                        <p:tgtEl>
                                          <p:spTgt spid="122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2" dur="500"/>
                                        <p:tgtEl>
                                          <p:spTgt spid="122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" dur="500"/>
                                        <p:tgtEl>
                                          <p:spTgt spid="122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7" grpId="0"/>
      <p:bldP spid="122917" grpId="1"/>
      <p:bldP spid="122918" grpId="0"/>
      <p:bldP spid="122966" grpId="0" build="allAtOnce"/>
      <p:bldP spid="122967" grpId="0"/>
      <p:bldP spid="1229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2206625"/>
            <a:ext cx="9102725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anose="02020603050405020304" pitchFamily="18" charset="0"/>
              </a:rPr>
              <a:t>b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.Phần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2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: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Dạy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trẻ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lập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nhóm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    </a:t>
            </a:r>
          </a:p>
          <a:p>
            <a:pPr eaLnBrk="1" hangingPunct="1">
              <a:defRPr/>
            </a:pP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    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lượng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9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nhận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biết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      </a:t>
            </a:r>
          </a:p>
          <a:p>
            <a:pPr eaLnBrk="1" hangingPunct="1">
              <a:defRPr/>
            </a:pP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               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9</a:t>
            </a:r>
          </a:p>
          <a:p>
            <a:pPr algn="ctr" eaLnBrk="1" hangingPunct="1">
              <a:defRPr/>
            </a:pPr>
            <a:r>
              <a:rPr lang="nl-NL" altLang="en-US" sz="4000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FFFFE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8" name="Picture 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838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838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0"/>
            <a:ext cx="914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62000"/>
            <a:ext cx="914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2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762000"/>
            <a:ext cx="914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3" name="Picture 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85800"/>
            <a:ext cx="914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4" name="Picture 2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62000"/>
            <a:ext cx="914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5" name="Picture 2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762000"/>
            <a:ext cx="914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6" name="Picture 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62000"/>
            <a:ext cx="914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7" name="Picture 29" descr="Bình Hoa Men Sứ - San go |San go viet| San go tu nhien | san go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9BC5D3"/>
              </a:clrFrom>
              <a:clrTo>
                <a:srgbClr val="9BC5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762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8" name="Picture 30" descr="Bình Hoa Men Sứ - San go |San go viet| San go tu nhien | san go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9BC5D3"/>
              </a:clrFrom>
              <a:clrTo>
                <a:srgbClr val="9BC5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76600"/>
            <a:ext cx="762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9" name="Picture 31" descr="Bình Hoa Men Sứ - San go |San go viet| San go tu nhien | san go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9BC5D3"/>
              </a:clrFrom>
              <a:clrTo>
                <a:srgbClr val="9BC5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00400"/>
            <a:ext cx="762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0" name="Picture 32" descr="Bình Hoa Men Sứ - San go |San go viet| San go tu nhien | san go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9BC5D3"/>
              </a:clrFrom>
              <a:clrTo>
                <a:srgbClr val="9BC5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76600"/>
            <a:ext cx="762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1" name="Picture 33" descr="Bình Hoa Men Sứ - San go |San go viet| San go tu nhien | san go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9BC5D3"/>
              </a:clrFrom>
              <a:clrTo>
                <a:srgbClr val="9BC5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52800"/>
            <a:ext cx="762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2" name="Picture 34" descr="Bình Hoa Men Sứ - San go |San go viet| San go tu nhien | san go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9BC5D3"/>
              </a:clrFrom>
              <a:clrTo>
                <a:srgbClr val="9BC5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352800"/>
            <a:ext cx="762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3" name="Picture 35" descr="Bình Hoa Men Sứ - San go |San go viet| San go tu nhien | san go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9BC5D3"/>
              </a:clrFrom>
              <a:clrTo>
                <a:srgbClr val="9BC5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52800"/>
            <a:ext cx="762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4" name="Picture 36" descr="Bình Hoa Men Sứ - San go |San go viet| San go tu nhien | san go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9BC5D3"/>
              </a:clrFrom>
              <a:clrTo>
                <a:srgbClr val="9BC5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52800"/>
            <a:ext cx="762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5" name="Picture 37" descr="3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0" t="-90" r="55412"/>
          <a:stretch>
            <a:fillRect/>
          </a:stretch>
        </p:blipFill>
        <p:spPr bwMode="auto">
          <a:xfrm>
            <a:off x="6629400" y="3276600"/>
            <a:ext cx="838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" dur="5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3" dur="5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8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 nodeType="clickPar">
                      <p:stCondLst>
                        <p:cond delay="indefinite"/>
                      </p:stCondLst>
                      <p:childTnLst>
                        <p:par>
                          <p:cTn id="2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 nodeType="clickPar">
                      <p:stCondLst>
                        <p:cond delay="indefinite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 nodeType="clickPar">
                      <p:stCondLst>
                        <p:cond delay="indefinite"/>
                      </p:stCondLst>
                      <p:childTnLst>
                        <p:par>
                          <p:cTn id="2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4"/>
          <p:cNvSpPr>
            <a:spLocks noChangeArrowheads="1"/>
          </p:cNvSpPr>
          <p:nvPr/>
        </p:nvSpPr>
        <p:spPr bwMode="auto">
          <a:xfrm>
            <a:off x="152400" y="0"/>
            <a:ext cx="4495800" cy="32766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8195" name="Oval 5"/>
          <p:cNvSpPr>
            <a:spLocks noChangeArrowheads="1"/>
          </p:cNvSpPr>
          <p:nvPr/>
        </p:nvSpPr>
        <p:spPr bwMode="auto">
          <a:xfrm>
            <a:off x="4648200" y="0"/>
            <a:ext cx="4495800" cy="32004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8196" name="Oval 6"/>
          <p:cNvSpPr>
            <a:spLocks noChangeArrowheads="1"/>
          </p:cNvSpPr>
          <p:nvPr/>
        </p:nvSpPr>
        <p:spPr bwMode="auto">
          <a:xfrm>
            <a:off x="2209800" y="3048000"/>
            <a:ext cx="4800600" cy="3810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pic>
        <p:nvPicPr>
          <p:cNvPr id="18466" name="Picture 34" descr="Hồ &amp;dstrok;iệp tím 1 cành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68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7" name="Picture 35" descr="Hồ &amp;dstrok;iệp tím 1 cà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"/>
            <a:ext cx="76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8" name="Picture 36" descr="Hồ &amp;dstrok;iệp tím 1 cà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"/>
            <a:ext cx="68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9" name="Picture 37" descr="Hồ &amp;dstrok;iệp tím 1 cà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1000"/>
            <a:ext cx="68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0" name="Picture 38" descr="Hồ &amp;dstrok;iệp tím 1 cà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76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1" name="Picture 39" descr="Hồ &amp;dstrok;iệp tím 1 cà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76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2" name="Picture 40" descr="Hồ &amp;dstrok;iệp tím 1 cà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3" name="Picture 41" descr="Hồ &amp;dstrok;iệp tím 1 cà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4" name="Picture 42" descr="Hồ &amp;dstrok;iệp tím 1 cà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4000"/>
            <a:ext cx="76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6" name="Picture 44" descr="hoa-hong-de-ban-huy-hoang-h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05200"/>
            <a:ext cx="7270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7" name="Picture 45" descr="hoa-hong-de-ban-huy-hoang-h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05200"/>
            <a:ext cx="7270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8" name="Picture 46" descr="hoa-hong-de-ban-huy-hoang-h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05200"/>
            <a:ext cx="7270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9" name="Picture 47" descr="hoa-hong-de-ban-huy-hoang-h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81400"/>
            <a:ext cx="7270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0" name="Picture 48" descr="hoa-hong-de-ban-huy-hoang-h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876800"/>
            <a:ext cx="7270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1" name="Picture 49" descr="hoa-hong-de-ban-huy-hoang-h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876800"/>
            <a:ext cx="7270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2" name="Picture 50" descr="hoa-hong-de-ban-huy-hoang-h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76800"/>
            <a:ext cx="7270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3" name="Picture 51" descr="hoa-hong-de-ban-huy-hoang-h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953000"/>
            <a:ext cx="7270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4" name="Picture 52" descr="hoa-hong-de-ban-huy-hoang-h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953000"/>
            <a:ext cx="7270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5" name="Picture 53" descr="hoa-van-phong-vp0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334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6" name="Picture 54" descr="hoa-van-phong-vp0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4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7" name="Picture 55" descr="hoa-van-phong-vp0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334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8" name="Picture 56" descr="hoa-van-phong-vp0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34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9" name="Picture 57" descr="hoa-van-phong-vp0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90" name="Picture 58" descr="hoa-van-phong-vp0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91" name="Picture 59" descr="hoa-van-phong-vp0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00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92" name="Picture 60" descr="hoa-van-phong-vp0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600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93" name="Picture 61" descr="hoa-van-phong-vp0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600200"/>
            <a:ext cx="76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4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84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84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84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84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84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4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84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84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84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84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84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84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84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84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84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84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84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84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84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84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84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84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84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84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184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184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84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84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84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84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84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84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84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84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184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184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84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84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84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84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8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8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184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184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352800" y="1295400"/>
            <a:ext cx="22098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0" b="1">
                <a:solidFill>
                  <a:srgbClr val="0000FF"/>
                </a:solidFill>
              </a:rPr>
              <a:t>9</a:t>
            </a:r>
          </a:p>
        </p:txBody>
      </p:sp>
      <p:grpSp>
        <p:nvGrpSpPr>
          <p:cNvPr id="9219" name="Group 5"/>
          <p:cNvGrpSpPr>
            <a:grpSpLocks/>
          </p:cNvGrpSpPr>
          <p:nvPr/>
        </p:nvGrpSpPr>
        <p:grpSpPr bwMode="auto">
          <a:xfrm>
            <a:off x="-457200" y="0"/>
            <a:ext cx="9906000" cy="6858000"/>
            <a:chOff x="237" y="237"/>
            <a:chExt cx="11670" cy="15270"/>
          </a:xfrm>
        </p:grpSpPr>
        <p:sp>
          <p:nvSpPr>
            <p:cNvPr id="9224" name="Line 6"/>
            <p:cNvSpPr>
              <a:spLocks noChangeShapeType="1"/>
            </p:cNvSpPr>
            <p:nvPr/>
          </p:nvSpPr>
          <p:spPr bwMode="auto">
            <a:xfrm>
              <a:off x="2907" y="567"/>
              <a:ext cx="900" cy="0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9225" name="Object 7"/>
            <p:cNvGraphicFramePr>
              <a:graphicFrameLocks noChangeAspect="1"/>
            </p:cNvGraphicFramePr>
            <p:nvPr/>
          </p:nvGraphicFramePr>
          <p:xfrm>
            <a:off x="567" y="387"/>
            <a:ext cx="2300" cy="2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2" r:id="rId4" imgW="1278331" imgH="1273759" progId="">
                    <p:embed/>
                  </p:oleObj>
                </mc:Choice>
                <mc:Fallback>
                  <p:oleObj r:id="rId4" imgW="1278331" imgH="1273759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7" y="387"/>
                          <a:ext cx="2300" cy="2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6" name="Object 8"/>
            <p:cNvGraphicFramePr>
              <a:graphicFrameLocks noChangeAspect="1"/>
            </p:cNvGraphicFramePr>
            <p:nvPr/>
          </p:nvGraphicFramePr>
          <p:xfrm>
            <a:off x="8847" y="12627"/>
            <a:ext cx="2860" cy="28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3" r:id="rId6" imgW="1999793" imgH="1831543" progId="">
                    <p:embed/>
                  </p:oleObj>
                </mc:Choice>
                <mc:Fallback>
                  <p:oleObj r:id="rId6" imgW="1999793" imgH="1831543" progId="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47" y="12627"/>
                          <a:ext cx="2860" cy="28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1" name="Line 9"/>
            <p:cNvSpPr>
              <a:spLocks noChangeShapeType="1"/>
            </p:cNvSpPr>
            <p:nvPr/>
          </p:nvSpPr>
          <p:spPr bwMode="auto">
            <a:xfrm>
              <a:off x="927" y="4108"/>
              <a:ext cx="0" cy="7260"/>
            </a:xfrm>
            <a:prstGeom prst="line">
              <a:avLst/>
            </a:prstGeom>
            <a:noFill/>
            <a:ln w="57150" cmpd="thinThick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3082" name="Line 10"/>
            <p:cNvSpPr>
              <a:spLocks noChangeShapeType="1"/>
            </p:cNvSpPr>
            <p:nvPr/>
          </p:nvSpPr>
          <p:spPr bwMode="auto">
            <a:xfrm>
              <a:off x="11217" y="3807"/>
              <a:ext cx="0" cy="7561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pic>
          <p:nvPicPr>
            <p:cNvPr id="9229" name="Picture 11" descr="tb_big-yelloy-flower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" y="2952"/>
              <a:ext cx="1365" cy="1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12" descr="light-blue-rose-2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" y="11547"/>
              <a:ext cx="1200" cy="3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13" descr="red-curves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7" y="237"/>
              <a:ext cx="4680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2" name="Line 14"/>
            <p:cNvSpPr>
              <a:spLocks noChangeShapeType="1"/>
            </p:cNvSpPr>
            <p:nvPr/>
          </p:nvSpPr>
          <p:spPr bwMode="auto">
            <a:xfrm>
              <a:off x="8487" y="567"/>
              <a:ext cx="900" cy="0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233" name="Picture 15" descr="light-blue-rose-2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8" y="927"/>
              <a:ext cx="1049" cy="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4" name="Picture 16" descr="tb_big-yelloy-flower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5ECEF"/>
                </a:clrFrom>
                <a:clrTo>
                  <a:srgbClr val="F5EC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2" y="11412"/>
              <a:ext cx="1365" cy="1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5" name="Picture 17" descr="gray-eyes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" y="14607"/>
              <a:ext cx="54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0" name="Picture 19" descr="nature%20(67)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67400"/>
            <a:ext cx="5778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47" descr="C:\Documents and Settings\Van Phong\Local Settings\Temporary Internet Files\Content.IE5\KCML041C\MCj04404060000[1]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893">
            <a:off x="7315200" y="0"/>
            <a:ext cx="1546225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9" descr="nature%20(67)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867400"/>
            <a:ext cx="5778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9" descr="nature%20(67)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867400"/>
            <a:ext cx="5778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2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2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2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4" grpId="1"/>
      <p:bldP spid="10244" grpId="2"/>
      <p:bldP spid="10244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FFFF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838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838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0"/>
            <a:ext cx="914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62000"/>
            <a:ext cx="914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762000"/>
            <a:ext cx="914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85800"/>
            <a:ext cx="914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62000"/>
            <a:ext cx="914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762000"/>
            <a:ext cx="914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62000"/>
            <a:ext cx="914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 descr="Bình Hoa Men Sứ - San go |San go viet| San go tu nhien | san go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9BC5D3"/>
              </a:clrFrom>
              <a:clrTo>
                <a:srgbClr val="9BC5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762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 descr="Bình Hoa Men Sứ - San go |San go viet| San go tu nhien | san go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9BC5D3"/>
              </a:clrFrom>
              <a:clrTo>
                <a:srgbClr val="9BC5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76600"/>
            <a:ext cx="762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 descr="Bình Hoa Men Sứ - San go |San go viet| San go tu nhien | san go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9BC5D3"/>
              </a:clrFrom>
              <a:clrTo>
                <a:srgbClr val="9BC5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00400"/>
            <a:ext cx="762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 descr="Bình Hoa Men Sứ - San go |San go viet| San go tu nhien | san go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9BC5D3"/>
              </a:clrFrom>
              <a:clrTo>
                <a:srgbClr val="9BC5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76600"/>
            <a:ext cx="762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5" descr="Bình Hoa Men Sứ - San go |San go viet| San go tu nhien | san go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9BC5D3"/>
              </a:clrFrom>
              <a:clrTo>
                <a:srgbClr val="9BC5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52800"/>
            <a:ext cx="762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6" descr="Bình Hoa Men Sứ - San go |San go viet| San go tu nhien | san go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9BC5D3"/>
              </a:clrFrom>
              <a:clrTo>
                <a:srgbClr val="9BC5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352800"/>
            <a:ext cx="762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17" descr="Bình Hoa Men Sứ - San go |San go viet| San go tu nhien | san go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9BC5D3"/>
              </a:clrFrom>
              <a:clrTo>
                <a:srgbClr val="9BC5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52800"/>
            <a:ext cx="762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18" descr="Bình Hoa Men Sứ - San go |San go viet| San go tu nhien | san go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9BC5D3"/>
              </a:clrFrom>
              <a:clrTo>
                <a:srgbClr val="9BC5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52800"/>
            <a:ext cx="762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19" descr="3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0" t="-90" r="55412"/>
          <a:stretch>
            <a:fillRect/>
          </a:stretch>
        </p:blipFill>
        <p:spPr bwMode="auto">
          <a:xfrm>
            <a:off x="6629400" y="3276600"/>
            <a:ext cx="838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7696200" y="669925"/>
            <a:ext cx="10668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0" b="1">
                <a:solidFill>
                  <a:srgbClr val="0000FF"/>
                </a:solidFill>
              </a:rPr>
              <a:t>9</a:t>
            </a:r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7696200" y="3108325"/>
            <a:ext cx="10668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0" b="1">
                <a:solidFill>
                  <a:srgbClr val="0000FF"/>
                </a:solidFill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2" grpId="0"/>
      <p:bldP spid="2357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7&quot;&gt;&lt;property id=&quot;20148&quot; value=&quot;5&quot;/&gt;&lt;property id=&quot;20300&quot; value=&quot;Slide 4&quot;/&gt;&lt;property id=&quot;20307&quot; value=&quot;269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5&quot;/&gt;&lt;/object&gt;&lt;object type=&quot;3&quot; unique_id=&quot;10012&quot;&gt;&lt;property id=&quot;20148&quot; value=&quot;5&quot;/&gt;&lt;property id=&quot;20300&quot; value=&quot;Slide 9&quot;/&gt;&lt;property id=&quot;20307&quot; value=&quot;270&quot;/&gt;&lt;/object&gt;&lt;object type=&quot;3&quot; unique_id=&quot;10013&quot;&gt;&lt;property id=&quot;20148&quot; value=&quot;5&quot;/&gt;&lt;property id=&quot;20300&quot; value=&quot;Slide 3&quot;/&gt;&lt;property id=&quot;20307&quot; value=&quot;271&quot;/&gt;&lt;/object&gt;&lt;object type=&quot;3&quot; unique_id=&quot;10014&quot;&gt;&lt;property id=&quot;20148&quot; value=&quot;5&quot;/&gt;&lt;property id=&quot;20300&quot; value=&quot;Slide 6&quot;/&gt;&lt;property id=&quot;20307&quot; value=&quot;272&quot;/&gt;&lt;/object&gt;&lt;object type=&quot;3&quot; unique_id=&quot;10015&quot;&gt;&lt;property id=&quot;20148&quot; value=&quot;5&quot;/&gt;&lt;property id=&quot;20300&quot; value=&quot;Slide 8&quot;/&gt;&lt;property id=&quot;20307&quot; value=&quot;27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299</Words>
  <Application>Microsoft Office PowerPoint</Application>
  <PresentationFormat>On-screen Show (4:3)</PresentationFormat>
  <Paragraphs>52</Paragraphs>
  <Slides>17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.VnAvant</vt:lpstr>
      <vt:lpstr>Arial</vt:lpstr>
      <vt:lpstr>Calibri</vt:lpstr>
      <vt:lpstr>Times New Roman</vt:lpstr>
      <vt:lpstr>UTM Charlemagne</vt:lpstr>
      <vt:lpstr>Default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Thao Linh S&amp;T Pte.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All customers</dc:creator>
  <cp:lastModifiedBy>Windows User</cp:lastModifiedBy>
  <cp:revision>42</cp:revision>
  <dcterms:created xsi:type="dcterms:W3CDTF">2013-11-04T05:43:43Z</dcterms:created>
  <dcterms:modified xsi:type="dcterms:W3CDTF">2021-09-02T05:23:11Z</dcterms:modified>
</cp:coreProperties>
</file>