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98" r:id="rId4"/>
    <p:sldMasterId id="2147483865" r:id="rId5"/>
    <p:sldMasterId id="2147483877" r:id="rId6"/>
    <p:sldMasterId id="2147483889" r:id="rId7"/>
  </p:sldMasterIdLst>
  <p:notesMasterIdLst>
    <p:notesMasterId r:id="rId24"/>
  </p:notesMasterIdLst>
  <p:sldIdLst>
    <p:sldId id="256" r:id="rId8"/>
    <p:sldId id="257" r:id="rId9"/>
    <p:sldId id="295" r:id="rId10"/>
    <p:sldId id="261" r:id="rId11"/>
    <p:sldId id="298" r:id="rId12"/>
    <p:sldId id="299" r:id="rId13"/>
    <p:sldId id="300" r:id="rId14"/>
    <p:sldId id="276" r:id="rId15"/>
    <p:sldId id="268" r:id="rId16"/>
    <p:sldId id="290" r:id="rId17"/>
    <p:sldId id="277" r:id="rId18"/>
    <p:sldId id="271" r:id="rId19"/>
    <p:sldId id="273" r:id="rId20"/>
    <p:sldId id="301" r:id="rId21"/>
    <p:sldId id="302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5" autoAdjust="0"/>
    <p:restoredTop sz="94660"/>
  </p:normalViewPr>
  <p:slideViewPr>
    <p:cSldViewPr>
      <p:cViewPr>
        <p:scale>
          <a:sx n="70" d="100"/>
          <a:sy n="7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20B2-A5C5-465B-A1C9-DBDAF4568A8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3B5D-7B79-43FA-B684-750E7B6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4E00-D06A-47E4-A0CA-E0E7DDF053FA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5D2A-8315-4786-8FB3-60BEAB9A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E44C-F2EB-4EC8-B90D-90E5392BDEA3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77E9-5BF6-4855-91A9-2561EF317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420D-F959-478E-880A-17A4C6695F73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0110-F90D-4862-94CF-CEFE84E92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46EA-041D-4B77-AD95-49ECDAF4BA33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1833-9303-4730-885F-66DADEB6A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544B-803B-462C-A12A-D16E67B11495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EA05-5361-4035-9037-91C9B8A6D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7ABE-8FEA-4CF7-880D-26499B52EC45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BA02-84E1-48C1-8C58-6CD4779A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A6-A008-4DDF-ACB7-64297C3379EB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63F5-A563-4DDD-8149-C0138B4F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1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F3E7-BE68-47E8-87CF-5B94F10A6613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9C8F-3D29-4F86-9A97-B0AB2780D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1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6011-84F2-4512-9D2F-7C9257D0FECB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47FD-B747-4674-B956-8CCD1A9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6A06-C604-4B4A-AC49-AA25EC7A5BA1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5A96-6BAA-4674-8F5A-42892E6B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168B-0318-4C43-8E2E-EB7995665FD5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48C3-0B41-4053-AD00-10FCC3ED3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700F-239F-4EBD-92D4-35789ED246DE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B395-B770-4D6E-B7BE-F59BD747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570-1612-4689-A3E7-7324D5C25A1E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5DE4-2908-4A96-910B-59DF75BDA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26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DEE3-CAAB-44FA-BA84-7E2CBDC8FC54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FE44-FEB7-420A-A9C0-E6B5CE75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7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1959-90F9-4658-A283-06EDDF66DDE9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F076-1D15-405E-B91E-588AC3C9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5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3150-3A92-40B3-A2BE-1F6078BB97B7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161E-2FE0-4F33-8D8E-EDCFA888F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70DF-9A04-4E8C-B704-54DC2292849B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2883-28B1-4C8D-96D8-148798F76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56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3314-D034-44B7-ABE5-57531C28E340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8BC1-0AA4-4F5D-A1D1-67CE5171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5DB6-C102-449B-BB54-EB96639FAC34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45ED-8968-49D7-9764-CB5D952F4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8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3710-AEB1-4D68-BFFC-C112AE8BFB1D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8FC7-B69B-48E1-B97B-DA6569FF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2E9A-2DB8-46E3-81C6-B53CDC8F52BA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FAED-BC4B-4EDB-8619-9451BA5CD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4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115B-797B-4626-AD42-2F8608CE6D45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BD71-3D19-49B2-B315-27922521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1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B2D1-8AB9-4A4D-822B-D8731B392562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CD28-01B5-4A3F-83FC-69E65BD2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0CB4-53A4-468B-BFF2-EF70BB093E75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6755-FD37-45AD-9250-F0159E395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54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5A0F-44D9-4286-8C11-EBE1E8378FA6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C00B-9EDA-40AA-B5DC-A772AEF19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5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3F90-CA1D-438F-99E1-865CB9D08444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EA96-280E-4545-B6BE-3E95D99B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2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B50C-6F96-4FBD-BA38-1A4455DFFA3B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BCD4-87DB-405C-85ED-A653FAB9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3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04BA-1806-4A98-8568-2FF8898D8B79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EFEB-90B7-4A68-8069-103CE9FC7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56C2-7EA3-4A33-8D4B-B14A2231AAFE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BCEA-9E1F-4AD4-A3FD-253C6D52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A094-B0CF-4E84-B0D2-37B059AD193D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244C-699E-44FE-A4AC-3E80C2D0C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7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FE0C-0B7F-4D25-8F4C-3CC7B60300F3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1D7B-F312-4712-A686-0D16C106C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CB33-0C4A-4A18-BEA1-075903041970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5CBA-B702-46E7-A562-F2670323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4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9379-BA8E-4B27-BD07-28B34EE9700B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BB99-EE1D-41EA-B063-DF2A39C9C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2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7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48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46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4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2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3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11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22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9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4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96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6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2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5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85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62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16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46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34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82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9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8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5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0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27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45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64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8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93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7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6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12B5900-BB6C-4A7A-A23A-AB7DEAECC042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69C6315-9695-4974-BC6E-1C9319E0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11F9C90-FCC6-4F73-AAF9-740E77A97EE9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17B7DB0-F78C-4011-886D-9AE3FB86A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33809CA-CEB8-467A-B7A9-44A4FB2D56AD}" type="datetimeFigureOut">
              <a:rPr lang="en-US"/>
              <a:pPr>
                <a:defRPr/>
              </a:pPr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F57E511-6F28-447E-B5B7-AB3334E28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62877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TRƯỜNG MN HỒNG TIẾN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2365660"/>
            <a:ext cx="8229600" cy="4525963"/>
          </a:xfrm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4400" b="1" dirty="0" err="1" smtClean="0">
                <a:solidFill>
                  <a:srgbClr val="FFC000"/>
                </a:solidFill>
              </a:rPr>
              <a:t>Lĩnh</a:t>
            </a: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</a:rPr>
              <a:t>vực</a:t>
            </a:r>
            <a:r>
              <a:rPr lang="en-US" sz="4400" b="1" dirty="0" smtClean="0">
                <a:solidFill>
                  <a:srgbClr val="FFC000"/>
                </a:solidFill>
              </a:rPr>
              <a:t>: </a:t>
            </a:r>
            <a:r>
              <a:rPr lang="en-US" sz="4400" b="1" dirty="0" err="1" smtClean="0">
                <a:solidFill>
                  <a:srgbClr val="FFC000"/>
                </a:solidFill>
              </a:rPr>
              <a:t>Phát</a:t>
            </a: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</a:rPr>
              <a:t>triển</a:t>
            </a: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</a:rPr>
              <a:t>nhận</a:t>
            </a: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</a:rPr>
              <a:t>thức</a:t>
            </a:r>
            <a:endParaRPr lang="en-US" sz="4400" b="1" dirty="0">
              <a:solidFill>
                <a:srgbClr val="FFC000"/>
              </a:solidFill>
            </a:endParaRPr>
          </a:p>
          <a:p>
            <a:pPr marL="0" indent="0" algn="ctr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</a:rPr>
              <a:t>Đề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tài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  <a:r>
              <a:rPr lang="en-US" sz="3600" b="1" dirty="0" err="1">
                <a:solidFill>
                  <a:srgbClr val="FF0000"/>
                </a:solidFill>
              </a:rPr>
              <a:t>Đếm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>
                <a:solidFill>
                  <a:srgbClr val="FF0000"/>
                </a:solidFill>
              </a:rPr>
              <a:t>đến</a:t>
            </a:r>
            <a:r>
              <a:rPr lang="en-US" sz="3600" b="1" dirty="0">
                <a:solidFill>
                  <a:srgbClr val="FF0000"/>
                </a:solidFill>
              </a:rPr>
              <a:t> 5, </a:t>
            </a:r>
            <a:r>
              <a:rPr lang="en-US" sz="3600" b="1" dirty="0" err="1">
                <a:solidFill>
                  <a:srgbClr val="FF0000"/>
                </a:solidFill>
              </a:rPr>
              <a:t>nhận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nhóm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5 </a:t>
            </a:r>
            <a:r>
              <a:rPr lang="vi-VN" sz="3600" b="1" dirty="0">
                <a:solidFill>
                  <a:srgbClr val="FF0000"/>
                </a:solidFill>
              </a:rPr>
              <a:t>đối</a:t>
            </a:r>
            <a:r>
              <a:rPr lang="en-US" sz="3600" b="1" dirty="0">
                <a:solidFill>
                  <a:srgbClr val="FF0000"/>
                </a:solidFill>
              </a:rPr>
              <a:t> t</a:t>
            </a:r>
            <a:r>
              <a:rPr lang="vi-VN" sz="3600" b="1" dirty="0">
                <a:solidFill>
                  <a:srgbClr val="FF0000"/>
                </a:solidFill>
              </a:rPr>
              <a:t>ượ</a:t>
            </a:r>
            <a:r>
              <a:rPr lang="en-US" sz="3600" b="1" dirty="0" err="1">
                <a:solidFill>
                  <a:srgbClr val="FF0000"/>
                </a:solidFill>
              </a:rPr>
              <a:t>ng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nhận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5</a:t>
            </a:r>
          </a:p>
          <a:p>
            <a:pPr marL="0" indent="0" algn="ctr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00B050"/>
                </a:solidFill>
              </a:rPr>
              <a:t>LỨA TUỔI MẪU GIÁO NHỠ 4-5 TUỔI</a:t>
            </a:r>
            <a:endParaRPr lang="en-US" sz="1600" b="1" dirty="0">
              <a:solidFill>
                <a:srgbClr val="00B050"/>
              </a:solidFill>
            </a:endParaRPr>
          </a:p>
          <a:p>
            <a:pPr marL="0" indent="0" algn="ctr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31" y="1052736"/>
            <a:ext cx="1333500" cy="1333500"/>
          </a:xfrm>
          <a:prstGeom prst="rect">
            <a:avLst/>
          </a:prstGeom>
        </p:spPr>
      </p:pic>
    </p:spTree>
  </p:cSld>
  <p:clrMapOvr>
    <a:masterClrMapping/>
  </p:clrMapOvr>
  <p:transition spd="slow" advTm="16503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Trò chơi : "Thi xem ai nhanh"</a:t>
            </a:r>
            <a:br>
              <a:rPr lang="en-US" smtClean="0">
                <a:solidFill>
                  <a:srgbClr val="FF0000"/>
                </a:solidFill>
              </a:rPr>
            </a:br>
            <a:endParaRPr lang="en-US" smtClean="0"/>
          </a:p>
        </p:txBody>
      </p:sp>
      <p:pic>
        <p:nvPicPr>
          <p:cNvPr id="4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98650"/>
            <a:ext cx="1944688" cy="3009900"/>
          </a:xfrm>
        </p:spPr>
      </p:pic>
      <p:pic>
        <p:nvPicPr>
          <p:cNvPr id="5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19446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515">
        <p:circle/>
      </p:transition>
    </mc:Choice>
    <mc:Fallback xmlns="">
      <p:transition spd="slow" advTm="1351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TRÒ CHƠI 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AI TINH MẮT</a:t>
            </a:r>
            <a:endParaRPr lang="vi-VN" sz="6000" b="1" smtClean="0">
              <a:solidFill>
                <a:srgbClr val="FF0000"/>
              </a:solidFill>
            </a:endParaRPr>
          </a:p>
        </p:txBody>
      </p:sp>
      <p:pic>
        <p:nvPicPr>
          <p:cNvPr id="18435" name="Picture 5" descr="C:\Users\Administrator\Desktop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016375"/>
            <a:ext cx="2016125" cy="2016125"/>
          </a:xfrm>
          <a:noFill/>
        </p:spPr>
      </p:pic>
    </p:spTree>
    <p:custDataLst>
      <p:tags r:id="rId1"/>
    </p:custDataLst>
  </p:cSld>
  <p:clrMapOvr>
    <a:masterClrMapping/>
  </p:clrMapOvr>
  <p:transition spd="slow" advTm="781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3296" y="274638"/>
            <a:ext cx="7933503" cy="418058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7030A0"/>
                </a:solidFill>
              </a:rPr>
              <a:t>Bé hãy tìm PTGT nào có số lượng là 5?</a:t>
            </a:r>
            <a:endParaRPr lang="en-US" sz="3600" b="1" smtClean="0">
              <a:solidFill>
                <a:srgbClr val="7030A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3394075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17332" y="3982592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5391150" y="1196975"/>
            <a:ext cx="3382963" cy="262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439519" y="3994949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17" y="2252060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18" y="1621631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25" y="906837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45" y="1492238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 descr="C:\Users\Administrator\Desktop\linh tinh\xe-o-to-do-choi-tre-em-va-nhung-dieu-ban-can-luu-y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9" y="4850544"/>
            <a:ext cx="1404449" cy="9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41" y="5189029"/>
            <a:ext cx="1573212" cy="10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08" y="4567886"/>
            <a:ext cx="1333078" cy="88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9" y="5622925"/>
            <a:ext cx="16525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56" y="3976074"/>
            <a:ext cx="1493144" cy="99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2" y="1150444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" y="2247780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78" y="1986809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Administrator\Desktop\linh tinh\xe dapc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2" b="97938" l="385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787" r="3846" b="16274"/>
          <a:stretch/>
        </p:blipFill>
        <p:spPr bwMode="auto">
          <a:xfrm>
            <a:off x="6203430" y="4130857"/>
            <a:ext cx="1573386" cy="10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87" y="5225001"/>
            <a:ext cx="1644473" cy="108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5341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3863" y="260350"/>
            <a:ext cx="82296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0070C0"/>
                </a:solidFill>
              </a:rPr>
              <a:t>Bé hãy tìm PTGT nào có số lượng là 5?</a:t>
            </a:r>
            <a:endParaRPr lang="en-US" sz="3600" b="1" smtClean="0">
              <a:solidFill>
                <a:srgbClr val="0070C0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0336" y="2127251"/>
            <a:ext cx="4060825" cy="3071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76256" y="1994694"/>
            <a:ext cx="1512168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900" b="1">
                <a:solidFill>
                  <a:srgbClr val="0070C0"/>
                </a:solidFill>
                <a:latin typeface="Arial" charset="0"/>
              </a:rPr>
              <a:t>5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6875" y="1689079"/>
            <a:ext cx="430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charset="0"/>
              </a:rPr>
              <a:t>1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83160" y="336271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5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62612" y="2233414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3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0020" y="234498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0070C0"/>
                </a:solidFill>
                <a:latin typeface="Arial" charset="0"/>
              </a:rPr>
              <a:t>2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9782" y="342200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0070C0"/>
                </a:solidFill>
                <a:latin typeface="Arial" charset="0"/>
              </a:rPr>
              <a:t>4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86" y="207380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35" y="380518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0" y="272970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89" y="380672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1" y="276974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2423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6776" y="350378"/>
            <a:ext cx="689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>
                <a:solidFill>
                  <a:srgbClr val="FFFF00"/>
                </a:solidFill>
                <a:latin typeface="Arial" charset="0"/>
              </a:rPr>
              <a:t>1</a:t>
            </a:r>
            <a:endParaRPr lang="vi-VN" sz="5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234666"/>
            <a:ext cx="504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smtClean="0">
                <a:solidFill>
                  <a:srgbClr val="FFFF00"/>
                </a:solidFill>
                <a:latin typeface="Arial" charset="0"/>
              </a:rPr>
              <a:t>2</a:t>
            </a:r>
            <a:endParaRPr lang="vi-VN" sz="4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1527328"/>
            <a:ext cx="504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smtClean="0">
                <a:solidFill>
                  <a:srgbClr val="FFFF00"/>
                </a:solidFill>
                <a:latin typeface="Arial" charset="0"/>
              </a:rPr>
              <a:t>3</a:t>
            </a:r>
            <a:endParaRPr lang="vi-VN" sz="6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4774" y="1065663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smtClean="0">
                <a:solidFill>
                  <a:srgbClr val="FFFF00"/>
                </a:solidFill>
                <a:latin typeface="Arial" charset="0"/>
              </a:rPr>
              <a:t>4</a:t>
            </a:r>
            <a:endParaRPr lang="vi-VN" sz="5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0183" y="4728919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smtClean="0">
                <a:solidFill>
                  <a:srgbClr val="FFFF00"/>
                </a:solidFill>
                <a:latin typeface="Arial" charset="0"/>
              </a:rPr>
              <a:t>5</a:t>
            </a:r>
            <a:endParaRPr lang="vi-VN" sz="6000" b="1">
              <a:solidFill>
                <a:srgbClr val="FFFF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7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2603">
        <p:circle/>
      </p:transition>
    </mc:Choice>
    <mc:Fallback xmlns="">
      <p:transition spd="slow" advTm="3260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7296" y="33265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1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493761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2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1290" y="2857601"/>
            <a:ext cx="507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3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379" y="474079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smtClean="0">
                <a:solidFill>
                  <a:srgbClr val="FFFF00"/>
                </a:solidFill>
                <a:latin typeface="Arial" charset="0"/>
              </a:rPr>
              <a:t>5</a:t>
            </a:r>
            <a:endParaRPr lang="vi-VN" sz="40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082" y="2124593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48" y="2308452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\Desktop\0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0" y="717376"/>
            <a:ext cx="2835854" cy="17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32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9" b="98742" l="6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27" y="2857601"/>
            <a:ext cx="2122517" cy="10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014">
            <a:off x="3133212" y="4580184"/>
            <a:ext cx="3156157" cy="24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89486" y="227061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4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3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133">
        <p:dissolve/>
      </p:transition>
    </mc:Choice>
    <mc:Fallback xmlns="">
      <p:transition spd="slow" advTm="3113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 smtClean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6624736" cy="3384376"/>
          </a:xfrm>
        </p:spPr>
        <p:txBody>
          <a:bodyPr>
            <a:prstTxWarp prst="textCanUp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XIN CHÀO VÀ HẸN </a:t>
            </a:r>
          </a:p>
          <a:p>
            <a:pPr marL="0" indent="0" algn="ctr"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GẶP LẠI!</a:t>
            </a:r>
          </a:p>
        </p:txBody>
      </p:sp>
    </p:spTree>
  </p:cSld>
  <p:clrMapOvr>
    <a:masterClrMapping/>
  </p:clrMapOvr>
  <p:transition spd="slow" advTm="18485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800" b="1" smtClean="0">
                <a:solidFill>
                  <a:srgbClr val="FFC000"/>
                </a:solidFill>
              </a:rPr>
              <a:t>Phần 1</a:t>
            </a: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9750" y="1514475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Ôn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nhóm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vi-VN" sz="6000" b="1" dirty="0" smtClean="0">
                <a:solidFill>
                  <a:srgbClr val="FF0000"/>
                </a:solidFill>
              </a:rPr>
              <a:t>đối</a:t>
            </a:r>
            <a:r>
              <a:rPr lang="en-US" sz="6000" b="1" dirty="0" smtClean="0">
                <a:solidFill>
                  <a:srgbClr val="FF0000"/>
                </a:solidFill>
              </a:rPr>
              <a:t> t</a:t>
            </a:r>
            <a:r>
              <a:rPr lang="vi-VN" sz="6000" b="1" dirty="0" smtClean="0">
                <a:solidFill>
                  <a:srgbClr val="FF0000"/>
                </a:solidFill>
              </a:rPr>
              <a:t>ượng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trong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phạm</a:t>
            </a:r>
            <a:r>
              <a:rPr lang="en-US" sz="6000" b="1" dirty="0" smtClean="0">
                <a:solidFill>
                  <a:srgbClr val="FF0000"/>
                </a:solidFill>
              </a:rPr>
              <a:t> vi 4</a:t>
            </a:r>
            <a:endParaRPr lang="en-US" sz="5400" dirty="0" smtClean="0">
              <a:solidFill>
                <a:srgbClr val="FF0000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46">
        <p14:honeycomb/>
      </p:transition>
    </mc:Choice>
    <mc:Fallback xmlns="">
      <p:transition spd="slow" advTm="96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0808"/>
          </a:xfrm>
        </p:spPr>
        <p:txBody>
          <a:bodyPr/>
          <a:lstStyle/>
          <a:p>
            <a:pPr algn="r"/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/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                                      3 </a:t>
            </a:r>
            <a:r>
              <a:rPr lang="en-US" sz="3200">
                <a:solidFill>
                  <a:srgbClr val="FF0000"/>
                </a:solidFill>
              </a:rPr>
              <a:t>hình dưới đây mỗi hình </a:t>
            </a:r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có số </a:t>
            </a:r>
            <a:r>
              <a:rPr lang="en-US" sz="3200">
                <a:solidFill>
                  <a:srgbClr val="FF0000"/>
                </a:solidFill>
              </a:rPr>
              <a:t>lượng là bao </a:t>
            </a:r>
            <a:r>
              <a:rPr lang="en-US" sz="3200" smtClean="0">
                <a:solidFill>
                  <a:srgbClr val="FF0000"/>
                </a:solidFill>
              </a:rPr>
              <a:t>nhiêu?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98" y="7101407"/>
            <a:ext cx="4899522" cy="172819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endParaRPr lang="vi-VN" sz="138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1674" y="4365104"/>
            <a:ext cx="3096344" cy="18722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84168" y="4005064"/>
            <a:ext cx="259228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321874" y="1948790"/>
            <a:ext cx="4194342" cy="192944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37" y="2619169"/>
            <a:ext cx="826293" cy="12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82" y="2541611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05" y="1824448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8" y="3548931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7305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7305"/>
            <a:ext cx="85010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55" y="5148905"/>
            <a:ext cx="1027185" cy="11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1" y="5245765"/>
            <a:ext cx="928241" cy="10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82" y="4365104"/>
            <a:ext cx="8540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60798" y="4401196"/>
            <a:ext cx="1117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</a:rPr>
              <a:t>2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1192" y="4522490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</a:rPr>
              <a:t>4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9564" y="2717220"/>
            <a:ext cx="723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mtClean="0">
                <a:solidFill>
                  <a:srgbClr val="7030A0"/>
                </a:solidFill>
              </a:rPr>
              <a:t>3</a:t>
            </a:r>
            <a:endParaRPr lang="vi-VN" sz="8000" b="1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5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1439">
        <p:circle/>
      </p:transition>
    </mc:Choice>
    <mc:Fallback xmlns="">
      <p:transition spd="slow" advTm="8143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5400" b="1">
                <a:solidFill>
                  <a:srgbClr val="002060"/>
                </a:solidFill>
                <a:ea typeface="+mj-ea"/>
              </a:rPr>
              <a:t>Phần </a:t>
            </a:r>
            <a:r>
              <a:rPr lang="en-US" sz="5400" b="1" smtClean="0">
                <a:solidFill>
                  <a:srgbClr val="002060"/>
                </a:solidFill>
                <a:ea typeface="+mj-ea"/>
              </a:rPr>
              <a:t>2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 smtClean="0">
                <a:solidFill>
                  <a:srgbClr val="FF0000"/>
                </a:solidFill>
              </a:rPr>
              <a:t>     Đếm </a:t>
            </a:r>
            <a:r>
              <a:rPr lang="vi-VN" sz="4000" b="1">
                <a:solidFill>
                  <a:srgbClr val="FF0000"/>
                </a:solidFill>
              </a:rPr>
              <a:t>đến</a:t>
            </a:r>
            <a:r>
              <a:rPr lang="en-US" sz="4000" b="1">
                <a:solidFill>
                  <a:srgbClr val="FF0000"/>
                </a:solidFill>
              </a:rPr>
              <a:t> 5, nhận biết nhóm </a:t>
            </a:r>
            <a:endParaRPr lang="en-US" sz="40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 smtClean="0">
                <a:solidFill>
                  <a:srgbClr val="FF0000"/>
                </a:solidFill>
              </a:rPr>
              <a:t>có </a:t>
            </a:r>
            <a:r>
              <a:rPr lang="en-US" sz="4000" b="1">
                <a:solidFill>
                  <a:srgbClr val="FF0000"/>
                </a:solidFill>
              </a:rPr>
              <a:t>5 </a:t>
            </a:r>
            <a:r>
              <a:rPr lang="vi-VN" sz="4000" b="1">
                <a:solidFill>
                  <a:srgbClr val="FF0000"/>
                </a:solidFill>
              </a:rPr>
              <a:t>đối</a:t>
            </a:r>
            <a:r>
              <a:rPr lang="en-US" sz="4000" b="1">
                <a:solidFill>
                  <a:srgbClr val="FF0000"/>
                </a:solidFill>
              </a:rPr>
              <a:t> t</a:t>
            </a:r>
            <a:r>
              <a:rPr lang="vi-VN" sz="4000" b="1">
                <a:solidFill>
                  <a:srgbClr val="FF0000"/>
                </a:solidFill>
              </a:rPr>
              <a:t>ượ</a:t>
            </a:r>
            <a:r>
              <a:rPr lang="en-US" sz="4000" b="1">
                <a:solidFill>
                  <a:srgbClr val="FF0000"/>
                </a:solidFill>
              </a:rPr>
              <a:t>ng, nhận biết số 5</a:t>
            </a:r>
          </a:p>
          <a:p>
            <a:pPr eaLnBrk="1" hangingPunct="1">
              <a:defRPr/>
            </a:pPr>
            <a:endParaRPr lang="en-US" sz="4000"/>
          </a:p>
        </p:txBody>
      </p:sp>
    </p:spTree>
  </p:cSld>
  <p:clrMapOvr>
    <a:masterClrMapping/>
  </p:clrMapOvr>
  <p:transition spd="slow" advTm="1152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r>
              <a:rPr lang="en-US" sz="2800" smtClean="0">
                <a:solidFill>
                  <a:srgbClr val="7030A0"/>
                </a:solidFill>
              </a:rPr>
              <a:t>+ Số </a:t>
            </a:r>
            <a:r>
              <a:rPr lang="en-US" sz="2800">
                <a:solidFill>
                  <a:srgbClr val="7030A0"/>
                </a:solidFill>
              </a:rPr>
              <a:t>xe máy và </a:t>
            </a:r>
            <a:r>
              <a:rPr lang="en-US" sz="2800" smtClean="0">
                <a:solidFill>
                  <a:srgbClr val="7030A0"/>
                </a:solidFill>
              </a:rPr>
              <a:t>số mũ </a:t>
            </a:r>
            <a:r>
              <a:rPr lang="en-US" sz="2800">
                <a:solidFill>
                  <a:srgbClr val="7030A0"/>
                </a:solidFill>
              </a:rPr>
              <a:t>bảo hiểm</a:t>
            </a:r>
            <a:r>
              <a:rPr lang="en-US" sz="2800" smtClean="0">
                <a:solidFill>
                  <a:srgbClr val="7030A0"/>
                </a:solidFill>
              </a:rPr>
              <a:t> số </a:t>
            </a:r>
            <a:r>
              <a:rPr lang="en-US" sz="2800">
                <a:solidFill>
                  <a:srgbClr val="7030A0"/>
                </a:solidFill>
              </a:rPr>
              <a:t>nào nhiều hơn? Và nhiều hơn là mấy? Vì sao</a:t>
            </a:r>
            <a:r>
              <a:rPr lang="en-US" sz="2800" smtClean="0">
                <a:solidFill>
                  <a:srgbClr val="7030A0"/>
                </a:solidFill>
              </a:rPr>
              <a:t>?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/>
            </a:r>
            <a:br>
              <a:rPr lang="en-US" sz="2800" smtClean="0">
                <a:solidFill>
                  <a:srgbClr val="FF0000"/>
                </a:solidFill>
              </a:rPr>
            </a:br>
            <a:r>
              <a:rPr lang="en-US" sz="2800" smtClean="0">
                <a:solidFill>
                  <a:srgbClr val="7030A0"/>
                </a:solidFill>
              </a:rPr>
              <a:t> </a:t>
            </a:r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415626"/>
            <a:ext cx="6607902" cy="1752600"/>
          </a:xfrm>
        </p:spPr>
        <p:txBody>
          <a:bodyPr/>
          <a:lstStyle/>
          <a:p>
            <a:r>
              <a:rPr lang="en-US" sz="2800">
                <a:solidFill>
                  <a:srgbClr val="00B0F0"/>
                </a:solidFill>
                <a:ea typeface="+mj-ea"/>
              </a:rPr>
              <a:t>+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</a:t>
            </a:r>
            <a:r>
              <a:rPr lang="en-US" sz="2800">
                <a:solidFill>
                  <a:srgbClr val="00B0F0"/>
                </a:solidFill>
                <a:ea typeface="+mj-ea"/>
              </a:rPr>
              <a:t>xe máy và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mũ </a:t>
            </a:r>
            <a:r>
              <a:rPr lang="en-US" sz="2800">
                <a:solidFill>
                  <a:srgbClr val="00B0F0"/>
                </a:solidFill>
                <a:ea typeface="+mj-ea"/>
              </a:rPr>
              <a:t>bảo hiểm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</a:t>
            </a:r>
            <a:r>
              <a:rPr lang="en-US" sz="2800">
                <a:solidFill>
                  <a:srgbClr val="00B0F0"/>
                </a:solidFill>
                <a:ea typeface="+mj-ea"/>
              </a:rPr>
              <a:t>nào ít hơn? Và ít hơn là mấy?Vì sao?</a:t>
            </a:r>
            <a:r>
              <a:rPr lang="vi-VN">
                <a:solidFill>
                  <a:srgbClr val="00B0F0"/>
                </a:solidFill>
                <a:ea typeface="+mj-ea"/>
              </a:rPr>
              <a:t/>
            </a:r>
            <a:br>
              <a:rPr lang="vi-VN">
                <a:solidFill>
                  <a:srgbClr val="00B0F0"/>
                </a:solidFill>
                <a:ea typeface="+mj-ea"/>
              </a:rPr>
            </a:br>
            <a:endParaRPr lang="en-US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1227" y="3328294"/>
            <a:ext cx="25908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1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4" y="3345333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0" y="3525720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0" y="2561986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66" y="2561291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13" y="256129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32" y="2561986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3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3929">
        <p14:honeycomb/>
      </p:transition>
    </mc:Choice>
    <mc:Fallback xmlns="">
      <p:transition spd="slow" advTm="103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6466" y="1029628"/>
            <a:ext cx="6400800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  <a:defRPr/>
            </a:pPr>
            <a:r>
              <a:rPr lang="en-US" sz="2800" smtClean="0">
                <a:solidFill>
                  <a:srgbClr val="FF0000"/>
                </a:solidFill>
              </a:rPr>
              <a:t>Cách </a:t>
            </a:r>
            <a:r>
              <a:rPr lang="en-US" sz="2800">
                <a:solidFill>
                  <a:srgbClr val="FF0000"/>
                </a:solidFill>
              </a:rPr>
              <a:t>1: Bớt đi 1 </a:t>
            </a:r>
            <a:r>
              <a:rPr lang="en-US" sz="2800" smtClean="0">
                <a:solidFill>
                  <a:srgbClr val="FF0000"/>
                </a:solidFill>
              </a:rPr>
              <a:t>chiếc xe máy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625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68226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7017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05" y="3164119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23701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58" y="2559590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36" y="254444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544444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4445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mũ bảo hiểm bằng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 xe máy chúng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2642" y="2676221"/>
            <a:ext cx="585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>
                <a:solidFill>
                  <a:srgbClr val="FF0000"/>
                </a:solidFill>
              </a:rPr>
              <a:t>4</a:t>
            </a:r>
            <a:endParaRPr lang="vi-VN" sz="88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9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85"/>
    </mc:Choice>
    <mc:Fallback xmlns="">
      <p:transition spd="slow" advTm="35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8426" y="1412776"/>
            <a:ext cx="6711081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</a:pPr>
            <a:r>
              <a:rPr lang="en-US" sz="2800">
                <a:solidFill>
                  <a:srgbClr val="7030A0"/>
                </a:solidFill>
              </a:rPr>
              <a:t>+ Cách 2: Thêm 1 mũ bảo hiểm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180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40" y="3256809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92" y="318739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064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60" y="3260060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23" y="328663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2607077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92" y="262264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98" y="2551618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20" y="260425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 nhóm mũ bảo hiểm bằng nhóm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 máy chúng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Cách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Bớt đi 1 chiếc xe máy</a:t>
            </a:r>
          </a:p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67" y="260425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5228" y="3070800"/>
            <a:ext cx="628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6000" b="1">
                <a:solidFill>
                  <a:srgbClr val="7030A0"/>
                </a:solidFill>
                <a:latin typeface="Arial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8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39"/>
    </mc:Choice>
    <mc:Fallback xmlns="">
      <p:transition spd="slow" advTm="44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8435" name="Content Placeholder 3" descr="4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063"/>
            <a:ext cx="9251950" cy="6861176"/>
          </a:xfrm>
          <a:solidFill>
            <a:srgbClr val="FFFFCC"/>
          </a:solidFill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57122" y="994599"/>
            <a:ext cx="284244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>
                <a:solidFill>
                  <a:srgbClr val="0000FF"/>
                </a:solidFill>
                <a:latin typeface=".VnAvant" pitchFamily="34" charset="0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593">
        <p:circle/>
      </p:transition>
    </mc:Choice>
    <mc:Fallback xmlns="">
      <p:transition spd="slow" advTm="115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  <p:bldP spid="16388" grpId="1" build="allAtOnce"/>
      <p:bldP spid="16388" grpId="2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Trò chơi : "Thi xem ai nhanh"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17375E"/>
                </a:solidFill>
              </a:rPr>
              <a:t>Tìm bộ phận nào có số lượng là 5?</a:t>
            </a:r>
            <a:endParaRPr lang="en-US" smtClean="0"/>
          </a:p>
        </p:txBody>
      </p:sp>
      <p:pic>
        <p:nvPicPr>
          <p:cNvPr id="19459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1944687" cy="3008312"/>
          </a:xfrm>
        </p:spPr>
      </p:pic>
      <p:pic>
        <p:nvPicPr>
          <p:cNvPr id="19460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44675"/>
            <a:ext cx="1944687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:\Users\Computer\Pictures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:\Users\Computer\Pictures\tải xuống (2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99050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C:\Users\Computer\Pictures\Cai Mui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919663"/>
            <a:ext cx="258286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657">
        <p:circle/>
      </p:transition>
    </mc:Choice>
    <mc:Fallback xmlns="">
      <p:transition spd="slow" advTm="2065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.7|1.8|7.5|13.6|1.6|1.8|1.5|5.4|14.6|1.9|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.6|1.8|1.7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.8|1.6|2.4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7|0.7|0.7|0.8|18.5|1.8|1.7|2|15.3|3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.2|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|10.6|9.3|1.5|1.4|1.8|2|4.9|1.4|1.5|1.7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6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.7|1.8|1.8|1.6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2730</TotalTime>
  <Words>218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Blank</vt:lpstr>
      <vt:lpstr>2_Blank</vt:lpstr>
      <vt:lpstr>3_Blank</vt:lpstr>
      <vt:lpstr>6_Blank</vt:lpstr>
      <vt:lpstr>5_Blank</vt:lpstr>
      <vt:lpstr>1_Blank</vt:lpstr>
      <vt:lpstr>7_Blank</vt:lpstr>
      <vt:lpstr>TRƯỜNG MN HỒNG TIẾN </vt:lpstr>
      <vt:lpstr>Phần 1</vt:lpstr>
      <vt:lpstr>                                        3 hình dưới đây mỗi hình  có số lượng là bao nhiêu?</vt:lpstr>
      <vt:lpstr>PowerPoint Presentation</vt:lpstr>
      <vt:lpstr>  + Số xe máy và số mũ bảo hiểm số nào nhiều hơn? Và nhiều hơn là mấy? Vì sao?    </vt:lpstr>
      <vt:lpstr> </vt:lpstr>
      <vt:lpstr> </vt:lpstr>
      <vt:lpstr>PowerPoint Presentation</vt:lpstr>
      <vt:lpstr>Trò chơi : "Thi xem ai nhanh" Tìm bộ phận nào có số lượng là 5?</vt:lpstr>
      <vt:lpstr>Trò chơi : "Thi xem ai nhanh" </vt:lpstr>
      <vt:lpstr>TRÒ CHƠI   AI TINH MẮT</vt:lpstr>
      <vt:lpstr>Bé hãy tìm PTGT nào có số lượng là 5?</vt:lpstr>
      <vt:lpstr>Bé hãy tìm PTGT nào có số lượng là 5?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MN HOA SEN</dc:title>
  <dc:creator>HuongTV</dc:creator>
  <cp:lastModifiedBy>Trng</cp:lastModifiedBy>
  <cp:revision>322</cp:revision>
  <dcterms:created xsi:type="dcterms:W3CDTF">2020-04-14T06:55:17Z</dcterms:created>
  <dcterms:modified xsi:type="dcterms:W3CDTF">2020-11-07T15:38:34Z</dcterms:modified>
</cp:coreProperties>
</file>