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1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9EF12-5C85-EF4B-A094-F71CA5D307A6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BBC35-0464-4544-8199-4345748A47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20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CFC14-32B7-4C1D-9476-6CA28B5BC1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7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780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4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031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4895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439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94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91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478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27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635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ADD56-7DEC-AD4D-8007-9F2EABF6C826}" type="datetimeFigureOut">
              <a:rPr lang="vi-VN" smtClean="0"/>
              <a:t>01/03/2022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721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7" Type="http://schemas.openxmlformats.org/officeDocument/2006/relationships/image" Target="../media/image19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8.jpg"/><Relationship Id="rId5" Type="http://schemas.openxmlformats.org/officeDocument/2006/relationships/image" Target="../media/image17.jfif"/><Relationship Id="rId4" Type="http://schemas.openxmlformats.org/officeDocument/2006/relationships/image" Target="../media/image16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1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6.jpg"/><Relationship Id="rId5" Type="http://schemas.openxmlformats.org/officeDocument/2006/relationships/image" Target="../media/image25.jfif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9.jfif"/><Relationship Id="rId5" Type="http://schemas.openxmlformats.org/officeDocument/2006/relationships/image" Target="../media/image28.jpg"/><Relationship Id="rId4" Type="http://schemas.openxmlformats.org/officeDocument/2006/relationships/image" Target="../media/image27.jf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0.jpg"/><Relationship Id="rId4" Type="http://schemas.openxmlformats.org/officeDocument/2006/relationships/image" Target="../media/image9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188640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7030A0"/>
                </a:solidFill>
                <a:latin typeface="+mj-lt"/>
              </a:rPr>
              <a:t>Phòng giáo dục và đào tạo quận Long Biên</a:t>
            </a:r>
          </a:p>
          <a:p>
            <a:pPr algn="ctr"/>
            <a:r>
              <a:rPr lang="vi-VN" sz="2800" b="1" dirty="0">
                <a:solidFill>
                  <a:srgbClr val="7030A0"/>
                </a:solidFill>
                <a:latin typeface="+mj-lt"/>
              </a:rPr>
              <a:t>Trường mầm non Long Biên A</a:t>
            </a:r>
            <a:endParaRPr lang="en-US" sz="28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3769876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Lứa tuổi: 4-5 tuổi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082E96-AAE9-4240-8692-5EC72E996E3A}"/>
              </a:ext>
            </a:extLst>
          </p:cNvPr>
          <p:cNvSpPr/>
          <p:nvPr/>
        </p:nvSpPr>
        <p:spPr>
          <a:xfrm>
            <a:off x="1132597" y="2420888"/>
            <a:ext cx="6878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Đề tài : Khám phá một số loại rau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59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7"/>
    </mc:Choice>
    <mc:Fallback xmlns="">
      <p:transition spd="slow" advTm="20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34" objId="7"/>
        <p14:playEvt time="39" objId="8"/>
        <p14:stopEvt time="20597" objId="7"/>
        <p14:stopEvt time="20597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0319"/>
            <a:ext cx="4547989" cy="4134155"/>
            <a:chOff x="0" y="10319"/>
            <a:chExt cx="4547989" cy="41341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319"/>
              <a:ext cx="4547989" cy="331236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3621254"/>
              <a:ext cx="3995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Canh rau ngót nấu thịt</a:t>
              </a:r>
              <a:endParaRPr 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70238" y="3098034"/>
            <a:ext cx="4596011" cy="3603680"/>
            <a:chOff x="4470238" y="3098034"/>
            <a:chExt cx="4596011" cy="3603680"/>
          </a:xfrm>
        </p:grpSpPr>
        <p:sp>
          <p:nvSpPr>
            <p:cNvPr id="5" name="TextBox 4"/>
            <p:cNvSpPr txBox="1"/>
            <p:nvPr/>
          </p:nvSpPr>
          <p:spPr>
            <a:xfrm>
              <a:off x="4860032" y="3098034"/>
              <a:ext cx="3816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Canh rau ngót nấu </a:t>
              </a:r>
              <a:r>
                <a:rPr lang="en-US" sz="2800" b="1" dirty="0">
                  <a:solidFill>
                    <a:srgbClr val="0070C0"/>
                  </a:solidFill>
                  <a:latin typeface="+mj-lt"/>
                </a:rPr>
                <a:t>c</a:t>
              </a:r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á</a:t>
              </a:r>
              <a:endParaRPr 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238" y="3749005"/>
              <a:ext cx="4596011" cy="295270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2592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3"/>
    </mc:Choice>
    <mc:Fallback xmlns="">
      <p:transition spd="slow" advTm="2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3"/>
        <p14:stopEvt time="24568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3600400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05" y="764705"/>
            <a:ext cx="3762722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73016"/>
            <a:ext cx="3606105" cy="2808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05" y="3592414"/>
            <a:ext cx="3762722" cy="2872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45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6"/>
    </mc:Choice>
    <mc:Fallback xmlns="">
      <p:transition spd="slow" advTm="30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8"/>
        <p14:stopEvt time="30290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71800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74107" y="2284338"/>
            <a:ext cx="2229941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43608" y="886569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1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5034" y="886569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2</a:t>
            </a:r>
            <a:endParaRPr lang="en-US" sz="54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41859" y="2250058"/>
            <a:ext cx="2232248" cy="1872208"/>
            <a:chOff x="539552" y="2298576"/>
            <a:chExt cx="2232248" cy="1872208"/>
          </a:xfrm>
        </p:grpSpPr>
        <p:sp>
          <p:nvSpPr>
            <p:cNvPr id="6" name="Rectangle 5"/>
            <p:cNvSpPr/>
            <p:nvPr/>
          </p:nvSpPr>
          <p:spPr>
            <a:xfrm>
              <a:off x="539552" y="2298576"/>
              <a:ext cx="2232248" cy="1872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49642" y="2977029"/>
              <a:ext cx="6120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</a:rPr>
                <a:t>3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01058" y="2977029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4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153864" y="2512556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C000"/>
                </a:solidFill>
                <a:latin typeface="+mj-lt"/>
              </a:rPr>
              <a:t>Củ gì đo đỏ</a:t>
            </a:r>
          </a:p>
          <a:p>
            <a:pPr algn="ctr"/>
            <a:r>
              <a:rPr lang="vi-VN" sz="2000" b="1" dirty="0">
                <a:solidFill>
                  <a:srgbClr val="FFC000"/>
                </a:solidFill>
                <a:latin typeface="+mj-lt"/>
              </a:rPr>
              <a:t>Con thỏ thích ăn</a:t>
            </a: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4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48"/>
    </mc:Choice>
    <mc:Fallback xmlns="">
      <p:transition spd="slow" advTm="2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0.00399 0.8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4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3819 L 0.30677 0.04791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17" objId="1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80728"/>
            <a:ext cx="7620000" cy="5305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188640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Củ cà rốt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19872" y="1161558"/>
            <a:ext cx="2592288" cy="755274"/>
            <a:chOff x="3419872" y="1161558"/>
            <a:chExt cx="2592288" cy="755274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419872" y="1484784"/>
              <a:ext cx="1152128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355976" y="1161558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</a:t>
              </a:r>
              <a:endPara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948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33"/>
    </mc:Choice>
    <mc:Fallback xmlns="">
      <p:transition spd="slow" advTm="44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160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2491" y="2266577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64408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2220" y="1021378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1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7032" y="989405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2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4559" y="2741016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3</a:t>
            </a:r>
            <a:endParaRPr lang="en-US" sz="54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64408" y="2269430"/>
            <a:ext cx="2232248" cy="1872208"/>
            <a:chOff x="2764408" y="2269430"/>
            <a:chExt cx="2232248" cy="1872208"/>
          </a:xfrm>
        </p:grpSpPr>
        <p:sp>
          <p:nvSpPr>
            <p:cNvPr id="4" name="Rectangle 3"/>
            <p:cNvSpPr/>
            <p:nvPr/>
          </p:nvSpPr>
          <p:spPr>
            <a:xfrm>
              <a:off x="2764408" y="2269430"/>
              <a:ext cx="2232248" cy="1872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17032" y="2741016"/>
              <a:ext cx="1296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4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59" y="7029400"/>
            <a:ext cx="2219325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55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9"/>
    </mc:Choice>
    <mc:Fallback xmlns="">
      <p:transition spd="slow" advTm="14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00764 -0.69606 " pathEditMode="relative" rAng="0" ptsTypes="AA">
                                      <p:cBhvr>
                                        <p:cTn id="11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3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" objId="1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24744"/>
            <a:ext cx="6096000" cy="5381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260648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B050"/>
                </a:solidFill>
                <a:latin typeface="+mj-lt"/>
              </a:rPr>
              <a:t>Củ su hào</a:t>
            </a:r>
            <a:endParaRPr lang="en-US" sz="4800" b="1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20272" y="2852936"/>
            <a:ext cx="1656184" cy="523220"/>
            <a:chOff x="7020272" y="2852936"/>
            <a:chExt cx="1656184" cy="52322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7020272" y="2852936"/>
              <a:ext cx="122413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740352" y="2852936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Lá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7504" y="5229200"/>
            <a:ext cx="4896544" cy="1387316"/>
            <a:chOff x="107504" y="5229200"/>
            <a:chExt cx="4896544" cy="1387316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1259632" y="5229200"/>
              <a:ext cx="3744416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07504" y="6093296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 lá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44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44"/>
    </mc:Choice>
    <mc:Fallback xmlns="">
      <p:transition spd="slow" advTm="37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176464" cy="3010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18" y="366390"/>
            <a:ext cx="4176464" cy="3010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032"/>
            <a:ext cx="4176464" cy="289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18" y="3709219"/>
            <a:ext cx="4176464" cy="2898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6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9"/>
    </mc:Choice>
    <mc:Fallback xmlns="">
      <p:transition spd="slow" advTm="15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3600400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620688"/>
            <a:ext cx="4104456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29000"/>
            <a:ext cx="3600401" cy="2952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3429000"/>
            <a:ext cx="4104456" cy="2952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5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6"/>
    </mc:Choice>
    <mc:Fallback xmlns="">
      <p:transition spd="slow" advTm="20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2492896"/>
            <a:ext cx="4464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Phần 2: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 Hiểu biết của bé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948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1"/>
    </mc:Choice>
    <mc:Fallback xmlns="">
      <p:transition spd="slow" advTm="23711"/>
    </mc:Fallback>
  </mc:AlternateContent>
  <p:extLst>
    <p:ext uri="{E180D4A7-C9FB-4DFB-919C-405C955672EB}">
      <p14:showEvtLst xmlns:p14="http://schemas.microsoft.com/office/powerpoint/2010/main">
        <p14:playEvt time="18" objId="5"/>
        <p14:stopEvt time="23711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4752528" cy="3528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59" y="980728"/>
            <a:ext cx="4309741" cy="4176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04664"/>
            <a:ext cx="4932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Giống nhau: Đều là loại rau ăn lá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589240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Khác nhau: Lá bắp cải to, có dạng hình tròn, lá dày, các lá xếp vòng quanh, lá ngoài màu xanh, lá trong màu trắng</a:t>
            </a:r>
          </a:p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                 Lá rau ngót nhỏ, đầu lá nhọn, lá mọc trên cành, 1 cành có nhiều lá, lá có màu xanh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78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00"/>
    </mc:Choice>
    <mc:Fallback xmlns="">
      <p:transition spd="slow" advTm="6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16" objId="7"/>
        <p14:stopEvt time="60186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u củ ngon tuyệt - Chun Chin - Nhạc thiếu nhi vui nhộn.mp4" descr="Rau củ ngon tuyệt - Chun Chin - Nhạc thiếu nhi vui nhộn.mp4">
            <a:hlinkClick r:id="" action="ppaction://media"/>
            <a:extLst>
              <a:ext uri="{FF2B5EF4-FFF2-40B4-BE49-F238E27FC236}">
                <a16:creationId xmlns:a16="http://schemas.microsoft.com/office/drawing/2014/main" id="{407E6ABC-0C58-A14A-80E7-37F56A3322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216.6852" end="82507.57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5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1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9000"/>
    </mc:Choice>
    <mc:Fallback xmlns="">
      <p:transition advTm="7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2"/>
        <p14:stopEvt time="7911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1268760"/>
            <a:ext cx="70567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FF0000"/>
                </a:solidFill>
                <a:latin typeface="+mj-lt"/>
              </a:rPr>
              <a:t>Xin chào và hẹn gặp lại</a:t>
            </a:r>
            <a:endParaRPr lang="en-US" sz="8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7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3"/>
    </mc:Choice>
    <mc:Fallback xmlns="">
      <p:transition spd="slow" advTm="27483"/>
    </mc:Fallback>
  </mc:AlternateContent>
  <p:extLst>
    <p:ext uri="{E180D4A7-C9FB-4DFB-919C-405C955672EB}">
      <p14:showEvtLst xmlns:p14="http://schemas.microsoft.com/office/powerpoint/2010/main">
        <p14:playEvt time="17" objId="5"/>
        <p14:stopEvt time="24967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6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4856" y="259924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+mj-lt"/>
              </a:rPr>
              <a:t>Phần 1 : Ô cửa bí mật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1089830"/>
            <a:ext cx="1836712" cy="1400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395190" y="1089830"/>
            <a:ext cx="1809402" cy="1384410"/>
            <a:chOff x="2387823" y="1141581"/>
            <a:chExt cx="1800200" cy="1368152"/>
          </a:xfrm>
        </p:grpSpPr>
        <p:sp>
          <p:nvSpPr>
            <p:cNvPr id="8" name="Rectangle 7"/>
            <p:cNvSpPr/>
            <p:nvPr/>
          </p:nvSpPr>
          <p:spPr>
            <a:xfrm>
              <a:off x="2387823" y="1141581"/>
              <a:ext cx="1800200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63887" y="1421455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1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88022" y="1093278"/>
            <a:ext cx="1816769" cy="1368152"/>
            <a:chOff x="4188022" y="1141581"/>
            <a:chExt cx="1816769" cy="1368152"/>
          </a:xfrm>
        </p:grpSpPr>
        <p:sp>
          <p:nvSpPr>
            <p:cNvPr id="7" name="Rectangle 6"/>
            <p:cNvSpPr/>
            <p:nvPr/>
          </p:nvSpPr>
          <p:spPr>
            <a:xfrm>
              <a:off x="4188022" y="1141581"/>
              <a:ext cx="1816769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80656" y="1407168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2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95191" y="2469666"/>
            <a:ext cx="1816769" cy="1607406"/>
            <a:chOff x="2404392" y="2496640"/>
            <a:chExt cx="1800200" cy="1607406"/>
          </a:xfrm>
        </p:grpSpPr>
        <p:sp>
          <p:nvSpPr>
            <p:cNvPr id="6" name="Rectangle 5"/>
            <p:cNvSpPr/>
            <p:nvPr/>
          </p:nvSpPr>
          <p:spPr>
            <a:xfrm>
              <a:off x="2404392" y="2496640"/>
              <a:ext cx="1800200" cy="1607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41686" y="2967335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3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04592" y="2469666"/>
            <a:ext cx="1800200" cy="1607406"/>
            <a:chOff x="4228007" y="2461430"/>
            <a:chExt cx="1800200" cy="1607406"/>
          </a:xfrm>
        </p:grpSpPr>
        <p:sp>
          <p:nvSpPr>
            <p:cNvPr id="9" name="Rectangle 8"/>
            <p:cNvSpPr/>
            <p:nvPr/>
          </p:nvSpPr>
          <p:spPr>
            <a:xfrm>
              <a:off x="4228007" y="2461430"/>
              <a:ext cx="1800200" cy="1607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40694" y="2967335"/>
              <a:ext cx="511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4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1858265"/>
      </p:ext>
    </p:extLst>
  </p:cSld>
  <p:clrMapOvr>
    <a:masterClrMapping/>
  </p:clrMapOvr>
  <p:transition spd="slow" advTm="4334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47 -0.00115 L 0.46285 0.00949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18"/>
        <p14:playEvt time="14" objId="19"/>
        <p14:stopEvt time="41170" objId="1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9" y="941941"/>
            <a:ext cx="7200800" cy="540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792" y="11663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B050"/>
                </a:solidFill>
                <a:latin typeface="+mj-lt"/>
              </a:rPr>
              <a:t>Rau bắp cải</a:t>
            </a:r>
            <a:endParaRPr lang="en-US" sz="5400" b="1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61194" y="4149080"/>
            <a:ext cx="2300288" cy="1884001"/>
            <a:chOff x="-61194" y="4149080"/>
            <a:chExt cx="2300288" cy="1884001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95473" y="4149080"/>
              <a:ext cx="2143621" cy="136078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-61194" y="5509861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 già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08104" y="3789040"/>
            <a:ext cx="3635896" cy="645395"/>
            <a:chOff x="5508104" y="3789040"/>
            <a:chExt cx="3635896" cy="64539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5508104" y="3789040"/>
              <a:ext cx="2808312" cy="7200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740352" y="3911215"/>
              <a:ext cx="14036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 non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86007475"/>
      </p:ext>
    </p:extLst>
  </p:cSld>
  <p:clrMapOvr>
    <a:masterClrMapping/>
  </p:clrMapOvr>
  <p:transition spd="slow" advTm="354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1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704856" cy="554461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308304" y="1393612"/>
            <a:ext cx="1853952" cy="523220"/>
            <a:chOff x="7308304" y="1393612"/>
            <a:chExt cx="1853952" cy="52322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7308304" y="1916832"/>
              <a:ext cx="183569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326560" y="1393612"/>
              <a:ext cx="1835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 rau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09981" y="4606244"/>
            <a:ext cx="1606513" cy="2130736"/>
            <a:chOff x="251520" y="4653136"/>
            <a:chExt cx="1606513" cy="2130736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251520" y="4653136"/>
              <a:ext cx="1368152" cy="20882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25885" y="6260652"/>
              <a:ext cx="13321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Gân lá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6345460"/>
      </p:ext>
    </p:extLst>
  </p:cSld>
  <p:clrMapOvr>
    <a:masterClrMapping/>
  </p:clrMapOvr>
  <p:transition spd="slow" advTm="568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1271" y="548680"/>
            <a:ext cx="3470920" cy="3187516"/>
            <a:chOff x="321271" y="548680"/>
            <a:chExt cx="3470920" cy="31875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71" y="548680"/>
              <a:ext cx="3470920" cy="26642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55576" y="3212976"/>
              <a:ext cx="2214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F0"/>
                  </a:solidFill>
                  <a:latin typeface="+mj-lt"/>
                </a:rPr>
                <a:t>Bắp cải luộc</a:t>
              </a:r>
              <a:endParaRPr lang="en-US" sz="2800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20072" y="548681"/>
            <a:ext cx="3157513" cy="3125960"/>
            <a:chOff x="5220072" y="548681"/>
            <a:chExt cx="3157513" cy="31259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548681"/>
              <a:ext cx="3157513" cy="26205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96136" y="3212976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B0F0"/>
                  </a:solidFill>
                  <a:latin typeface="+mj-lt"/>
                </a:rPr>
                <a:t>Bắp cải cuộn thịt</a:t>
              </a:r>
              <a:endParaRPr lang="en-US" sz="2400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15121" y="3933056"/>
            <a:ext cx="3749402" cy="3025739"/>
            <a:chOff x="3015121" y="3933056"/>
            <a:chExt cx="3749402" cy="30257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5121" y="3933056"/>
              <a:ext cx="3749402" cy="24589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792191" y="6435575"/>
              <a:ext cx="2580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F0"/>
                  </a:solidFill>
                  <a:latin typeface="+mj-lt"/>
                </a:rPr>
                <a:t>Bắp cải xào</a:t>
              </a:r>
              <a:endParaRPr lang="en-US" sz="2800" dirty="0">
                <a:solidFill>
                  <a:srgbClr val="00B0F0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9707206"/>
      </p:ext>
    </p:extLst>
  </p:cSld>
  <p:clrMapOvr>
    <a:masterClrMapping/>
  </p:clrMapOvr>
  <p:transition spd="slow" advTm="352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9"/>
        <p14:stopEvt time="33603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7704" y="1101378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83930" y="2569245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07704" y="2564904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39752" y="1484784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  <a:latin typeface="+mj-lt"/>
              </a:rPr>
              <a:t>1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789660" y="1105719"/>
            <a:ext cx="1876226" cy="1463526"/>
            <a:chOff x="3789660" y="1105719"/>
            <a:chExt cx="1876226" cy="1463526"/>
          </a:xfrm>
        </p:grpSpPr>
        <p:sp>
          <p:nvSpPr>
            <p:cNvPr id="7" name="Rectangle 6"/>
            <p:cNvSpPr/>
            <p:nvPr/>
          </p:nvSpPr>
          <p:spPr>
            <a:xfrm>
              <a:off x="3789660" y="1105719"/>
              <a:ext cx="1876226" cy="14635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83968" y="1484784"/>
              <a:ext cx="10081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</a:rPr>
                <a:t>2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67744" y="2967335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3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9930" y="2967335"/>
            <a:ext cx="1376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4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909415"/>
            <a:ext cx="1870496" cy="1655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7186928"/>
      </p:ext>
    </p:extLst>
  </p:cSld>
  <p:clrMapOvr>
    <a:masterClrMapping/>
  </p:clrMapOvr>
  <p:transition spd="slow" advTm="1128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-0.58646 0.0090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1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64704"/>
            <a:ext cx="6984776" cy="5544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7784" y="0"/>
            <a:ext cx="3888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ây rau ngót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372200" y="3212976"/>
            <a:ext cx="2952328" cy="550083"/>
            <a:chOff x="6372200" y="3212976"/>
            <a:chExt cx="2952328" cy="550083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6372200" y="3212976"/>
              <a:ext cx="1728192" cy="2686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80312" y="3239839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Thân 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73818" y="1268760"/>
            <a:ext cx="2317073" cy="1800200"/>
            <a:chOff x="1273818" y="1268760"/>
            <a:chExt cx="2317073" cy="1800200"/>
          </a:xfrm>
        </p:grpSpPr>
        <p:cxnSp>
          <p:nvCxnSpPr>
            <p:cNvPr id="16" name="Straight Arrow Connector 15"/>
            <p:cNvCxnSpPr>
              <a:cxnSpLocks/>
              <a:stCxn id="17" idx="2"/>
            </p:cNvCxnSpPr>
            <p:nvPr/>
          </p:nvCxnSpPr>
          <p:spPr>
            <a:xfrm>
              <a:off x="2094817" y="1791980"/>
              <a:ext cx="1496074" cy="127698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273818" y="1268760"/>
              <a:ext cx="16419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Cành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73817" y="5013176"/>
            <a:ext cx="1930031" cy="1000958"/>
            <a:chOff x="1273817" y="5013176"/>
            <a:chExt cx="1930031" cy="1000958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1403648" y="5013176"/>
              <a:ext cx="180020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273817" y="5490914"/>
              <a:ext cx="1287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Lá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8868344"/>
      </p:ext>
    </p:extLst>
  </p:cSld>
  <p:clrMapOvr>
    <a:masterClrMapping/>
  </p:clrMapOvr>
  <p:transition spd="slow" advTm="362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9288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2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0"/>
    </mc:Choice>
    <mc:Fallback xmlns="">
      <p:transition spd="slow" advTm="1414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.9|1.3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5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.2|2|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.8|2.4|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|1.3|1.3|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9.6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1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4|3.2|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</TotalTime>
  <Words>192</Words>
  <Application>Microsoft Macintosh PowerPoint</Application>
  <PresentationFormat>On-screen Show (4:3)</PresentationFormat>
  <Paragraphs>49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Ba Nguyen</cp:lastModifiedBy>
  <cp:revision>11</cp:revision>
  <dcterms:created xsi:type="dcterms:W3CDTF">2022-02-22T08:19:57Z</dcterms:created>
  <dcterms:modified xsi:type="dcterms:W3CDTF">2022-03-01T14:19:03Z</dcterms:modified>
</cp:coreProperties>
</file>