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5" r:id="rId3"/>
    <p:sldId id="267" r:id="rId4"/>
    <p:sldId id="290" r:id="rId5"/>
    <p:sldId id="313" r:id="rId6"/>
    <p:sldId id="291" r:id="rId7"/>
    <p:sldId id="274" r:id="rId8"/>
    <p:sldId id="293" r:id="rId9"/>
    <p:sldId id="294" r:id="rId10"/>
    <p:sldId id="334" r:id="rId11"/>
    <p:sldId id="270" r:id="rId12"/>
    <p:sldId id="263" r:id="rId14"/>
    <p:sldId id="286" r:id="rId15"/>
    <p:sldId id="297" r:id="rId16"/>
    <p:sldId id="281" r:id="rId17"/>
    <p:sldId id="282" r:id="rId18"/>
    <p:sldId id="311" r:id="rId19"/>
    <p:sldId id="283" r:id="rId20"/>
    <p:sldId id="272" r:id="rId21"/>
    <p:sldId id="298" r:id="rId22"/>
    <p:sldId id="299" r:id="rId23"/>
    <p:sldId id="300" r:id="rId24"/>
    <p:sldId id="301" r:id="rId25"/>
    <p:sldId id="302" r:id="rId26"/>
    <p:sldId id="306" r:id="rId2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FFFFFF"/>
    <a:srgbClr val="CC3399"/>
    <a:srgbClr val="D52BC9"/>
    <a:srgbClr val="0000FF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48" autoAdjust="0"/>
  </p:normalViewPr>
  <p:slideViewPr>
    <p:cSldViewPr>
      <p:cViewPr>
        <p:scale>
          <a:sx n="79" d="100"/>
          <a:sy n="79" d="100"/>
        </p:scale>
        <p:origin x="-138" y="-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noProof="0"/>
              <a:t>Click to edit Master text styles</a:t>
            </a:r>
            <a:endParaRPr lang="en-US" altLang="en-US" noProof="0"/>
          </a:p>
          <a:p>
            <a:pPr lvl="1"/>
            <a:r>
              <a:rPr lang="en-US" altLang="en-US" noProof="0"/>
              <a:t>Second level</a:t>
            </a:r>
            <a:endParaRPr lang="en-US" altLang="en-US" noProof="0"/>
          </a:p>
          <a:p>
            <a:pPr lvl="2"/>
            <a:r>
              <a:rPr lang="en-US" altLang="en-US" noProof="0"/>
              <a:t>Third level</a:t>
            </a:r>
            <a:endParaRPr lang="en-US" altLang="en-US" noProof="0"/>
          </a:p>
          <a:p>
            <a:pPr lvl="3"/>
            <a:r>
              <a:rPr lang="en-US" altLang="en-US" noProof="0"/>
              <a:t>Fourth level</a:t>
            </a:r>
            <a:endParaRPr lang="en-US" altLang="en-US" noProof="0"/>
          </a:p>
          <a:p>
            <a:pPr lvl="4"/>
            <a:r>
              <a:rPr lang="en-US" altLang="en-US" noProof="0"/>
              <a:t>Fifth level</a:t>
            </a:r>
            <a:endParaRPr lang="en-US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A4F7001-B615-4FC0-BAFB-E304D5F30450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B5C963-7C27-4E8E-93AF-29869B75DA5D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4688B9-EA0F-4134-8647-CA58CBE945C4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C9682-79FE-44F4-B1D1-1CBD0C00388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7DD1D-C078-42A1-8706-71B4492CCAA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FDD79-C552-4D92-93D6-F2424FC1B6C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A2AB6-D77A-4843-8A95-2B2D1C7081E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ADB23-ABF8-4170-AB55-79BC2A7EA30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BD698-1AB1-4342-BC18-AF29ABC4177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B5751-F798-4153-B0BF-C5548A7C600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1F677-1051-4711-969C-5E00B9E3A55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E6740-FF18-466B-A1C4-C12362E889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04FC6-F80B-4700-9E28-4AC3C6D52EB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4B0B5-E7C6-44D5-89BA-1616457AEA5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E12EA-CCFA-4C79-9251-1468D74EE12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30F3743-7299-44E5-BDC3-41508A0AB269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6.xml"/><Relationship Id="rId3" Type="http://schemas.openxmlformats.org/officeDocument/2006/relationships/image" Target="../media/image29.png"/><Relationship Id="rId2" Type="http://schemas.microsoft.com/office/2007/relationships/media" Target="file:///D:\B&#7865;p\CHAN%20VOI.wmv" TargetMode="External"/><Relationship Id="rId1" Type="http://schemas.openxmlformats.org/officeDocument/2006/relationships/video" Target="file:///D:\B&#7865;p\CHAN%20VOI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2.png"/><Relationship Id="rId2" Type="http://schemas.openxmlformats.org/officeDocument/2006/relationships/image" Target="../media/image36.jpeg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5.jpeg"/><Relationship Id="rId2" Type="http://schemas.openxmlformats.org/officeDocument/2006/relationships/slide" Target="slide6.xml"/><Relationship Id="rId1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6200"/>
            <a:ext cx="12516897" cy="8759867"/>
            <a:chOff x="0" y="21921"/>
            <a:chExt cx="4861865" cy="1996070"/>
          </a:xfrm>
          <a:blipFill>
            <a:blip r:embed="rId1"/>
            <a:tile tx="0" ty="0" sx="100000" sy="100000" flip="none" algn="tl"/>
          </a:blipFill>
        </p:grpSpPr>
        <p:sp>
          <p:nvSpPr>
            <p:cNvPr id="3" name="Freeform 3"/>
            <p:cNvSpPr/>
            <p:nvPr/>
          </p:nvSpPr>
          <p:spPr>
            <a:xfrm>
              <a:off x="0" y="21921"/>
              <a:ext cx="4861865" cy="1996070"/>
            </a:xfrm>
            <a:custGeom>
              <a:avLst/>
              <a:gdLst/>
              <a:ahLst/>
              <a:cxnLst/>
              <a:rect l="l" t="t" r="r" b="b"/>
              <a:pathLst>
                <a:path w="4861865" h="2017991">
                  <a:moveTo>
                    <a:pt x="0" y="0"/>
                  </a:moveTo>
                  <a:lnTo>
                    <a:pt x="4861865" y="0"/>
                  </a:lnTo>
                  <a:lnTo>
                    <a:pt x="4861865" y="2017991"/>
                  </a:lnTo>
                  <a:lnTo>
                    <a:pt x="0" y="2017991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051" name="Group 6"/>
          <p:cNvGrpSpPr/>
          <p:nvPr/>
        </p:nvGrpSpPr>
        <p:grpSpPr bwMode="auto">
          <a:xfrm>
            <a:off x="-247650" y="5905500"/>
            <a:ext cx="12573000" cy="1406525"/>
            <a:chOff x="0" y="0"/>
            <a:chExt cx="6350000" cy="6350000"/>
          </a:xfrm>
        </p:grpSpPr>
        <p:sp>
          <p:nvSpPr>
            <p:cNvPr id="2068" name="Freeform 7"/>
            <p:cNvSpPr/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0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3" b="3053"/>
          <a:stretch>
            <a:fillRect/>
          </a:stretch>
        </p:blipFill>
        <p:spPr bwMode="auto">
          <a:xfrm>
            <a:off x="9636125" y="5603875"/>
            <a:ext cx="21145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b="3053"/>
          <a:stretch>
            <a:fillRect/>
          </a:stretch>
        </p:blipFill>
        <p:spPr bwMode="auto">
          <a:xfrm>
            <a:off x="1349375" y="5591175"/>
            <a:ext cx="31686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4705350"/>
            <a:ext cx="815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4" t="9331"/>
          <a:stretch>
            <a:fillRect/>
          </a:stretch>
        </p:blipFill>
        <p:spPr bwMode="auto">
          <a:xfrm>
            <a:off x="1127125" y="28575"/>
            <a:ext cx="23018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 r="18384"/>
          <a:stretch>
            <a:fillRect/>
          </a:stretch>
        </p:blipFill>
        <p:spPr bwMode="auto">
          <a:xfrm>
            <a:off x="8991600" y="28575"/>
            <a:ext cx="23018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173663"/>
            <a:ext cx="118268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1502">
            <a:off x="1984375" y="1450975"/>
            <a:ext cx="111601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081">
            <a:off x="9426575" y="3309938"/>
            <a:ext cx="14319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 bwMode="auto">
          <a:xfrm>
            <a:off x="4016375" y="5861050"/>
            <a:ext cx="11160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 bwMode="auto">
          <a:xfrm>
            <a:off x="8593138" y="5335588"/>
            <a:ext cx="146526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4"/>
          <a:stretch>
            <a:fillRect/>
          </a:stretch>
        </p:blipFill>
        <p:spPr bwMode="auto">
          <a:xfrm>
            <a:off x="1374775" y="4079875"/>
            <a:ext cx="149066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34690" y="4097655"/>
            <a:ext cx="776986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GIÁO VIÊN: 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CHU THỊ YẾN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LỨA TUỔI: 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3 – 4 TUỔI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/>
              <a:cs typeface="Times New Roman" panose="02020603050405020304"/>
            </a:endParaRPr>
          </a:p>
          <a:p>
            <a:pPr eaLnBrk="1" hangingPunct="1"/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THỜI GIAN: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20 - 25 PHÚT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/>
              <a:cs typeface="Times New Roman" panose="02020603050405020304"/>
            </a:endParaRPr>
          </a:p>
          <a:p>
            <a:pPr eaLnBrk="1" hangingPunct="1"/>
            <a:endParaRPr lang="en-US" altLang="en-US" sz="200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711450" y="5922963"/>
            <a:ext cx="6656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2060"/>
                </a:solidFill>
                <a:latin typeface=".VnTime" pitchFamily="34" charset="0"/>
              </a:rPr>
              <a:t>NĂM HỌC: 2021- 2022</a:t>
            </a:r>
            <a:endParaRPr lang="en-US" altLang="en-US" sz="16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47518" y="111270"/>
            <a:ext cx="6904037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700" b="1" dirty="0">
                <a:latin typeface="Times New Roman" panose="02020603050405020304"/>
                <a:cs typeface="Times New Roman" panose="02020603050405020304"/>
              </a:rPr>
              <a:t>PHÒNG GD &amp; ĐT QUẬN LONG BIÊN</a:t>
            </a:r>
            <a:endParaRPr lang="en-US" altLang="en-US" sz="1700" b="1" dirty="0">
              <a:latin typeface="Times New Roman" panose="02020603050405020304"/>
              <a:cs typeface="Times New Roman" panose="02020603050405020304"/>
            </a:endParaRPr>
          </a:p>
          <a:p>
            <a:pPr algn="ctr" eaLnBrk="1" hangingPunct="1"/>
            <a:r>
              <a:rPr lang="en-US" altLang="en-US" sz="1700" b="1" dirty="0">
                <a:latin typeface="Times New Roman" panose="02020603050405020304"/>
                <a:cs typeface="Times New Roman" panose="02020603050405020304"/>
              </a:rPr>
              <a:t>TRƯỜNG MẦM NON PHÚC ĐỒNG</a:t>
            </a:r>
            <a:endParaRPr lang="en-US" alt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0088" y="2362203"/>
            <a:ext cx="7828345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en-US" sz="4000" kern="10" dirty="0">
              <a:ln w="9525">
                <a:solidFill>
                  <a:schemeClr val="tx1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2747" y="3177192"/>
            <a:ext cx="8858908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10" dirty="0">
                <a:ln w="1905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2863579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autami" panose="020B0502040204020203" pitchFamily="34" charset="0"/>
                <a:cs typeface="Gautami" panose="020B0502040204020203" pitchFamily="34" charset="0"/>
              </a:rPr>
              <a:t>Đề tài: Khám phá CON VOI- CON KHỈ</a:t>
            </a:r>
            <a:endParaRPr lang="en-US" sz="2800" b="1" kern="10" dirty="0">
              <a:ln w="19050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lin ang="2863579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Gautami" panose="020B0502040204020203" pitchFamily="34" charset="0"/>
              <a:cs typeface="Gautami" panose="020B0502040204020203" pitchFamily="34" charset="0"/>
            </a:endParaRPr>
          </a:p>
        </p:txBody>
      </p:sp>
      <p:pic>
        <p:nvPicPr>
          <p:cNvPr id="5" name="Picture 4" descr="z2926065720129_fcfa0b9fdd2a67b02fba06aa78d0f7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2600" y="838200"/>
            <a:ext cx="1024255" cy="9867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27" grpId="0"/>
      <p:bldP spid="27" grpId="1"/>
      <p:bldP spid="28" grpId="0"/>
      <p:bldP spid="2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1210"/>
            <a:ext cx="12191365" cy="986155"/>
          </a:xfrm>
        </p:spPr>
        <p:txBody>
          <a:bodyPr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CỦI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1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2795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41975"/>
            <a:ext cx="10515600" cy="1184910"/>
          </a:xfrm>
        </p:spPr>
        <p:txBody>
          <a:bodyPr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 KHÁCH DU LỊCH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1">
            <a:lum bright="-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22900"/>
            <a:ext cx="10515600" cy="1389380"/>
          </a:xfrm>
        </p:spPr>
        <p:txBody>
          <a:bodyPr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XIẾC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32" name="CHAN VOI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0730" cy="53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96400" y="6553200"/>
            <a:ext cx="7620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28" fill="hold"/>
                                        <p:tgtEl>
                                          <p:spTgt spid="73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3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3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2"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" y="609600"/>
            <a:ext cx="12179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0"/>
            <a:ext cx="121926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3"/>
          <p:cNvSpPr>
            <a:spLocks noChangeShapeType="1"/>
          </p:cNvSpPr>
          <p:nvPr/>
        </p:nvSpPr>
        <p:spPr bwMode="auto">
          <a:xfrm flipH="1">
            <a:off x="11231245" y="863600"/>
            <a:ext cx="544195" cy="97091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0972800" y="533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ĐẦU KHỈ</a:t>
            </a:r>
            <a:endParaRPr lang="en-US" altLang="en-US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6477000" y="228600"/>
            <a:ext cx="838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1590040" y="3796665"/>
            <a:ext cx="1088390" cy="148399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791200" y="0"/>
            <a:ext cx="13287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MÌNH KHỈ</a:t>
            </a:r>
            <a:endParaRPr lang="en-US" altLang="en-US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09600" y="52578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ĐUÔI KHỈ</a:t>
            </a:r>
            <a:endParaRPr lang="en-US" altLang="en-US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6934200" y="3352800"/>
            <a:ext cx="205740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 flipV="1">
            <a:off x="8077200" y="5334000"/>
            <a:ext cx="9144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8915400" y="5486400"/>
            <a:ext cx="184213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CHÂN TRƯỚC</a:t>
            </a:r>
            <a:endParaRPr lang="en-US" altLang="en-US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 flipV="1">
            <a:off x="5029200" y="2438400"/>
            <a:ext cx="762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V="1">
            <a:off x="5105400" y="2514600"/>
            <a:ext cx="12954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495800" y="3429000"/>
            <a:ext cx="147764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CHÂN SAU</a:t>
            </a:r>
            <a:endParaRPr lang="en-US" altLang="en-US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 flipV="1">
            <a:off x="10399395" y="1449705"/>
            <a:ext cx="240030" cy="98869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0471150" y="3282950"/>
            <a:ext cx="168910" cy="123317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 flipV="1">
            <a:off x="10972800" y="2982595"/>
            <a:ext cx="870585" cy="84645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9906000" y="4419600"/>
            <a:ext cx="9509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MIỆNG</a:t>
            </a:r>
            <a:endParaRPr lang="en-US" altLang="en-US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0062210" y="1143000"/>
            <a:ext cx="695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MẮT</a:t>
            </a:r>
            <a:endParaRPr lang="en-US" altLang="en-US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1430000" y="3796348"/>
            <a:ext cx="6429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MŨI</a:t>
            </a:r>
            <a:endParaRPr lang="en-US" altLang="en-US" b="1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ldLvl="0" animBg="1"/>
      <p:bldP spid="30727" grpId="0"/>
      <p:bldP spid="30728" grpId="0" bldLvl="0" animBg="1"/>
      <p:bldP spid="30734" grpId="0" bldLvl="0" animBg="1"/>
      <p:bldP spid="30738" grpId="0" bldLvl="0" animBg="1"/>
      <p:bldP spid="30739" grpId="0" bldLvl="0" animBg="1"/>
      <p:bldP spid="3074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733800" y="3276600"/>
            <a:ext cx="4945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.VnTime" pitchFamily="34" charset="0"/>
              </a:rPr>
              <a:t>Khỉ ăn gì lớp mình?</a:t>
            </a:r>
            <a:endParaRPr lang="en-US" altLang="en-US" sz="4000" b="1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414338"/>
            <a:ext cx="91440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4572000" y="6088063"/>
            <a:ext cx="34909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Con khỉ ăn gì?</a:t>
            </a:r>
            <a:endParaRPr lang="en-US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491038" y="152400"/>
            <a:ext cx="320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 sống ở đâu?</a:t>
            </a:r>
            <a:endParaRPr lang="en-US" alt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76200"/>
            <a:ext cx="12191365" cy="34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 sánh</a:t>
            </a:r>
            <a:endParaRPr lang="en-US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 voi – con khỉ</a:t>
            </a:r>
            <a:endParaRPr lang="en-US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7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2133600"/>
            <a:ext cx="6285230" cy="472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60" y="2132965"/>
            <a:ext cx="5908040" cy="47637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24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558925" y="1600200"/>
            <a:ext cx="8799195" cy="313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voi với khỉ con biết con vật gì sống trong rừng nữa?</a:t>
            </a:r>
            <a:endParaRPr lang="en-US" altLang="en-US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33985"/>
            <a:ext cx="9144000" cy="78041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H" pitchFamily="34" charset="0"/>
              </a:rPr>
              <a:t>Con hổ</a:t>
            </a:r>
            <a:endParaRPr lang="en-US" altLang="en-US" b="1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12192000" cy="6096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63599">
            <a:off x="10520363" y="3105150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63599">
            <a:off x="1411288" y="5448300"/>
            <a:ext cx="225425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165">
            <a:off x="6846888" y="341313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65545">
            <a:off x="5916613" y="5951538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08133">
            <a:off x="9907588" y="458788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26990">
            <a:off x="4037013" y="5935663"/>
            <a:ext cx="223837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36554">
            <a:off x="3697288" y="188913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45703">
            <a:off x="10555288" y="5040313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45703">
            <a:off x="1744663" y="2987675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45703">
            <a:off x="4576763" y="808038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6"/>
          <p:cNvGrpSpPr/>
          <p:nvPr/>
        </p:nvGrpSpPr>
        <p:grpSpPr bwMode="auto">
          <a:xfrm>
            <a:off x="2089150" y="531813"/>
            <a:ext cx="7856538" cy="579437"/>
            <a:chOff x="0" y="0"/>
            <a:chExt cx="4350777" cy="703641"/>
          </a:xfrm>
        </p:grpSpPr>
        <p:sp>
          <p:nvSpPr>
            <p:cNvPr id="3095" name="Freeform 37"/>
            <p:cNvSpPr/>
            <p:nvPr/>
          </p:nvSpPr>
          <p:spPr bwMode="auto">
            <a:xfrm>
              <a:off x="0" y="0"/>
              <a:ext cx="4350777" cy="703641"/>
            </a:xfrm>
            <a:custGeom>
              <a:avLst/>
              <a:gdLst>
                <a:gd name="T0" fmla="*/ 4226317 w 4350777"/>
                <a:gd name="T1" fmla="*/ 703641 h 703641"/>
                <a:gd name="T2" fmla="*/ 124460 w 4350777"/>
                <a:gd name="T3" fmla="*/ 703641 h 703641"/>
                <a:gd name="T4" fmla="*/ 0 w 4350777"/>
                <a:gd name="T5" fmla="*/ 579180 h 703641"/>
                <a:gd name="T6" fmla="*/ 0 w 4350777"/>
                <a:gd name="T7" fmla="*/ 124460 h 703641"/>
                <a:gd name="T8" fmla="*/ 124460 w 4350777"/>
                <a:gd name="T9" fmla="*/ 0 h 703641"/>
                <a:gd name="T10" fmla="*/ 4226317 w 4350777"/>
                <a:gd name="T11" fmla="*/ 0 h 703641"/>
                <a:gd name="T12" fmla="*/ 4350777 w 4350777"/>
                <a:gd name="T13" fmla="*/ 124460 h 703641"/>
                <a:gd name="T14" fmla="*/ 4350777 w 4350777"/>
                <a:gd name="T15" fmla="*/ 579181 h 703641"/>
                <a:gd name="T16" fmla="*/ 4226317 w 4350777"/>
                <a:gd name="T17" fmla="*/ 703641 h 7036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50777" h="703641">
                  <a:moveTo>
                    <a:pt x="4226317" y="703641"/>
                  </a:moveTo>
                  <a:lnTo>
                    <a:pt x="124460" y="703641"/>
                  </a:lnTo>
                  <a:cubicBezTo>
                    <a:pt x="55880" y="703641"/>
                    <a:pt x="0" y="647761"/>
                    <a:pt x="0" y="579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26317" y="0"/>
                  </a:lnTo>
                  <a:cubicBezTo>
                    <a:pt x="4294897" y="0"/>
                    <a:pt x="4350777" y="55880"/>
                    <a:pt x="4350777" y="124460"/>
                  </a:cubicBezTo>
                  <a:lnTo>
                    <a:pt x="4350777" y="579181"/>
                  </a:lnTo>
                  <a:cubicBezTo>
                    <a:pt x="4350777" y="647761"/>
                    <a:pt x="4294897" y="703641"/>
                    <a:pt x="4226317" y="7036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8" name="Group 38"/>
          <p:cNvGrpSpPr/>
          <p:nvPr/>
        </p:nvGrpSpPr>
        <p:grpSpPr bwMode="auto">
          <a:xfrm>
            <a:off x="0" y="15875"/>
            <a:ext cx="12192000" cy="1174750"/>
            <a:chOff x="0" y="0"/>
            <a:chExt cx="4333247" cy="673763"/>
          </a:xfrm>
        </p:grpSpPr>
        <p:sp>
          <p:nvSpPr>
            <p:cNvPr id="3094" name="Freeform 39"/>
            <p:cNvSpPr/>
            <p:nvPr/>
          </p:nvSpPr>
          <p:spPr bwMode="auto">
            <a:xfrm>
              <a:off x="0" y="0"/>
              <a:ext cx="4333247" cy="673763"/>
            </a:xfrm>
            <a:custGeom>
              <a:avLst/>
              <a:gdLst>
                <a:gd name="T0" fmla="*/ 4208787 w 4333247"/>
                <a:gd name="T1" fmla="*/ 673763 h 673763"/>
                <a:gd name="T2" fmla="*/ 124460 w 4333247"/>
                <a:gd name="T3" fmla="*/ 673763 h 673763"/>
                <a:gd name="T4" fmla="*/ 0 w 4333247"/>
                <a:gd name="T5" fmla="*/ 549303 h 673763"/>
                <a:gd name="T6" fmla="*/ 0 w 4333247"/>
                <a:gd name="T7" fmla="*/ 124460 h 673763"/>
                <a:gd name="T8" fmla="*/ 124460 w 4333247"/>
                <a:gd name="T9" fmla="*/ 0 h 673763"/>
                <a:gd name="T10" fmla="*/ 4208787 w 4333247"/>
                <a:gd name="T11" fmla="*/ 0 h 673763"/>
                <a:gd name="T12" fmla="*/ 4333247 w 4333247"/>
                <a:gd name="T13" fmla="*/ 124460 h 673763"/>
                <a:gd name="T14" fmla="*/ 4333247 w 4333247"/>
                <a:gd name="T15" fmla="*/ 549303 h 673763"/>
                <a:gd name="T16" fmla="*/ 4208787 w 4333247"/>
                <a:gd name="T17" fmla="*/ 673763 h 673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33247" h="673763">
                  <a:moveTo>
                    <a:pt x="4208787" y="673763"/>
                  </a:moveTo>
                  <a:lnTo>
                    <a:pt x="124460" y="673763"/>
                  </a:lnTo>
                  <a:cubicBezTo>
                    <a:pt x="55880" y="673763"/>
                    <a:pt x="0" y="617883"/>
                    <a:pt x="0" y="5493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08787" y="0"/>
                  </a:lnTo>
                  <a:cubicBezTo>
                    <a:pt x="4277367" y="0"/>
                    <a:pt x="4333247" y="55880"/>
                    <a:pt x="4333247" y="124460"/>
                  </a:cubicBezTo>
                  <a:lnTo>
                    <a:pt x="4333247" y="549303"/>
                  </a:lnTo>
                  <a:cubicBezTo>
                    <a:pt x="4333247" y="617883"/>
                    <a:pt x="4277367" y="673763"/>
                    <a:pt x="4208787" y="673763"/>
                  </a:cubicBez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2351088" y="677863"/>
            <a:ext cx="7758112" cy="323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22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spc="158" dirty="0">
                <a:solidFill>
                  <a:srgbClr val="FFFFFF"/>
                </a:solidFill>
                <a:latin typeface="Saira Black Bold"/>
              </a:rPr>
              <a:t>MỤC ĐÍCH – YÊU CẦU</a:t>
            </a:r>
            <a:endParaRPr lang="en-US" sz="3300" b="1" spc="158" dirty="0">
              <a:solidFill>
                <a:srgbClr val="FFFFFF"/>
              </a:solidFill>
              <a:latin typeface="Saira Black Bold"/>
            </a:endParaRPr>
          </a:p>
        </p:txBody>
      </p:sp>
      <p:grpSp>
        <p:nvGrpSpPr>
          <p:cNvPr id="50" name="Group 17"/>
          <p:cNvGrpSpPr/>
          <p:nvPr/>
        </p:nvGrpSpPr>
        <p:grpSpPr bwMode="auto">
          <a:xfrm>
            <a:off x="2519363" y="3590925"/>
            <a:ext cx="7564437" cy="931863"/>
            <a:chOff x="0" y="0"/>
            <a:chExt cx="3554093" cy="1130266"/>
          </a:xfrm>
        </p:grpSpPr>
        <p:sp>
          <p:nvSpPr>
            <p:cNvPr id="3093" name="Freeform 18"/>
            <p:cNvSpPr/>
            <p:nvPr/>
          </p:nvSpPr>
          <p:spPr bwMode="auto">
            <a:xfrm>
              <a:off x="0" y="0"/>
              <a:ext cx="3554093" cy="1130266"/>
            </a:xfrm>
            <a:custGeom>
              <a:avLst/>
              <a:gdLst>
                <a:gd name="T0" fmla="*/ 3429633 w 3554093"/>
                <a:gd name="T1" fmla="*/ 1130266 h 1130266"/>
                <a:gd name="T2" fmla="*/ 124460 w 3554093"/>
                <a:gd name="T3" fmla="*/ 1130266 h 1130266"/>
                <a:gd name="T4" fmla="*/ 0 w 3554093"/>
                <a:gd name="T5" fmla="*/ 1005806 h 1130266"/>
                <a:gd name="T6" fmla="*/ 0 w 3554093"/>
                <a:gd name="T7" fmla="*/ 124460 h 1130266"/>
                <a:gd name="T8" fmla="*/ 124460 w 3554093"/>
                <a:gd name="T9" fmla="*/ 0 h 1130266"/>
                <a:gd name="T10" fmla="*/ 3429633 w 3554093"/>
                <a:gd name="T11" fmla="*/ 0 h 1130266"/>
                <a:gd name="T12" fmla="*/ 3554093 w 3554093"/>
                <a:gd name="T13" fmla="*/ 124460 h 1130266"/>
                <a:gd name="T14" fmla="*/ 3554093 w 3554093"/>
                <a:gd name="T15" fmla="*/ 1005806 h 1130266"/>
                <a:gd name="T16" fmla="*/ 3429633 w 3554093"/>
                <a:gd name="T17" fmla="*/ 1130266 h 11302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54093" h="1130266">
                  <a:moveTo>
                    <a:pt x="3429633" y="1130266"/>
                  </a:moveTo>
                  <a:lnTo>
                    <a:pt x="124460" y="1130266"/>
                  </a:lnTo>
                  <a:cubicBezTo>
                    <a:pt x="55880" y="1130266"/>
                    <a:pt x="0" y="1074386"/>
                    <a:pt x="0" y="10058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29633" y="0"/>
                  </a:lnTo>
                  <a:cubicBezTo>
                    <a:pt x="3498213" y="0"/>
                    <a:pt x="3554093" y="55880"/>
                    <a:pt x="3554093" y="124460"/>
                  </a:cubicBezTo>
                  <a:lnTo>
                    <a:pt x="3554093" y="1005806"/>
                  </a:lnTo>
                  <a:cubicBezTo>
                    <a:pt x="3554093" y="1074386"/>
                    <a:pt x="3498213" y="1130266"/>
                    <a:pt x="3429633" y="1130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2" name="Group 17"/>
          <p:cNvGrpSpPr/>
          <p:nvPr/>
        </p:nvGrpSpPr>
        <p:grpSpPr bwMode="auto">
          <a:xfrm>
            <a:off x="2911475" y="4889500"/>
            <a:ext cx="7564438" cy="931863"/>
            <a:chOff x="0" y="0"/>
            <a:chExt cx="3554093" cy="1130266"/>
          </a:xfrm>
        </p:grpSpPr>
        <p:sp>
          <p:nvSpPr>
            <p:cNvPr id="3092" name="Freeform 18"/>
            <p:cNvSpPr/>
            <p:nvPr/>
          </p:nvSpPr>
          <p:spPr bwMode="auto">
            <a:xfrm>
              <a:off x="0" y="0"/>
              <a:ext cx="3554093" cy="1130266"/>
            </a:xfrm>
            <a:custGeom>
              <a:avLst/>
              <a:gdLst>
                <a:gd name="T0" fmla="*/ 3429633 w 3554093"/>
                <a:gd name="T1" fmla="*/ 1130266 h 1130266"/>
                <a:gd name="T2" fmla="*/ 124460 w 3554093"/>
                <a:gd name="T3" fmla="*/ 1130266 h 1130266"/>
                <a:gd name="T4" fmla="*/ 0 w 3554093"/>
                <a:gd name="T5" fmla="*/ 1005806 h 1130266"/>
                <a:gd name="T6" fmla="*/ 0 w 3554093"/>
                <a:gd name="T7" fmla="*/ 124460 h 1130266"/>
                <a:gd name="T8" fmla="*/ 124460 w 3554093"/>
                <a:gd name="T9" fmla="*/ 0 h 1130266"/>
                <a:gd name="T10" fmla="*/ 3429633 w 3554093"/>
                <a:gd name="T11" fmla="*/ 0 h 1130266"/>
                <a:gd name="T12" fmla="*/ 3554093 w 3554093"/>
                <a:gd name="T13" fmla="*/ 124460 h 1130266"/>
                <a:gd name="T14" fmla="*/ 3554093 w 3554093"/>
                <a:gd name="T15" fmla="*/ 1005806 h 1130266"/>
                <a:gd name="T16" fmla="*/ 3429633 w 3554093"/>
                <a:gd name="T17" fmla="*/ 1130266 h 11302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54093" h="1130266">
                  <a:moveTo>
                    <a:pt x="3429633" y="1130266"/>
                  </a:moveTo>
                  <a:lnTo>
                    <a:pt x="124460" y="1130266"/>
                  </a:lnTo>
                  <a:cubicBezTo>
                    <a:pt x="55880" y="1130266"/>
                    <a:pt x="0" y="1074386"/>
                    <a:pt x="0" y="10058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29633" y="0"/>
                  </a:lnTo>
                  <a:cubicBezTo>
                    <a:pt x="3498213" y="0"/>
                    <a:pt x="3554093" y="55880"/>
                    <a:pt x="3554093" y="124460"/>
                  </a:cubicBezTo>
                  <a:lnTo>
                    <a:pt x="3554093" y="1005806"/>
                  </a:lnTo>
                  <a:cubicBezTo>
                    <a:pt x="3554093" y="1074386"/>
                    <a:pt x="3498213" y="1130266"/>
                    <a:pt x="3429633" y="1130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58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140">
            <a:off x="9618663" y="182563"/>
            <a:ext cx="6762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140">
            <a:off x="9805988" y="2884488"/>
            <a:ext cx="6762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Box 38"/>
          <p:cNvSpPr txBox="1">
            <a:spLocks noChangeArrowheads="1"/>
          </p:cNvSpPr>
          <p:nvPr/>
        </p:nvSpPr>
        <p:spPr bwMode="auto">
          <a:xfrm>
            <a:off x="762000" y="1128713"/>
            <a:ext cx="11125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1. Kiến thức</a:t>
            </a: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Trẻ biết tên con voi con khỉ, nêu được một số đặc điểm nổi bật của con voi, con khi: Đầu , tai, ngà voi, mình, chân, đuôi...</a:t>
            </a: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Biết môi trường sống và ích lợi của voi. </a:t>
            </a: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2. Kĩ năng:</a:t>
            </a: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Rèn khả năng quan sát và ghi nhớ có chủ định</a:t>
            </a: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Trẻ phân biệt và so sánh đặc điểm rõ n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é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 của con voi con khỉ .</a:t>
            </a: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rẻ trả lời câu hỏi của cô rõ ràng mạch lạc</a:t>
            </a: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3.Thái độ:</a:t>
            </a: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Trẻ yêu thiên nhiên, yêu con vật</a:t>
            </a:r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991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>
                <a:solidFill>
                  <a:srgbClr val="FF0000"/>
                </a:solidFill>
                <a:latin typeface=".VnTimeH" pitchFamily="34" charset="0"/>
              </a:rPr>
              <a:t>Con gấu trúc</a:t>
            </a:r>
            <a:endParaRPr lang="en-US" altLang="en-US" sz="4000" b="1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12192000" cy="6248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45415"/>
            <a:ext cx="9144000" cy="768985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FF0000"/>
                </a:solidFill>
                <a:latin typeface=".VnTime" pitchFamily="34" charset="0"/>
              </a:rPr>
              <a:t>Con nhím</a:t>
            </a:r>
            <a:endParaRPr lang="en-US" altLang="en-US" b="1" i="1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12218035" cy="617029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3035"/>
            <a:ext cx="8991600" cy="685165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FF0000"/>
                </a:solidFill>
                <a:latin typeface=".VnTimeH" pitchFamily="34" charset="0"/>
              </a:rPr>
              <a:t>Con Rắn</a:t>
            </a:r>
            <a:endParaRPr lang="en-US" altLang="en-US" b="1" i="1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12192000" cy="6096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5240"/>
            <a:ext cx="9144000" cy="1082040"/>
          </a:xfrm>
          <a:ln>
            <a:noFill/>
            <a:miter lim="800000"/>
          </a:ln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FF0000"/>
                </a:solidFill>
                <a:latin typeface=".VnTimeH" pitchFamily="34" charset="0"/>
              </a:rPr>
              <a:t>Con sư tử</a:t>
            </a:r>
            <a:endParaRPr lang="en-US" altLang="en-US" b="1" i="1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2765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12192635" cy="604964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95600" y="2057400"/>
            <a:ext cx="7016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</a:t>
            </a:r>
            <a:endParaRPr lang="en-US" altLang="en-US" sz="4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5" name="Picture 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514600"/>
            <a:ext cx="51466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9" name="AutoShape 7"/>
          <p:cNvCxnSpPr>
            <a:cxnSpLocks noChangeShapeType="1"/>
          </p:cNvCxnSpPr>
          <p:nvPr/>
        </p:nvCxnSpPr>
        <p:spPr bwMode="auto">
          <a:xfrm>
            <a:off x="6553200" y="73152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0" name="WordArt 8"/>
          <p:cNvSpPr>
            <a:spLocks noChangeArrowheads="1" noChangeShapeType="1" noTextEdit="1"/>
          </p:cNvSpPr>
          <p:nvPr/>
        </p:nvSpPr>
        <p:spPr bwMode="auto">
          <a:xfrm>
            <a:off x="1981200" y="1066800"/>
            <a:ext cx="838200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dist"/>
            <a:endParaRPr lang="vi-VN" sz="3600" b="1" kern="10">
              <a:ln w="9525">
                <a:solidFill>
                  <a:schemeClr val="tx1"/>
                </a:solidFill>
                <a:rou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27025"/>
            <a:ext cx="6581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Cô và các con cùng hát bài: Chú voi con ở Bản Đôn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61000"/>
                                  </p:stCondLst>
                                  <p:childTnLst>
                                    <p:animMotion origin="layout" path="M -0.10833 -0.10023 L -0.04132 -0.15324 C -0.02725 -0.16528 -0.00625 -0.17199 0.01563 -0.17199 C 0.04063 -0.17199 0.06059 -0.16528 0.07466 -0.15324 L 0.14167 -0.10023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03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4763"/>
            <a:ext cx="21399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10"/>
          <p:cNvSpPr>
            <a:spLocks noChangeArrowheads="1"/>
          </p:cNvSpPr>
          <p:nvPr/>
        </p:nvSpPr>
        <p:spPr bwMode="auto">
          <a:xfrm>
            <a:off x="2133600" y="457200"/>
            <a:ext cx="8305800" cy="3048000"/>
          </a:xfrm>
          <a:prstGeom prst="cloudCallout">
            <a:avLst>
              <a:gd name="adj1" fmla="val -23722"/>
              <a:gd name="adj2" fmla="val 1088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2.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thức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tổ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chức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  <a:endParaRPr lang="en-US" altLang="en-US" sz="32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609600"/>
          </a:xfrm>
        </p:spPr>
        <p:txBody>
          <a:bodyPr rtlCol="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00FF"/>
                </a:solidFill>
                <a:latin typeface=".VnTimeH"/>
              </a:rPr>
              <a:t>Bạn </a:t>
            </a:r>
            <a:r>
              <a:rPr lang="en-US" altLang="en-US" sz="4000" dirty="0" err="1">
                <a:solidFill>
                  <a:srgbClr val="0000FF"/>
                </a:solidFill>
                <a:latin typeface=".VnTimeH"/>
              </a:rPr>
              <a:t>có</a:t>
            </a:r>
            <a:r>
              <a:rPr lang="en-US" altLang="en-US" sz="4000" dirty="0">
                <a:solidFill>
                  <a:srgbClr val="0000FF"/>
                </a:solidFill>
                <a:latin typeface=".VnTimeH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.VnTimeH"/>
              </a:rPr>
              <a:t>biết</a:t>
            </a:r>
            <a:r>
              <a:rPr lang="en-US" altLang="en-US" sz="4000" dirty="0">
                <a:solidFill>
                  <a:srgbClr val="0000FF"/>
                </a:solidFill>
                <a:latin typeface=".VnTimeH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.VnTimeH"/>
              </a:rPr>
              <a:t>mình</a:t>
            </a:r>
            <a:r>
              <a:rPr lang="en-US" altLang="en-US" sz="4000" dirty="0">
                <a:solidFill>
                  <a:srgbClr val="0000FF"/>
                </a:solidFill>
                <a:latin typeface=".VnTimeH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.VnTimeH"/>
              </a:rPr>
              <a:t>là</a:t>
            </a:r>
            <a:r>
              <a:rPr lang="en-US" altLang="en-US" sz="4000" dirty="0">
                <a:solidFill>
                  <a:srgbClr val="0000FF"/>
                </a:solidFill>
                <a:latin typeface=".VnTimeH"/>
              </a:rPr>
              <a:t> ai không?</a:t>
            </a:r>
            <a:endParaRPr lang="en-US" altLang="en-US" sz="4000" dirty="0">
              <a:solidFill>
                <a:srgbClr val="0000FF"/>
              </a:solidFill>
              <a:latin typeface=".VnTimeH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223073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8" name="AutoShape 8"/>
          <p:cNvSpPr>
            <a:spLocks noChangeArrowheads="1"/>
          </p:cNvSpPr>
          <p:nvPr/>
        </p:nvSpPr>
        <p:spPr bwMode="auto">
          <a:xfrm>
            <a:off x="5105400" y="1371600"/>
            <a:ext cx="2959735" cy="1437640"/>
          </a:xfrm>
          <a:prstGeom prst="wedgeEllipseCallout">
            <a:avLst>
              <a:gd name="adj1" fmla="val -47060"/>
              <a:gd name="adj2" fmla="val 906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latin typeface="Times New Roman" panose="02020603050405020304"/>
                <a:cs typeface="Arial" panose="020B0604020202020204"/>
              </a:rPr>
              <a:t>Mình</a:t>
            </a:r>
            <a:r>
              <a:rPr lang="en-US" altLang="en-US" sz="2800" dirty="0">
                <a:latin typeface="Times New Roman" panose="02020603050405020304"/>
                <a:cs typeface="Arial" panose="020B0604020202020204"/>
              </a:rPr>
              <a:t> </a:t>
            </a:r>
            <a:r>
              <a:rPr lang="en-US" altLang="en-US" sz="2800" dirty="0" err="1">
                <a:latin typeface="Times New Roman" panose="02020603050405020304"/>
                <a:cs typeface="Arial" panose="020B0604020202020204"/>
              </a:rPr>
              <a:t>là</a:t>
            </a:r>
            <a:r>
              <a:rPr lang="en-US" altLang="en-US" sz="2800" dirty="0">
                <a:latin typeface="Times New Roman" panose="02020603050405020304"/>
                <a:cs typeface="Arial" panose="020B0604020202020204"/>
              </a:rPr>
              <a:t> </a:t>
            </a:r>
            <a:r>
              <a:rPr lang="en-US" altLang="en-US" sz="2800" dirty="0" err="1">
                <a:latin typeface="Times New Roman" panose="02020603050405020304"/>
                <a:cs typeface="Arial" panose="020B0604020202020204"/>
              </a:rPr>
              <a:t>voi</a:t>
            </a:r>
            <a:r>
              <a:rPr lang="en-US" altLang="en-US" sz="2800" dirty="0">
                <a:latin typeface="Times New Roman" panose="02020603050405020304"/>
                <a:cs typeface="Arial" panose="020B0604020202020204"/>
              </a:rPr>
              <a:t> con </a:t>
            </a:r>
            <a:r>
              <a:rPr lang="en-US" altLang="en-US" sz="2800" dirty="0" err="1">
                <a:latin typeface="Times New Roman" panose="02020603050405020304"/>
                <a:cs typeface="Arial" panose="020B0604020202020204"/>
              </a:rPr>
              <a:t>đấy</a:t>
            </a:r>
            <a:endParaRPr lang="en-US" altLang="en-US" sz="2800" dirty="0" err="1">
              <a:latin typeface="Times New Roman" panose="020206030504050203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 bldLvl="0" animBg="1"/>
      <p:bldP spid="6146" grpId="0"/>
      <p:bldP spid="61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303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21"/>
          <p:cNvSpPr txBox="1">
            <a:spLocks noChangeArrowheads="1"/>
          </p:cNvSpPr>
          <p:nvPr/>
        </p:nvSpPr>
        <p:spPr bwMode="auto">
          <a:xfrm>
            <a:off x="1524000" y="-50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Các bộ phận của con voi</a:t>
            </a:r>
            <a:endParaRPr lang="en-US" altLang="en-US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5082" name="Oval 26"/>
          <p:cNvSpPr>
            <a:spLocks noChangeArrowheads="1"/>
          </p:cNvSpPr>
          <p:nvPr/>
        </p:nvSpPr>
        <p:spPr bwMode="auto">
          <a:xfrm rot="1377614">
            <a:off x="2482533" y="1024255"/>
            <a:ext cx="2519362" cy="50355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85" name="AutoShape 29"/>
          <p:cNvSpPr>
            <a:spLocks noChangeArrowheads="1"/>
          </p:cNvSpPr>
          <p:nvPr/>
        </p:nvSpPr>
        <p:spPr bwMode="auto">
          <a:xfrm>
            <a:off x="2133600" y="1066800"/>
            <a:ext cx="1219200" cy="2667000"/>
          </a:xfrm>
          <a:prstGeom prst="rightArrowCallout">
            <a:avLst>
              <a:gd name="adj1" fmla="val 54688"/>
              <a:gd name="adj2" fmla="val 54688"/>
              <a:gd name="adj3" fmla="val 16667"/>
              <a:gd name="adj4" fmla="val 6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ĐẦU</a:t>
            </a:r>
            <a:endParaRPr lang="en-US" altLang="en-US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5086" name="Line 30"/>
          <p:cNvSpPr>
            <a:spLocks noChangeShapeType="1"/>
          </p:cNvSpPr>
          <p:nvPr/>
        </p:nvSpPr>
        <p:spPr bwMode="auto">
          <a:xfrm flipV="1">
            <a:off x="2971800" y="1985963"/>
            <a:ext cx="129540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87" name="Oval 31"/>
          <p:cNvSpPr>
            <a:spLocks noChangeArrowheads="1"/>
          </p:cNvSpPr>
          <p:nvPr/>
        </p:nvSpPr>
        <p:spPr bwMode="auto">
          <a:xfrm rot="194068">
            <a:off x="5977255" y="1278890"/>
            <a:ext cx="4585970" cy="336105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.VnTime" pitchFamily="34" charset="0"/>
            </a:endParaRP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8991600" y="152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MÌNH</a:t>
            </a:r>
            <a:endParaRPr lang="en-US" altLang="en-US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 flipH="1">
            <a:off x="7848600" y="609600"/>
            <a:ext cx="1066800" cy="1143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90" name="Oval 34"/>
          <p:cNvSpPr>
            <a:spLocks noChangeArrowheads="1"/>
          </p:cNvSpPr>
          <p:nvPr/>
        </p:nvSpPr>
        <p:spPr bwMode="auto">
          <a:xfrm rot="-1431106">
            <a:off x="10869930" y="1970405"/>
            <a:ext cx="1067435" cy="236474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.VnTime" pitchFamily="34" charset="0"/>
            </a:endParaRP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10575925" y="789623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ĐUÔI</a:t>
            </a:r>
            <a:endParaRPr lang="en-US" altLang="en-US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 flipH="1">
            <a:off x="10879455" y="1369060"/>
            <a:ext cx="222885" cy="139509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2616200" y="381000"/>
            <a:ext cx="965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TAI</a:t>
            </a:r>
            <a:endParaRPr lang="en-US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>
            <a:off x="3200400" y="685800"/>
            <a:ext cx="2438400" cy="1447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95" name="Text Box 39"/>
          <p:cNvSpPr txBox="1">
            <a:spLocks noChangeArrowheads="1"/>
          </p:cNvSpPr>
          <p:nvPr/>
        </p:nvSpPr>
        <p:spPr bwMode="auto">
          <a:xfrm>
            <a:off x="1411605" y="1143000"/>
            <a:ext cx="133159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MẮT</a:t>
            </a:r>
            <a:endParaRPr lang="en-US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5096" name="Line 40"/>
          <p:cNvSpPr>
            <a:spLocks noChangeShapeType="1"/>
          </p:cNvSpPr>
          <p:nvPr/>
        </p:nvSpPr>
        <p:spPr bwMode="auto">
          <a:xfrm>
            <a:off x="2286000" y="1447800"/>
            <a:ext cx="1981835" cy="135128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1524000" y="3581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NGÀ</a:t>
            </a:r>
            <a:endParaRPr lang="en-US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5098" name="Line 42"/>
          <p:cNvSpPr>
            <a:spLocks noChangeShapeType="1"/>
          </p:cNvSpPr>
          <p:nvPr/>
        </p:nvSpPr>
        <p:spPr bwMode="auto">
          <a:xfrm flipV="1">
            <a:off x="2286000" y="3717925"/>
            <a:ext cx="1715770" cy="1682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99" name="Text Box 4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24000" y="5029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hlinkClick r:id="rId2" action="ppaction://hlinksldjump"/>
              </a:rPr>
              <a:t>VÒI</a:t>
            </a:r>
            <a:endParaRPr lang="en-US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5100" name="Line 44"/>
          <p:cNvSpPr>
            <a:spLocks noChangeShapeType="1"/>
          </p:cNvSpPr>
          <p:nvPr/>
        </p:nvSpPr>
        <p:spPr bwMode="auto">
          <a:xfrm flipV="1">
            <a:off x="2133600" y="4401185"/>
            <a:ext cx="895985" cy="85661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101" name="Oval 45"/>
          <p:cNvSpPr>
            <a:spLocks noChangeArrowheads="1"/>
          </p:cNvSpPr>
          <p:nvPr/>
        </p:nvSpPr>
        <p:spPr bwMode="auto">
          <a:xfrm rot="-440414">
            <a:off x="4706938" y="4316413"/>
            <a:ext cx="5664200" cy="23002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.VnTime" pitchFamily="34" charset="0"/>
            </a:endParaRPr>
          </a:p>
        </p:txBody>
      </p:sp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9220200" y="6248400"/>
            <a:ext cx="1295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hlinkClick r:id="rId3" action="ppaction://hlinksldjump"/>
              </a:rPr>
              <a:t>CHÂN</a:t>
            </a:r>
            <a:endParaRPr lang="en-US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5103" name="Line 47"/>
          <p:cNvSpPr>
            <a:spLocks noChangeShapeType="1"/>
          </p:cNvSpPr>
          <p:nvPr/>
        </p:nvSpPr>
        <p:spPr bwMode="auto">
          <a:xfrm flipH="1" flipV="1">
            <a:off x="9106535" y="5278120"/>
            <a:ext cx="223520" cy="114173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2" grpId="0" bldLvl="0" animBg="1"/>
      <p:bldP spid="45082" grpId="1" bldLvl="0" animBg="1"/>
      <p:bldP spid="45085" grpId="0"/>
      <p:bldP spid="45085" grpId="1"/>
      <p:bldP spid="45088" grpId="0"/>
      <p:bldP spid="45088" grpId="1"/>
      <p:bldP spid="45091" grpId="0" bldLvl="0" animBg="1"/>
      <p:bldP spid="45091" grpId="1" bldLvl="0" animBg="1"/>
      <p:bldP spid="45091" grpId="2" bldLvl="0" animBg="1"/>
      <p:bldP spid="45093" grpId="0" bldLvl="0" animBg="1"/>
      <p:bldP spid="45093" grpId="1" bldLvl="0" animBg="1"/>
      <p:bldP spid="45095" grpId="0" bldLvl="0" animBg="1"/>
      <p:bldP spid="45095" grpId="1" bldLvl="0" animBg="1"/>
      <p:bldP spid="45097" grpId="0"/>
      <p:bldP spid="45097" grpId="1"/>
      <p:bldP spid="45099" grpId="0"/>
      <p:bldP spid="45099" grpId="1"/>
      <p:bldP spid="45102" grpId="0" animBg="1"/>
      <p:bldP spid="4510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219200"/>
            <a:ext cx="5692775" cy="439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2083" y="5867083"/>
            <a:ext cx="5157787" cy="823912"/>
          </a:xfrm>
        </p:spPr>
        <p:txBody>
          <a:bodyPr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CỎ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87000" y="6477000"/>
            <a:ext cx="381000" cy="3810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.VnTime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811520" y="5912485"/>
            <a:ext cx="6380480" cy="777875"/>
          </a:xfrm>
        </p:spPr>
        <p:txBody>
          <a:bodyPr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TRÁI CÂY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840105" y="10795"/>
            <a:ext cx="10515600" cy="997585"/>
          </a:xfrm>
          <a:ln>
            <a:solidFill>
              <a:srgbClr val="FF33CC"/>
            </a:solidFill>
            <a:miter lim="800000"/>
          </a:ln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.VnTime" pitchFamily="34" charset="0"/>
              </a:rPr>
              <a:t>Voi thích ăn gì?</a:t>
            </a:r>
            <a:endParaRPr lang="en-US" altLang="en-US" sz="40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10245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0" y="1238250"/>
            <a:ext cx="6443980" cy="43751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 animBg="1"/>
      <p:bldP spid="10244" grpId="1" animBg="1"/>
      <p:bldP spid="2" grpId="0" build="p"/>
      <p:bldP spid="2" grpId="1" build="p"/>
      <p:bldP spid="4" grpId="0" build="p"/>
      <p:bldP spid="4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509" y="0"/>
            <a:ext cx="119634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37360"/>
            <a:ext cx="10515600" cy="2331720"/>
          </a:xfrm>
        </p:spPr>
        <p:txBody>
          <a:bodyPr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VỚI ĐỜI SỐNG CON NGƯỜI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/>
          <p:nvPr>
            <p:ph idx="1"/>
          </p:nvPr>
        </p:nvSpPr>
        <p:spPr>
          <a:xfrm>
            <a:off x="838200" y="5887720"/>
            <a:ext cx="10515600" cy="289560"/>
          </a:xfrm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1215</Words>
  <Application>WPS Presentation</Application>
  <PresentationFormat>Màn hình rộng</PresentationFormat>
  <Paragraphs>112</Paragraphs>
  <Slides>24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SimSun</vt:lpstr>
      <vt:lpstr>Wingdings</vt:lpstr>
      <vt:lpstr>Calibri</vt:lpstr>
      <vt:lpstr>Calibri Light</vt:lpstr>
      <vt:lpstr>Times New Roman</vt:lpstr>
      <vt:lpstr>Times New Roman</vt:lpstr>
      <vt:lpstr>.VnTime</vt:lpstr>
      <vt:lpstr>Segoe Print</vt:lpstr>
      <vt:lpstr>Gautami</vt:lpstr>
      <vt:lpstr>Saira Black Bold</vt:lpstr>
      <vt:lpstr>.VnTimeH</vt:lpstr>
      <vt:lpstr>Arial</vt:lpstr>
      <vt:lpstr>Segoe UI Symbol</vt:lpstr>
      <vt:lpstr>Microsoft YaHei</vt:lpstr>
      <vt:lpstr>Arial Unicode MS</vt:lpstr>
      <vt:lpstr>.VnTimeH</vt:lpstr>
      <vt:lpstr>Default Design</vt:lpstr>
      <vt:lpstr>PowerPoint 演示文稿</vt:lpstr>
      <vt:lpstr>PowerPoint 演示文稿</vt:lpstr>
      <vt:lpstr>PowerPoint 演示文稿</vt:lpstr>
      <vt:lpstr>PowerPoint 演示文稿</vt:lpstr>
      <vt:lpstr>Bạn có biết mình là ai không?</vt:lpstr>
      <vt:lpstr>PowerPoint 演示文稿</vt:lpstr>
      <vt:lpstr>Voi thích ăn gì?</vt:lpstr>
      <vt:lpstr>PowerPoint 演示文稿</vt:lpstr>
      <vt:lpstr>VOI VỚI ĐỜI SỐNG CON NGƯỜI</vt:lpstr>
      <vt:lpstr>PowerPoint 演示文稿</vt:lpstr>
      <vt:lpstr>PowerPoint 演示文稿</vt:lpstr>
      <vt:lpstr>PowerPoint 演示文稿</vt:lpstr>
      <vt:lpstr>Bé có biết mình là ai không? ( Bạn Khỉ 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 hổ</vt:lpstr>
      <vt:lpstr>Con gấu trúc</vt:lpstr>
      <vt:lpstr>Con nhím</vt:lpstr>
      <vt:lpstr>Con Rắn</vt:lpstr>
      <vt:lpstr>Con sư tử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92</cp:revision>
  <dcterms:created xsi:type="dcterms:W3CDTF">2008-12-06T17:23:00Z</dcterms:created>
  <dcterms:modified xsi:type="dcterms:W3CDTF">2022-06-04T17:11:03Z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CDABED17DFCF484AAAD7287E4AF41EBD</vt:lpwstr>
  </property>
  <property fmtid="{D5CDD505-2E9C-101B-9397-08002B2CF9AE}" pid="3" name="KSOProductBuildVer">
    <vt:lpwstr>1033-11.2.0.11130</vt:lpwstr>
  </property>
</Properties>
</file>