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19" r:id="rId2"/>
    <p:sldId id="402" r:id="rId3"/>
    <p:sldId id="403" r:id="rId4"/>
    <p:sldId id="404" r:id="rId5"/>
    <p:sldId id="384" r:id="rId6"/>
    <p:sldId id="385" r:id="rId7"/>
    <p:sldId id="387" r:id="rId8"/>
    <p:sldId id="388" r:id="rId9"/>
    <p:sldId id="406" r:id="rId10"/>
    <p:sldId id="365" r:id="rId11"/>
    <p:sldId id="407" r:id="rId12"/>
    <p:sldId id="360" r:id="rId13"/>
    <p:sldId id="364" r:id="rId14"/>
    <p:sldId id="363" r:id="rId15"/>
    <p:sldId id="368" r:id="rId16"/>
    <p:sldId id="369" r:id="rId17"/>
    <p:sldId id="370" r:id="rId18"/>
    <p:sldId id="327" r:id="rId19"/>
    <p:sldId id="371" r:id="rId20"/>
    <p:sldId id="390" r:id="rId21"/>
    <p:sldId id="408" r:id="rId22"/>
    <p:sldId id="391" r:id="rId23"/>
    <p:sldId id="409" r:id="rId24"/>
    <p:sldId id="392" r:id="rId25"/>
    <p:sldId id="393" r:id="rId26"/>
    <p:sldId id="410" r:id="rId27"/>
    <p:sldId id="394" r:id="rId28"/>
    <p:sldId id="411" r:id="rId29"/>
    <p:sldId id="395" r:id="rId30"/>
    <p:sldId id="412" r:id="rId31"/>
    <p:sldId id="396" r:id="rId32"/>
    <p:sldId id="413" r:id="rId33"/>
    <p:sldId id="414" r:id="rId34"/>
    <p:sldId id="415" r:id="rId35"/>
    <p:sldId id="416" r:id="rId36"/>
    <p:sldId id="418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  <a:srgbClr val="FFCCFF"/>
    <a:srgbClr val="3333FF"/>
    <a:srgbClr val="9900CC"/>
    <a:srgbClr val="FF00FF"/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46" autoAdjust="0"/>
  </p:normalViewPr>
  <p:slideViewPr>
    <p:cSldViewPr>
      <p:cViewPr>
        <p:scale>
          <a:sx n="81" d="100"/>
          <a:sy n="81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G:\BeNhinBien-VietThu_wz7s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2912"/>
  <ax:ocxPr ax:name="_cy" ax:value="2117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6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9E5B389-3EF1-4487-A127-1F61F268A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250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F350BE1-C288-41A5-AB5B-D67C4D5905AC}" type="slidenum">
              <a:rPr lang="en-US" altLang="en-US" b="0">
                <a:latin typeface="Arial" panose="020B0604020202020204" pitchFamily="34" charset="0"/>
              </a:rPr>
              <a:pPr/>
              <a:t>4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C503E-013D-44DE-865F-8C8E07E85B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18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4F383-7A48-4B54-A825-2BEDA918D1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71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EC805-30CE-4785-AAE4-204AA45084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7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A1871-0848-4C0C-8D0D-3C766A5746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89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E9FF2-7786-4081-AFCF-2BF97FBAF9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95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C0AEF-1ECB-4938-9FF4-C5BA4785B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842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1150E-3619-4355-89D6-E4664B5C1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30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16B4E-B4B2-43AA-AD05-B628ECA9A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49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1630E-B171-47A3-A12F-332200F65F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68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EBEFB-D396-4262-A748-45FA3B47AD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4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5FBF2-635E-4B07-B8CE-ABE609A70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30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latin typeface="+mn-lt"/>
              </a:defRPr>
            </a:lvl1pPr>
          </a:lstStyle>
          <a:p>
            <a:pPr>
              <a:defRPr/>
            </a:pPr>
            <a:fld id="{281CB398-B95A-4D5B-A3B3-AF304D42C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lEtsgO\Desktop\GAChemuachoban\MUAHEDEN.mp3" TargetMode="External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616" y="207861"/>
            <a:ext cx="7029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ỦY</a:t>
            </a:r>
            <a:r>
              <a:rPr lang="en-US" sz="2400" b="1" dirty="0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BAN </a:t>
            </a:r>
            <a:r>
              <a:rPr lang="en-US" sz="2400" b="1" dirty="0" err="1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NHÂN</a:t>
            </a:r>
            <a:r>
              <a:rPr lang="en-US" sz="2400" b="1" dirty="0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2400" b="1" dirty="0" err="1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DÂN</a:t>
            </a:r>
            <a:r>
              <a:rPr lang="en-US" sz="2400" b="1" dirty="0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2400" b="1" dirty="0" err="1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QUÂN</a:t>
            </a:r>
            <a:r>
              <a:rPr lang="en-US" sz="2400" b="1" dirty="0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LONG </a:t>
            </a:r>
            <a:r>
              <a:rPr lang="en-US" sz="2400" b="1" dirty="0" err="1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BIÊN</a:t>
            </a:r>
            <a:r>
              <a:rPr lang="en-US" sz="2400" b="1" dirty="0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TRƯỜNG</a:t>
            </a:r>
            <a:r>
              <a:rPr lang="en-US" sz="2400" b="1" dirty="0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2400" b="1" dirty="0" err="1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MẦM</a:t>
            </a:r>
            <a:r>
              <a:rPr lang="en-US" sz="2400" b="1" dirty="0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NON </a:t>
            </a:r>
            <a:r>
              <a:rPr lang="en-US" sz="2400" b="1" dirty="0" err="1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THẠCH</a:t>
            </a:r>
            <a:r>
              <a:rPr lang="en-US" sz="2400" b="1" dirty="0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2400" b="1" dirty="0" err="1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BÀN</a:t>
            </a:r>
            <a:r>
              <a:rPr lang="en-US" sz="2400" b="1" dirty="0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3877" y="2664878"/>
            <a:ext cx="7288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E402E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GIÁO ÁN PHÁT TRIỂN NGÔN NGỮ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872" y="1211164"/>
            <a:ext cx="1009901" cy="12636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0760" y="3559031"/>
            <a:ext cx="42558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THƠ: </a:t>
            </a:r>
            <a:r>
              <a:rPr lang="en-US" sz="2800" b="1" dirty="0" smtClean="0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BÉ NHÌN BIỂN</a:t>
            </a:r>
            <a:endParaRPr lang="en-US" sz="2800" b="1" dirty="0">
              <a:solidFill>
                <a:srgbClr val="04914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lang="en-US" dirty="0">
              <a:solidFill>
                <a:srgbClr val="04914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3877" y="4398542"/>
            <a:ext cx="564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LỨA TUỔI: 4-5 </a:t>
            </a:r>
            <a:r>
              <a:rPr lang="en-US" sz="2000" b="1" dirty="0" smtClean="0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TUỔI</a:t>
            </a:r>
            <a:endParaRPr lang="en-US" sz="2000" b="1" dirty="0">
              <a:solidFill>
                <a:srgbClr val="04914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ctr"/>
            <a:r>
              <a:rPr lang="en-US" sz="2000" b="1" dirty="0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THỰC HIỆN : </a:t>
            </a:r>
            <a:r>
              <a:rPr lang="en-US" sz="2000" b="1" dirty="0" smtClean="0">
                <a:solidFill>
                  <a:srgbClr val="04914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LÊ THỊ XUYẾN</a:t>
            </a:r>
            <a:endParaRPr lang="en-US" sz="2000" b="1" dirty="0">
              <a:solidFill>
                <a:srgbClr val="04914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0" t="13504" r="24786" b="50086"/>
          <a:stretch/>
        </p:blipFill>
        <p:spPr bwMode="auto">
          <a:xfrm rot="192745">
            <a:off x="54468" y="4235559"/>
            <a:ext cx="3438708" cy="26680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3200"/>
          </a:p>
        </p:txBody>
      </p:sp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3132138" y="49815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3200">
              <a:solidFill>
                <a:srgbClr val="FF3300"/>
              </a:solidFill>
            </a:endParaRPr>
          </a:p>
        </p:txBody>
      </p:sp>
      <p:sp>
        <p:nvSpPr>
          <p:cNvPr id="147478" name="Text Box 22"/>
          <p:cNvSpPr txBox="1">
            <a:spLocks noChangeArrowheads="1"/>
          </p:cNvSpPr>
          <p:nvPr/>
        </p:nvSpPr>
        <p:spPr bwMode="auto">
          <a:xfrm>
            <a:off x="1295400" y="304800"/>
            <a:ext cx="6305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00"/>
                </a:solidFill>
              </a:rPr>
              <a:t>Lần 2: cô đọc kèm slide minh họa</a:t>
            </a:r>
            <a:endParaRPr lang="en-US" altLang="en-US" sz="4000" dirty="0">
              <a:solidFill>
                <a:srgbClr val="FF3300"/>
              </a:solidFill>
            </a:endParaRPr>
          </a:p>
        </p:txBody>
      </p:sp>
      <p:grpSp>
        <p:nvGrpSpPr>
          <p:cNvPr id="13317" name="Group 24"/>
          <p:cNvGrpSpPr>
            <a:grpSpLocks/>
          </p:cNvGrpSpPr>
          <p:nvPr/>
        </p:nvGrpSpPr>
        <p:grpSpPr bwMode="auto">
          <a:xfrm>
            <a:off x="304800" y="6629400"/>
            <a:ext cx="8839200" cy="228600"/>
            <a:chOff x="1440" y="3936"/>
            <a:chExt cx="2736" cy="384"/>
          </a:xfrm>
        </p:grpSpPr>
        <p:pic>
          <p:nvPicPr>
            <p:cNvPr id="13321" name="Picture 25" descr="eivyrul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936"/>
              <a:ext cx="27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26" descr="nature007.gif (6160 bytes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941"/>
              <a:ext cx="286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27" descr="nature008.gif (6929 bytes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936"/>
              <a:ext cx="23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28" descr="nature010.gif (4810 bytes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936"/>
              <a:ext cx="33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29" descr="nature009.gif (5950 bytes)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936"/>
              <a:ext cx="286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8" name="Picture 30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1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0721">
            <a:off x="8304213" y="4265613"/>
            <a:ext cx="8382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88" name="Picture 32" descr="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10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47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1" grpId="0"/>
      <p:bldP spid="1474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3200"/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3132138" y="49815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3200">
              <a:solidFill>
                <a:srgbClr val="FF3300"/>
              </a:solidFill>
            </a:endParaRPr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1295400" y="304800"/>
            <a:ext cx="6305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00"/>
                </a:solidFill>
              </a:rPr>
              <a:t>Bài thơ “Bé nhìn biển”</a:t>
            </a:r>
            <a:endParaRPr lang="en-US" altLang="en-US" sz="4000" dirty="0">
              <a:solidFill>
                <a:srgbClr val="FF3300"/>
              </a:solidFill>
            </a:endParaRPr>
          </a:p>
        </p:txBody>
      </p:sp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304800" y="6629400"/>
            <a:ext cx="8839200" cy="228600"/>
            <a:chOff x="1440" y="3936"/>
            <a:chExt cx="2736" cy="384"/>
          </a:xfrm>
        </p:grpSpPr>
        <p:pic>
          <p:nvPicPr>
            <p:cNvPr id="14345" name="Picture 6" descr="eivyrul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936"/>
              <a:ext cx="27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7" descr="nature007.gif (6160 bytes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941"/>
              <a:ext cx="286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8" descr="nature008.gif (6929 bytes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936"/>
              <a:ext cx="23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9" descr="nature010.gif (4810 bytes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936"/>
              <a:ext cx="33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10" descr="nature009.gif (5950 bytes)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936"/>
              <a:ext cx="286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2" name="Picture 11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2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0721">
            <a:off x="8304213" y="4265613"/>
            <a:ext cx="8382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41" name="Picture 13" descr="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10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/>
      <p:bldP spid="2017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5" name="AutoShape 9"/>
          <p:cNvSpPr>
            <a:spLocks noChangeArrowheads="1"/>
          </p:cNvSpPr>
          <p:nvPr/>
        </p:nvSpPr>
        <p:spPr bwMode="auto">
          <a:xfrm>
            <a:off x="4876800" y="0"/>
            <a:ext cx="4267200" cy="990600"/>
          </a:xfrm>
          <a:prstGeom prst="cloudCallout">
            <a:avLst>
              <a:gd name="adj1" fmla="val -73477"/>
              <a:gd name="adj2" fmla="val 154005"/>
            </a:avLst>
          </a:prstGeom>
          <a:solidFill>
            <a:srgbClr val="FF99CC"/>
          </a:solidFill>
          <a:ln w="9525">
            <a:solidFill>
              <a:srgbClr val="FF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Nghỉ hè với bố</a:t>
            </a:r>
          </a:p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Bé ra biển chơi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387" name="Picture 3" descr="11822199841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14400" y="68263"/>
            <a:ext cx="10058400" cy="678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6437" name="AutoShape 5"/>
          <p:cNvSpPr>
            <a:spLocks noChangeArrowheads="1"/>
          </p:cNvSpPr>
          <p:nvPr/>
        </p:nvSpPr>
        <p:spPr bwMode="auto">
          <a:xfrm>
            <a:off x="1828800" y="0"/>
            <a:ext cx="5029200" cy="762000"/>
          </a:xfrm>
          <a:prstGeom prst="cloudCallout">
            <a:avLst>
              <a:gd name="adj1" fmla="val -9310"/>
              <a:gd name="adj2" fmla="val 215208"/>
            </a:avLst>
          </a:prstGeom>
          <a:solidFill>
            <a:srgbClr val="FF99CC"/>
          </a:solidFill>
          <a:ln w="9525">
            <a:solidFill>
              <a:srgbClr val="FF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Tưởng rằng biển nhỏ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2" name="Picture 4" descr="downloa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bienthanhb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05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5" name="AutoShape 7"/>
          <p:cNvSpPr>
            <a:spLocks noChangeArrowheads="1"/>
          </p:cNvSpPr>
          <p:nvPr/>
        </p:nvSpPr>
        <p:spPr bwMode="auto">
          <a:xfrm>
            <a:off x="1981200" y="0"/>
            <a:ext cx="4343400" cy="762000"/>
          </a:xfrm>
          <a:prstGeom prst="cloudCallout">
            <a:avLst>
              <a:gd name="adj1" fmla="val -6398"/>
              <a:gd name="adj2" fmla="val 215208"/>
            </a:avLst>
          </a:prstGeom>
          <a:solidFill>
            <a:srgbClr val="FF99CC"/>
          </a:solidFill>
          <a:ln w="9525">
            <a:solidFill>
              <a:srgbClr val="FF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Mà to như trời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6" name="Picture 4" descr="song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6" name="AutoShape 6"/>
          <p:cNvSpPr>
            <a:spLocks noChangeArrowheads="1"/>
          </p:cNvSpPr>
          <p:nvPr/>
        </p:nvSpPr>
        <p:spPr bwMode="auto">
          <a:xfrm>
            <a:off x="2286000" y="228600"/>
            <a:ext cx="5029200" cy="1600200"/>
          </a:xfrm>
          <a:prstGeom prst="cloudCallout">
            <a:avLst>
              <a:gd name="adj1" fmla="val -12343"/>
              <a:gd name="adj2" fmla="val 76292"/>
            </a:avLst>
          </a:prstGeom>
          <a:solidFill>
            <a:srgbClr val="FF99CC"/>
          </a:solidFill>
          <a:ln w="9525">
            <a:solidFill>
              <a:srgbClr val="FF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Như con sông lớn </a:t>
            </a:r>
          </a:p>
          <a:p>
            <a:pPr algn="ctr" eaLnBrk="1" hangingPunct="1"/>
            <a:r>
              <a:rPr lang="en-US" altLang="en-US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Chỉ có một bờ</a:t>
            </a:r>
          </a:p>
          <a:p>
            <a:pPr algn="ctr" eaLnBrk="1" hangingPunct="1"/>
            <a:r>
              <a:rPr lang="en-US" altLang="en-US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Bãi giằng với sóng</a:t>
            </a:r>
          </a:p>
          <a:p>
            <a:pPr algn="ctr" eaLnBrk="1" hangingPunct="1"/>
            <a:r>
              <a:rPr lang="en-US" altLang="en-US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Chơi trò kéo 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54630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54631" name="AutoShape 7"/>
          <p:cNvSpPr>
            <a:spLocks noChangeArrowheads="1"/>
          </p:cNvSpPr>
          <p:nvPr/>
        </p:nvSpPr>
        <p:spPr bwMode="auto">
          <a:xfrm>
            <a:off x="3771900" y="350838"/>
            <a:ext cx="4876800" cy="990600"/>
          </a:xfrm>
          <a:prstGeom prst="cloudCallout">
            <a:avLst>
              <a:gd name="adj1" fmla="val -58042"/>
              <a:gd name="adj2" fmla="val 154005"/>
            </a:avLst>
          </a:prstGeom>
          <a:solidFill>
            <a:srgbClr val="FF99CC"/>
          </a:solidFill>
          <a:ln w="9525">
            <a:solidFill>
              <a:srgbClr val="FF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Bãi giằng với sóng</a:t>
            </a:r>
          </a:p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Chơi trò kéo 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484" name="Picture 6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5" name="AutoShape 7"/>
          <p:cNvSpPr>
            <a:spLocks noChangeArrowheads="1"/>
          </p:cNvSpPr>
          <p:nvPr/>
        </p:nvSpPr>
        <p:spPr bwMode="auto">
          <a:xfrm>
            <a:off x="1600200" y="0"/>
            <a:ext cx="5181600" cy="1066800"/>
          </a:xfrm>
          <a:prstGeom prst="cloudCallout">
            <a:avLst>
              <a:gd name="adj1" fmla="val -6097"/>
              <a:gd name="adj2" fmla="val 139435"/>
            </a:avLst>
          </a:prstGeom>
          <a:solidFill>
            <a:srgbClr val="FF99CC"/>
          </a:solidFill>
          <a:ln w="9525">
            <a:solidFill>
              <a:srgbClr val="FF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Nghìn con sóng khỏe</a:t>
            </a:r>
          </a:p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Lon ta lon 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2641470229_77ccc5cea1_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52600" y="0"/>
            <a:ext cx="11430000" cy="815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990600" y="914400"/>
            <a:ext cx="5181600" cy="1066800"/>
          </a:xfrm>
          <a:prstGeom prst="cloudCallout">
            <a:avLst>
              <a:gd name="adj1" fmla="val -7569"/>
              <a:gd name="adj2" fmla="val 96579"/>
            </a:avLst>
          </a:prstGeom>
          <a:solidFill>
            <a:srgbClr val="FF99CC"/>
          </a:solidFill>
          <a:ln w="9525">
            <a:solidFill>
              <a:srgbClr val="FF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Biển to lớn thế</a:t>
            </a:r>
          </a:p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Vẫn là trẻ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ẻ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8" name="WordArt 12"/>
          <p:cNvSpPr>
            <a:spLocks noChangeArrowheads="1" noChangeShapeType="1" noTextEdit="1"/>
          </p:cNvSpPr>
          <p:nvPr/>
        </p:nvSpPr>
        <p:spPr bwMode="auto">
          <a:xfrm>
            <a:off x="4114800" y="1828800"/>
            <a:ext cx="3581400" cy="9826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Đàm thoại</a:t>
            </a: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3352800" y="3124200"/>
            <a:ext cx="51038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FF00FF"/>
                </a:solidFill>
              </a:rPr>
              <a:t>Bài thơ có tên gì? Do ai sáng tác</a:t>
            </a:r>
          </a:p>
        </p:txBody>
      </p:sp>
      <p:sp>
        <p:nvSpPr>
          <p:cNvPr id="22533" name="Text Box 14"/>
          <p:cNvSpPr txBox="1">
            <a:spLocks noChangeArrowheads="1"/>
          </p:cNvSpPr>
          <p:nvPr/>
        </p:nvSpPr>
        <p:spPr bwMode="auto">
          <a:xfrm rot="-5400000">
            <a:off x="5006975" y="-1273175"/>
            <a:ext cx="85407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Hoạt động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LGG_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3" name="WordArt 5"/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5029200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>
                        <a:alpha val="85000"/>
                      </a:srgbClr>
                    </a:gs>
                    <a:gs pos="64999">
                      <a:srgbClr val="BA0066">
                        <a:alpha val="67500"/>
                      </a:srgbClr>
                    </a:gs>
                    <a:gs pos="89999">
                      <a:srgbClr val="FF0000">
                        <a:alpha val="55000"/>
                      </a:srgbClr>
                    </a:gs>
                    <a:gs pos="100000">
                      <a:srgbClr val="FF8200">
                        <a:alpha val="50000"/>
                      </a:srgbClr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Mục đích - Yêu cầu </a:t>
            </a:r>
          </a:p>
        </p:txBody>
      </p:sp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838200" y="1403350"/>
            <a:ext cx="8001000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100" b="0" dirty="0">
                <a:solidFill>
                  <a:srgbClr val="FF0066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3100" b="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100" b="0" dirty="0">
                <a:solidFill>
                  <a:srgbClr val="FF0066"/>
                </a:solidFill>
                <a:cs typeface="Times New Roman" panose="02020603050405020304" pitchFamily="18" charset="0"/>
              </a:rPr>
              <a:t>Kiến thức</a:t>
            </a:r>
            <a:r>
              <a:rPr lang="en-US" altLang="en-US" sz="3100" b="0" dirty="0">
                <a:solidFill>
                  <a:srgbClr val="0000FF"/>
                </a:solidFill>
                <a:cs typeface="Times New Roman" panose="02020603050405020304" pitchFamily="18" charset="0"/>
              </a:rPr>
              <a:t> : Cháu biết tên bài thơ, tên tác </a:t>
            </a:r>
            <a:r>
              <a:rPr lang="en-US" altLang="en-US" sz="3100" b="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giả.Hiểu</a:t>
            </a:r>
            <a:r>
              <a:rPr lang="en-US" altLang="en-US" sz="3100" b="0" dirty="0">
                <a:solidFill>
                  <a:srgbClr val="0000FF"/>
                </a:solidFill>
                <a:cs typeface="Times New Roman" panose="02020603050405020304" pitchFamily="18" charset="0"/>
              </a:rPr>
              <a:t> nội dung bài thơ. Chú ý nghe cô đọc thơ, cảm nhận được nhịp điệu của bài thơ.</a:t>
            </a:r>
          </a:p>
          <a:p>
            <a:pPr>
              <a:spcBef>
                <a:spcPct val="50000"/>
              </a:spcBef>
            </a:pPr>
            <a:r>
              <a:rPr lang="en-US" altLang="en-US" sz="3100" b="0" dirty="0">
                <a:solidFill>
                  <a:srgbClr val="FF0066"/>
                </a:solidFill>
                <a:cs typeface="Times New Roman" panose="02020603050405020304" pitchFamily="18" charset="0"/>
              </a:rPr>
              <a:t>+ Kỹ năng</a:t>
            </a:r>
            <a:r>
              <a:rPr lang="en-US" altLang="en-US" sz="3100" b="0" dirty="0">
                <a:solidFill>
                  <a:srgbClr val="0000FF"/>
                </a:solidFill>
                <a:cs typeface="Times New Roman" panose="02020603050405020304" pitchFamily="18" charset="0"/>
              </a:rPr>
              <a:t> : Phát triển ngôn ngữ, đọc thơ mạch lạc, rõ ràng, biểu cảm. Phát triển khả năng chú ý, tưởng tượng. </a:t>
            </a:r>
          </a:p>
          <a:p>
            <a:pPr>
              <a:spcBef>
                <a:spcPct val="50000"/>
              </a:spcBef>
            </a:pPr>
            <a:r>
              <a:rPr lang="en-US" altLang="en-US" sz="3100" b="0" dirty="0">
                <a:solidFill>
                  <a:srgbClr val="FF0066"/>
                </a:solidFill>
                <a:cs typeface="Times New Roman" panose="02020603050405020304" pitchFamily="18" charset="0"/>
              </a:rPr>
              <a:t>+ Thái độ</a:t>
            </a:r>
            <a:r>
              <a:rPr lang="en-US" altLang="en-US" sz="3100" b="0" dirty="0">
                <a:solidFill>
                  <a:srgbClr val="0000FF"/>
                </a:solidFill>
                <a:cs typeface="Times New Roman" panose="02020603050405020304" pitchFamily="18" charset="0"/>
              </a:rPr>
              <a:t> : Thông qua nội dung bài thơ giáo dục trẻ biết yêu biển, yêu quê hương mình, biết giữ gìn vệ sinh môi trường</a:t>
            </a:r>
            <a:r>
              <a:rPr lang="en-US" altLang="en-US" sz="3100" b="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3200"/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3132138" y="49815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3200">
              <a:solidFill>
                <a:srgbClr val="FF3300"/>
              </a:solidFill>
            </a:endParaRP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1828800" y="152400"/>
            <a:ext cx="62293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    </a:t>
            </a:r>
            <a:r>
              <a:rPr lang="en-US" altLang="en-US" sz="4000" u="sng"/>
              <a:t>Bài thơ</a:t>
            </a:r>
            <a:r>
              <a:rPr lang="en-US" altLang="en-US" sz="4000"/>
              <a:t>: </a:t>
            </a:r>
            <a:r>
              <a:rPr lang="en-US" altLang="en-US" sz="4000">
                <a:solidFill>
                  <a:srgbClr val="FF0000"/>
                </a:solidFill>
              </a:rPr>
              <a:t>Bé nhìn biển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</a:rPr>
              <a:t>Tác giả: Trần Mạnh Hảo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304800" y="6629400"/>
            <a:ext cx="8839200" cy="228600"/>
            <a:chOff x="1440" y="3936"/>
            <a:chExt cx="2736" cy="384"/>
          </a:xfrm>
        </p:grpSpPr>
        <p:pic>
          <p:nvPicPr>
            <p:cNvPr id="23561" name="Picture 6" descr="eivyrul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936"/>
              <a:ext cx="27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7" descr="nature007.gif (6160 bytes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941"/>
              <a:ext cx="286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Picture 8" descr="nature008.gif (6929 bytes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936"/>
              <a:ext cx="23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Picture 9" descr="nature010.gif (4810 bytes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936"/>
              <a:ext cx="33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10" descr="nature009.gif (5950 bytes)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936"/>
              <a:ext cx="286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8" name="Picture 11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2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0721">
            <a:off x="8304213" y="4265613"/>
            <a:ext cx="8382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9" name="Picture 13" descr="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610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30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/>
      <p:bldP spid="1781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ẻ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79" name="WordArt 3"/>
          <p:cNvSpPr>
            <a:spLocks noChangeArrowheads="1" noChangeShapeType="1" noTextEdit="1"/>
          </p:cNvSpPr>
          <p:nvPr/>
        </p:nvSpPr>
        <p:spPr bwMode="auto">
          <a:xfrm>
            <a:off x="4114800" y="1828800"/>
            <a:ext cx="3581400" cy="9826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Đàm thoại</a:t>
            </a:r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3352800" y="3124200"/>
            <a:ext cx="51038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F00FF"/>
                </a:solidFill>
              </a:rPr>
              <a:t>Nghỉ hè, bé được đi chơi với ai, ở đâu?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3" name="AutoShape 3"/>
          <p:cNvSpPr>
            <a:spLocks noChangeArrowheads="1"/>
          </p:cNvSpPr>
          <p:nvPr/>
        </p:nvSpPr>
        <p:spPr bwMode="auto">
          <a:xfrm>
            <a:off x="4876800" y="0"/>
            <a:ext cx="4267200" cy="990600"/>
          </a:xfrm>
          <a:prstGeom prst="cloudCallout">
            <a:avLst>
              <a:gd name="adj1" fmla="val -73477"/>
              <a:gd name="adj2" fmla="val 154005"/>
            </a:avLst>
          </a:prstGeom>
          <a:solidFill>
            <a:srgbClr val="FF3399"/>
          </a:solidFill>
          <a:ln w="9525">
            <a:solidFill>
              <a:srgbClr val="FF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Nghỉ hè với bố</a:t>
            </a:r>
          </a:p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Bé ra biển chơi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ẻ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3" name="WordArt 3"/>
          <p:cNvSpPr>
            <a:spLocks noChangeArrowheads="1" noChangeShapeType="1" noTextEdit="1"/>
          </p:cNvSpPr>
          <p:nvPr/>
        </p:nvSpPr>
        <p:spPr bwMode="auto">
          <a:xfrm>
            <a:off x="4114800" y="1828800"/>
            <a:ext cx="3581400" cy="9826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Đàm thoại</a:t>
            </a:r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3352800" y="3124200"/>
            <a:ext cx="51038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F00FF"/>
                </a:solidFill>
              </a:rPr>
              <a:t>Khi ra đến biển bé ngạc nhiên điều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7651" name="Picture 3" descr="11822199841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14400" y="68263"/>
            <a:ext cx="10058400" cy="678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0228" name="AutoShape 4"/>
          <p:cNvSpPr>
            <a:spLocks noChangeArrowheads="1"/>
          </p:cNvSpPr>
          <p:nvPr/>
        </p:nvSpPr>
        <p:spPr bwMode="auto">
          <a:xfrm>
            <a:off x="1828800" y="0"/>
            <a:ext cx="5029200" cy="762000"/>
          </a:xfrm>
          <a:prstGeom prst="cloudCallout">
            <a:avLst>
              <a:gd name="adj1" fmla="val -9310"/>
              <a:gd name="adj2" fmla="val 215208"/>
            </a:avLst>
          </a:prstGeom>
          <a:solidFill>
            <a:srgbClr val="FF3399"/>
          </a:solidFill>
          <a:ln w="9525">
            <a:solidFill>
              <a:srgbClr val="FF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Tưởng rằng biển nhỏ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8676" name="Picture 4" descr="downloa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bienthanhb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05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4" name="AutoShape 6"/>
          <p:cNvSpPr>
            <a:spLocks noChangeArrowheads="1"/>
          </p:cNvSpPr>
          <p:nvPr/>
        </p:nvSpPr>
        <p:spPr bwMode="auto">
          <a:xfrm>
            <a:off x="1981200" y="0"/>
            <a:ext cx="4343400" cy="762000"/>
          </a:xfrm>
          <a:prstGeom prst="cloudCallout">
            <a:avLst>
              <a:gd name="adj1" fmla="val -6398"/>
              <a:gd name="adj2" fmla="val 215208"/>
            </a:avLst>
          </a:prstGeom>
          <a:solidFill>
            <a:srgbClr val="FF3399"/>
          </a:solidFill>
          <a:ln w="9525">
            <a:solidFill>
              <a:srgbClr val="FF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Mà to như trời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ẻ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7" name="WordArt 3"/>
          <p:cNvSpPr>
            <a:spLocks noChangeArrowheads="1" noChangeShapeType="1" noTextEdit="1"/>
          </p:cNvSpPr>
          <p:nvPr/>
        </p:nvSpPr>
        <p:spPr bwMode="auto">
          <a:xfrm>
            <a:off x="4114800" y="1828800"/>
            <a:ext cx="3581400" cy="9826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Đàm thoại</a:t>
            </a: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3352800" y="3124200"/>
            <a:ext cx="5103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FF00FF"/>
                </a:solidFill>
              </a:rPr>
              <a:t>Bé thấy biển giống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24" name="Picture 4" descr="song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7" name="AutoShape 5"/>
          <p:cNvSpPr>
            <a:spLocks noChangeArrowheads="1"/>
          </p:cNvSpPr>
          <p:nvPr/>
        </p:nvSpPr>
        <p:spPr bwMode="auto">
          <a:xfrm>
            <a:off x="1676400" y="0"/>
            <a:ext cx="5791200" cy="990600"/>
          </a:xfrm>
          <a:prstGeom prst="cloudCallout">
            <a:avLst>
              <a:gd name="adj1" fmla="val 9019"/>
              <a:gd name="adj2" fmla="val 154005"/>
            </a:avLst>
          </a:prstGeom>
          <a:solidFill>
            <a:srgbClr val="FF3399"/>
          </a:solidFill>
          <a:ln w="9525">
            <a:solidFill>
              <a:srgbClr val="FF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Như con sông lớn</a:t>
            </a:r>
          </a:p>
          <a:p>
            <a:pPr algn="ctr" eaLnBrk="1" hangingPunct="1"/>
            <a:r>
              <a:rPr lang="en-US" altLang="en-US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Chỉ có một bờ</a:t>
            </a:r>
            <a:endParaRPr lang="en-US" altLang="en-US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ẻ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1" name="WordArt 3"/>
          <p:cNvSpPr>
            <a:spLocks noChangeArrowheads="1" noChangeShapeType="1" noTextEdit="1"/>
          </p:cNvSpPr>
          <p:nvPr/>
        </p:nvSpPr>
        <p:spPr bwMode="auto">
          <a:xfrm>
            <a:off x="4114800" y="1828800"/>
            <a:ext cx="3581400" cy="9826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Đàm thoại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3352800" y="3124200"/>
            <a:ext cx="51038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F00FF"/>
                </a:solidFill>
              </a:rPr>
              <a:t>Câu thơ nào nói lên biển giống trẻ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2772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1" name="AutoShape 5"/>
          <p:cNvSpPr>
            <a:spLocks noChangeArrowheads="1"/>
          </p:cNvSpPr>
          <p:nvPr/>
        </p:nvSpPr>
        <p:spPr bwMode="auto">
          <a:xfrm>
            <a:off x="1600200" y="0"/>
            <a:ext cx="5181600" cy="1066800"/>
          </a:xfrm>
          <a:prstGeom prst="cloudCallout">
            <a:avLst>
              <a:gd name="adj1" fmla="val -6097"/>
              <a:gd name="adj2" fmla="val 139435"/>
            </a:avLst>
          </a:prstGeom>
          <a:solidFill>
            <a:srgbClr val="FF3399"/>
          </a:solidFill>
          <a:ln w="9525">
            <a:solidFill>
              <a:srgbClr val="FF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Nghìn con sóng khỏe</a:t>
            </a:r>
          </a:p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Lon ta lon 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yukibackb2c9bcd2b3e01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1981200" y="533400"/>
            <a:ext cx="411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567" name="WordArt 7"/>
          <p:cNvSpPr>
            <a:spLocks noChangeArrowheads="1" noChangeShapeType="1" noTextEdit="1"/>
          </p:cNvSpPr>
          <p:nvPr/>
        </p:nvSpPr>
        <p:spPr bwMode="auto">
          <a:xfrm>
            <a:off x="2133600" y="304800"/>
            <a:ext cx="5105400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Chuẩn bị</a:t>
            </a:r>
          </a:p>
        </p:txBody>
      </p:sp>
      <p:sp>
        <p:nvSpPr>
          <p:cNvPr id="194568" name="Oval 8"/>
          <p:cNvSpPr>
            <a:spLocks noChangeArrowheads="1"/>
          </p:cNvSpPr>
          <p:nvPr/>
        </p:nvSpPr>
        <p:spPr bwMode="auto">
          <a:xfrm>
            <a:off x="381000" y="2209800"/>
            <a:ext cx="6400800" cy="3276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/>
              <a:t>+Bài hát : Đà </a:t>
            </a:r>
            <a:r>
              <a:rPr lang="en-US" altLang="en-US" sz="2800" dirty="0" err="1"/>
              <a:t>Nẵng</a:t>
            </a:r>
            <a:r>
              <a:rPr lang="en-US" altLang="en-US" sz="2800" dirty="0"/>
              <a:t> quê em</a:t>
            </a:r>
          </a:p>
          <a:p>
            <a:pPr algn="ctr" eaLnBrk="1" hangingPunct="1"/>
            <a:r>
              <a:rPr lang="en-US" altLang="en-US" sz="2800" dirty="0"/>
              <a:t> +Bài giảng bằng </a:t>
            </a:r>
            <a:r>
              <a:rPr lang="en-US" altLang="en-US" sz="2800" dirty="0" err="1"/>
              <a:t>powerPoint</a:t>
            </a:r>
            <a:endParaRPr lang="en-US" altLang="en-US" sz="2800" dirty="0"/>
          </a:p>
          <a:p>
            <a:pPr algn="ctr" eaLnBrk="1" hangingPunct="1"/>
            <a:r>
              <a:rPr lang="en-US" altLang="en-US" sz="2800" dirty="0"/>
              <a:t>+Tranh thể hiện nội dung bài thơ cắt rời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ẻ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5" name="WordArt 3"/>
          <p:cNvSpPr>
            <a:spLocks noChangeArrowheads="1" noChangeShapeType="1" noTextEdit="1"/>
          </p:cNvSpPr>
          <p:nvPr/>
        </p:nvSpPr>
        <p:spPr bwMode="auto">
          <a:xfrm>
            <a:off x="4114800" y="1828800"/>
            <a:ext cx="3581400" cy="9826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Đàm thoại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3352800" y="3124200"/>
            <a:ext cx="51038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F00FF"/>
                </a:solidFill>
              </a:rPr>
              <a:t>Biển to lớn thế nhưng biển vẫn giống như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2641470229_77ccc5cea1_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52600" y="0"/>
            <a:ext cx="11430000" cy="815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23" name="AutoShape 3"/>
          <p:cNvSpPr>
            <a:spLocks noChangeArrowheads="1"/>
          </p:cNvSpPr>
          <p:nvPr/>
        </p:nvSpPr>
        <p:spPr bwMode="auto">
          <a:xfrm>
            <a:off x="990600" y="914400"/>
            <a:ext cx="5181600" cy="1066800"/>
          </a:xfrm>
          <a:prstGeom prst="cloudCallout">
            <a:avLst>
              <a:gd name="adj1" fmla="val -7569"/>
              <a:gd name="adj2" fmla="val 96579"/>
            </a:avLst>
          </a:prstGeom>
          <a:solidFill>
            <a:srgbClr val="FF3399"/>
          </a:solidFill>
          <a:ln w="9525">
            <a:solidFill>
              <a:srgbClr val="FF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Biển to lớn thế</a:t>
            </a:r>
          </a:p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Vẫn là trẻ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ẻ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99" name="WordArt 3"/>
          <p:cNvSpPr>
            <a:spLocks noChangeArrowheads="1" noChangeShapeType="1" noTextEdit="1"/>
          </p:cNvSpPr>
          <p:nvPr/>
        </p:nvSpPr>
        <p:spPr bwMode="auto">
          <a:xfrm>
            <a:off x="4114800" y="1828800"/>
            <a:ext cx="3581400" cy="9826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Đàm thoại</a:t>
            </a: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3352800" y="3124200"/>
            <a:ext cx="51038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F00FF"/>
                </a:solidFill>
              </a:rPr>
              <a:t>Các con có yêu biển không? Yêu biển thì chúng ta phải làm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gfy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7" name="WordArt 7"/>
          <p:cNvSpPr>
            <a:spLocks noChangeArrowheads="1" noChangeShapeType="1" noTextEdit="1"/>
          </p:cNvSpPr>
          <p:nvPr/>
        </p:nvSpPr>
        <p:spPr bwMode="auto">
          <a:xfrm>
            <a:off x="2514600" y="1143000"/>
            <a:ext cx="3733800" cy="1711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Hoạt động 4</a:t>
            </a:r>
          </a:p>
        </p:txBody>
      </p:sp>
      <p:sp>
        <p:nvSpPr>
          <p:cNvPr id="209928" name="Text Box 8"/>
          <p:cNvSpPr txBox="1">
            <a:spLocks noChangeArrowheads="1"/>
          </p:cNvSpPr>
          <p:nvPr/>
        </p:nvSpPr>
        <p:spPr bwMode="auto">
          <a:xfrm>
            <a:off x="1524000" y="2819400"/>
            <a:ext cx="6477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en-US" sz="2400">
                <a:solidFill>
                  <a:srgbClr val="FF3300"/>
                </a:solidFill>
              </a:rPr>
              <a:t>- Cả lớp đọc thơ Cô cho trẻ đọc nhiều hình thức khác nhau (nhóm ,hiệu lệnh của cô, cá nhân)</a:t>
            </a:r>
          </a:p>
          <a:p>
            <a:pPr eaLnBrk="1" hangingPunct="1"/>
            <a:r>
              <a:rPr lang="pt-BR" altLang="en-US" sz="2400">
                <a:solidFill>
                  <a:srgbClr val="FF3300"/>
                </a:solidFill>
              </a:rPr>
              <a:t>- Cô chú ý sửa sai cho trẻ. 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h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49" name="Picture 5" descr="2012-04-12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5800"/>
            <a:ext cx="32004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50" name="Picture 6" descr="2012-04-12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335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51" name="Picture 7" descr="2012-04-12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2356">
            <a:off x="2568575" y="3659188"/>
            <a:ext cx="3352800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685800" y="0"/>
            <a:ext cx="80010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800" dirty="0"/>
              <a:t>Hoạt động 5: Trò chơi “ Ghép tranh”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2" grpId="0"/>
      <p:bldP spid="21095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jhkhj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3" name="WordArt 5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3448050" cy="16049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Hoạt động 6</a:t>
            </a:r>
          </a:p>
        </p:txBody>
      </p:sp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1524000" y="2743200"/>
            <a:ext cx="70437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00FF"/>
                </a:solidFill>
              </a:rPr>
              <a:t>Hát và vận động </a:t>
            </a:r>
          </a:p>
          <a:p>
            <a:pPr algn="ctr" eaLnBrk="1" hangingPunct="1"/>
            <a:r>
              <a:rPr lang="en-US" altLang="en-US" sz="3200" dirty="0">
                <a:solidFill>
                  <a:srgbClr val="0000FF"/>
                </a:solidFill>
              </a:rPr>
              <a:t>bài hát “Bé nhìn biển”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8923" name="WindowsMediaPlayer1" r:id="rId2" imgW="4648320" imgH="762120"/>
        </mc:Choice>
        <mc:Fallback>
          <p:control name="WindowsMediaPlayer1" r:id="rId2" imgW="4648320" imgH="762120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67000" y="4114800"/>
                  <a:ext cx="4648200" cy="7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9939" name="Picture 3" descr="Picture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38200" y="-381000"/>
            <a:ext cx="10896600" cy="7467600"/>
          </a:xfrm>
          <a:solidFill>
            <a:srgbClr val="FF00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4020" name="WordArt 4"/>
          <p:cNvSpPr>
            <a:spLocks noChangeArrowheads="1" noChangeShapeType="1" noTextEdit="1"/>
          </p:cNvSpPr>
          <p:nvPr/>
        </p:nvSpPr>
        <p:spPr bwMode="auto">
          <a:xfrm>
            <a:off x="1905000" y="1219200"/>
            <a:ext cx="5410200" cy="30480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Chào tạm biệt </a:t>
            </a:r>
            <a:r>
              <a:rPr lang="en-US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các </a:t>
            </a:r>
            <a:r>
              <a:rPr lang="en-US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bé !</a:t>
            </a:r>
          </a:p>
          <a:p>
            <a:pPr algn="ctr"/>
            <a:endParaRPr lang="en-US" sz="28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14021" name="MUAHEDE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0" descr="http://www.heathersanimations.com/ballet/linepink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38600"/>
            <a:ext cx="36099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667" fill="hold"/>
                                        <p:tgtEl>
                                          <p:spTgt spid="2140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40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1" name="WordArt 7"/>
          <p:cNvSpPr>
            <a:spLocks noChangeArrowheads="1" noChangeShapeType="1" noTextEdit="1"/>
          </p:cNvSpPr>
          <p:nvPr/>
        </p:nvSpPr>
        <p:spPr bwMode="auto">
          <a:xfrm>
            <a:off x="1219200" y="685800"/>
            <a:ext cx="4876800" cy="1397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HOẠT ĐỘNG 1:</a:t>
            </a:r>
          </a:p>
        </p:txBody>
      </p:sp>
      <p:sp>
        <p:nvSpPr>
          <p:cNvPr id="195592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66294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500" dirty="0">
                <a:solidFill>
                  <a:srgbClr val="0000FF"/>
                </a:solidFill>
              </a:rPr>
              <a:t>Hát và vận động bài hát </a:t>
            </a:r>
          </a:p>
          <a:p>
            <a:pPr algn="ctr" eaLnBrk="1" hangingPunct="1"/>
            <a:r>
              <a:rPr lang="en-US" altLang="en-US" sz="3500" dirty="0">
                <a:solidFill>
                  <a:srgbClr val="0000FF"/>
                </a:solidFill>
              </a:rPr>
              <a:t>“ Đà </a:t>
            </a:r>
            <a:r>
              <a:rPr lang="en-US" altLang="en-US" sz="3500" dirty="0" err="1">
                <a:solidFill>
                  <a:srgbClr val="0000FF"/>
                </a:solidFill>
              </a:rPr>
              <a:t>Nẵng</a:t>
            </a:r>
            <a:r>
              <a:rPr lang="en-US" altLang="en-US" sz="3500" dirty="0">
                <a:solidFill>
                  <a:srgbClr val="0000FF"/>
                </a:solidFill>
              </a:rPr>
              <a:t> quê em”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</a:p>
          <a:p>
            <a:pPr algn="ctr" eaLnBrk="1" hangingPunct="1"/>
            <a:r>
              <a:rPr lang="en-US" altLang="en-US" sz="3500" dirty="0">
                <a:solidFill>
                  <a:srgbClr val="0000FF"/>
                </a:solidFill>
              </a:rPr>
              <a:t>Quan sát, đàm thoại slide về biển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6" name="Picture 4" descr="bien ph van d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8" name="WordArt 6"/>
          <p:cNvSpPr>
            <a:spLocks noChangeArrowheads="1" noChangeShapeType="1" noTextEdit="1"/>
          </p:cNvSpPr>
          <p:nvPr/>
        </p:nvSpPr>
        <p:spPr bwMode="auto">
          <a:xfrm>
            <a:off x="2133600" y="457200"/>
            <a:ext cx="44958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Biển Phạm Văn Đồng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20" name="Picture 4" descr="t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2" name="WordArt 6"/>
          <p:cNvSpPr>
            <a:spLocks noChangeArrowheads="1" noChangeShapeType="1" noTextEdit="1"/>
          </p:cNvSpPr>
          <p:nvPr/>
        </p:nvSpPr>
        <p:spPr bwMode="auto">
          <a:xfrm>
            <a:off x="2971800" y="304800"/>
            <a:ext cx="30480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Biển T20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30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4" name="Picture 4" descr="bien nam 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2667000" y="533400"/>
            <a:ext cx="32004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Biển 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Nam Ô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8" name="Picture 4" descr="bienthanhb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3" name="WordArt 5"/>
          <p:cNvSpPr>
            <a:spLocks noChangeArrowheads="1" noChangeShapeType="1" noTextEdit="1"/>
          </p:cNvSpPr>
          <p:nvPr/>
        </p:nvSpPr>
        <p:spPr bwMode="auto">
          <a:xfrm>
            <a:off x="2667000" y="381000"/>
            <a:ext cx="3581400" cy="1524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Biển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Mỹ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Khê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12" name="Picture 8" descr="SLGG_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609600"/>
            <a:ext cx="10287000" cy="800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13" name="WordArt 9"/>
          <p:cNvSpPr>
            <a:spLocks noChangeArrowheads="1" noChangeShapeType="1" noTextEdit="1"/>
          </p:cNvSpPr>
          <p:nvPr/>
        </p:nvSpPr>
        <p:spPr bwMode="auto">
          <a:xfrm>
            <a:off x="1676400" y="152400"/>
            <a:ext cx="6067425" cy="6016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HOẠT ĐỘNG 2</a:t>
            </a:r>
          </a:p>
        </p:txBody>
      </p: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304800" y="990600"/>
            <a:ext cx="2071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Cô đọc lần 1</a:t>
            </a:r>
          </a:p>
        </p:txBody>
      </p:sp>
      <p:sp>
        <p:nvSpPr>
          <p:cNvPr id="200716" name="Text Box 12"/>
          <p:cNvSpPr txBox="1">
            <a:spLocks noChangeArrowheads="1"/>
          </p:cNvSpPr>
          <p:nvPr/>
        </p:nvSpPr>
        <p:spPr bwMode="auto">
          <a:xfrm>
            <a:off x="2819400" y="1074738"/>
            <a:ext cx="3619500" cy="578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00FF"/>
                </a:solidFill>
              </a:rPr>
              <a:t>Bé nhìn biển</a:t>
            </a:r>
          </a:p>
          <a:p>
            <a:pPr algn="ctr" eaLnBrk="1" hangingPunct="1"/>
            <a:endParaRPr lang="en-US" altLang="en-US" sz="1000" dirty="0">
              <a:solidFill>
                <a:srgbClr val="0000FF"/>
              </a:solidFill>
            </a:endParaRPr>
          </a:p>
          <a:p>
            <a:pPr algn="ctr" eaLnBrk="1" hangingPunct="1"/>
            <a:r>
              <a:rPr lang="en-US" altLang="en-US" sz="2400" dirty="0">
                <a:solidFill>
                  <a:srgbClr val="FF3300"/>
                </a:solidFill>
              </a:rPr>
              <a:t>Nghỉ hè với bố </a:t>
            </a:r>
          </a:p>
          <a:p>
            <a:pPr algn="ctr" eaLnBrk="1" hangingPunct="1"/>
            <a:r>
              <a:rPr lang="en-US" altLang="en-US" sz="2400" dirty="0">
                <a:solidFill>
                  <a:srgbClr val="FF3300"/>
                </a:solidFill>
              </a:rPr>
              <a:t>Bé ra biển chơi</a:t>
            </a:r>
          </a:p>
          <a:p>
            <a:pPr algn="ctr" eaLnBrk="1" hangingPunct="1"/>
            <a:r>
              <a:rPr lang="en-US" altLang="en-US" sz="2400" dirty="0">
                <a:solidFill>
                  <a:srgbClr val="FF3300"/>
                </a:solidFill>
              </a:rPr>
              <a:t>Tưởng rằng biển nhỏ</a:t>
            </a:r>
          </a:p>
          <a:p>
            <a:pPr algn="ctr" eaLnBrk="1" hangingPunct="1"/>
            <a:r>
              <a:rPr lang="en-US" altLang="en-US" sz="2400" dirty="0">
                <a:solidFill>
                  <a:srgbClr val="FF3300"/>
                </a:solidFill>
              </a:rPr>
              <a:t>Mà to như trời</a:t>
            </a:r>
          </a:p>
          <a:p>
            <a:pPr algn="ctr" eaLnBrk="1" hangingPunct="1"/>
            <a:endParaRPr lang="en-US" altLang="en-US" sz="2400" dirty="0">
              <a:solidFill>
                <a:srgbClr val="FF3300"/>
              </a:solidFill>
            </a:endParaRPr>
          </a:p>
          <a:p>
            <a:pPr algn="ctr" eaLnBrk="1" hangingPunct="1"/>
            <a:r>
              <a:rPr lang="en-US" altLang="en-US" sz="2400" dirty="0">
                <a:solidFill>
                  <a:srgbClr val="FF3300"/>
                </a:solidFill>
              </a:rPr>
              <a:t>Như con sông lớn</a:t>
            </a:r>
          </a:p>
          <a:p>
            <a:pPr algn="ctr" eaLnBrk="1" hangingPunct="1"/>
            <a:r>
              <a:rPr lang="en-US" altLang="en-US" sz="2400" dirty="0">
                <a:solidFill>
                  <a:srgbClr val="FF3300"/>
                </a:solidFill>
              </a:rPr>
              <a:t>Chỉ có một bờ</a:t>
            </a:r>
          </a:p>
          <a:p>
            <a:pPr algn="ctr" eaLnBrk="1" hangingPunct="1"/>
            <a:r>
              <a:rPr lang="en-US" altLang="en-US" sz="2400" dirty="0">
                <a:solidFill>
                  <a:srgbClr val="FF3300"/>
                </a:solidFill>
              </a:rPr>
              <a:t>Bãi giằng với sóng</a:t>
            </a:r>
          </a:p>
          <a:p>
            <a:pPr algn="ctr" eaLnBrk="1" hangingPunct="1"/>
            <a:r>
              <a:rPr lang="en-US" altLang="en-US" sz="2400" dirty="0">
                <a:solidFill>
                  <a:srgbClr val="FF3300"/>
                </a:solidFill>
              </a:rPr>
              <a:t>Chơi trò kéo co</a:t>
            </a:r>
          </a:p>
          <a:p>
            <a:pPr algn="ctr" eaLnBrk="1" hangingPunct="1"/>
            <a:endParaRPr lang="en-US" altLang="en-US" sz="2400" dirty="0">
              <a:solidFill>
                <a:srgbClr val="FF3300"/>
              </a:solidFill>
            </a:endParaRPr>
          </a:p>
          <a:p>
            <a:pPr algn="ctr" eaLnBrk="1" hangingPunct="1"/>
            <a:r>
              <a:rPr lang="en-US" altLang="en-US" sz="2400" dirty="0">
                <a:solidFill>
                  <a:srgbClr val="FF3300"/>
                </a:solidFill>
              </a:rPr>
              <a:t>Nghìn con sóng khỏe</a:t>
            </a:r>
          </a:p>
          <a:p>
            <a:pPr algn="ctr" eaLnBrk="1" hangingPunct="1"/>
            <a:r>
              <a:rPr lang="en-US" altLang="en-US" sz="2400" dirty="0">
                <a:solidFill>
                  <a:srgbClr val="FF3300"/>
                </a:solidFill>
              </a:rPr>
              <a:t>Lon ta lon ton</a:t>
            </a:r>
          </a:p>
          <a:p>
            <a:pPr algn="ctr" eaLnBrk="1" hangingPunct="1"/>
            <a:r>
              <a:rPr lang="en-US" altLang="en-US" sz="2400" dirty="0">
                <a:solidFill>
                  <a:srgbClr val="FF3300"/>
                </a:solidFill>
              </a:rPr>
              <a:t>Biển to lớn thế</a:t>
            </a:r>
          </a:p>
          <a:p>
            <a:pPr algn="ctr" eaLnBrk="1" hangingPunct="1"/>
            <a:r>
              <a:rPr lang="en-US" altLang="en-US" sz="2400" dirty="0">
                <a:solidFill>
                  <a:srgbClr val="FF3300"/>
                </a:solidFill>
              </a:rPr>
              <a:t>Vẫn là trẻ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0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0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4" grpId="0"/>
      <p:bldP spid="2007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54&quot;/&gt;&lt;/object&gt;&lt;object type=&quot;3&quot; unique_id=&quot;10005&quot;&gt;&lt;property id=&quot;20148&quot; value=&quot;5&quot;/&gt;&lt;property id=&quot;20300&quot; value=&quot;Slide 2&quot;/&gt;&lt;property id=&quot;20307&quot; value=&quot;365&quot;/&gt;&lt;/object&gt;&lt;object type=&quot;3&quot; unique_id=&quot;10006&quot;&gt;&lt;property id=&quot;20148&quot; value=&quot;5&quot;/&gt;&lt;property id=&quot;20300&quot; value=&quot;Slide 3&quot;/&gt;&lt;property id=&quot;20307&quot; value=&quot;356&quot;/&gt;&lt;/object&gt;&lt;object type=&quot;3&quot; unique_id=&quot;10007&quot;&gt;&lt;property id=&quot;20148&quot; value=&quot;5&quot;/&gt;&lt;property id=&quot;20300&quot; value=&quot;Slide 4 - &amp;quot;H: Những câu thơ nào cho thấy biển rất rộng?&amp;quot;&quot;/&gt;&lt;property id=&quot;20307&quot; value=&quot;360&quot;/&gt;&lt;/object&gt;&lt;object type=&quot;3&quot; unique_id=&quot;10008&quot;&gt;&lt;property id=&quot;20148&quot; value=&quot;5&quot;/&gt;&lt;property id=&quot;20300&quot; value=&quot;Slide 5&quot;/&gt;&lt;property id=&quot;20307&quot; value=&quot;363&quot;/&gt;&lt;/object&gt;&lt;object type=&quot;3&quot; unique_id=&quot;10009&quot;&gt;&lt;property id=&quot;20148&quot; value=&quot;5&quot;/&gt;&lt;property id=&quot;20300&quot; value=&quot;Slide 6&quot;/&gt;&lt;property id=&quot;20307&quot; value=&quot;364&quot;/&gt;&lt;/object&gt;&lt;object type=&quot;3&quot; unique_id=&quot;10010&quot;&gt;&lt;property id=&quot;20148&quot; value=&quot;5&quot;/&gt;&lt;property id=&quot;20300&quot; value=&quot;Slide 7 - &amp;quot;Hỏi: Những hình ảnh nào cho thấy biển giống như trẻ con?&amp;quot;&quot;/&gt;&lt;property id=&quot;20307&quot; value=&quot;361&quot;/&gt;&lt;/object&gt;&lt;object type=&quot;3&quot; unique_id=&quot;10011&quot;&gt;&lt;property id=&quot;20148&quot; value=&quot;5&quot;/&gt;&lt;property id=&quot;20300&quot; value=&quot;Slide 8 - &amp;quot;Nội dung:&amp;quot;&quot;/&gt;&lt;property id=&quot;20307&quot; value=&quot;367&quot;/&gt;&lt;/object&gt;&lt;object type=&quot;3&quot; unique_id=&quot;10012&quot;&gt;&lt;property id=&quot;20148&quot; value=&quot;5&quot;/&gt;&lt;property id=&quot;20300&quot; value=&quot;Slide 9&quot;/&gt;&lt;property id=&quot;20307&quot; value=&quot;366&quot;/&gt;&lt;/object&gt;&lt;object type=&quot;3&quot; unique_id=&quot;10013&quot;&gt;&lt;property id=&quot;20148&quot; value=&quot;5&quot;/&gt;&lt;property id=&quot;20300&quot; value=&quot;Slide 10&quot;/&gt;&lt;property id=&quot;20307&quot; value=&quot;32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539</Words>
  <Application>Microsoft Office PowerPoint</Application>
  <PresentationFormat>On-screen Show (4:3)</PresentationFormat>
  <Paragraphs>92</Paragraphs>
  <Slides>36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ANS</dc:creator>
  <cp:lastModifiedBy>Administrator</cp:lastModifiedBy>
  <cp:revision>398</cp:revision>
  <dcterms:created xsi:type="dcterms:W3CDTF">2008-07-20T06:25:36Z</dcterms:created>
  <dcterms:modified xsi:type="dcterms:W3CDTF">2021-12-07T03:45:27Z</dcterms:modified>
</cp:coreProperties>
</file>