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83" r:id="rId12"/>
    <p:sldId id="279" r:id="rId13"/>
    <p:sldId id="281" r:id="rId14"/>
    <p:sldId id="284" r:id="rId15"/>
    <p:sldId id="286" r:id="rId16"/>
    <p:sldId id="287" r:id="rId17"/>
    <p:sldId id="290" r:id="rId18"/>
    <p:sldId id="292" r:id="rId19"/>
    <p:sldId id="295" r:id="rId20"/>
    <p:sldId id="298" r:id="rId21"/>
    <p:sldId id="300" r:id="rId22"/>
    <p:sldId id="302" r:id="rId23"/>
    <p:sldId id="304" r:id="rId24"/>
    <p:sldId id="305" r:id="rId25"/>
    <p:sldId id="306" r:id="rId26"/>
    <p:sldId id="30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7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82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7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8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9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7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39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83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52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36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05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1DCE4-ADF7-4464-B6A8-71B078D0F44A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A4A54-4617-4240-9040-57B3A5DE6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6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gif"/><Relationship Id="rId2" Type="http://schemas.openxmlformats.org/officeDocument/2006/relationships/audio" Target="file:///E:\bai%20hat\do%20ban%20-%20mau%20giao%20-%20Copy.mp3" TargetMode="External"/><Relationship Id="rId1" Type="http://schemas.microsoft.com/office/2007/relationships/media" Target="file:///E:\bai%20hat\do%20ban%20-%20mau%20giao%20-%20Copy.mp3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gif"/><Relationship Id="rId2" Type="http://schemas.openxmlformats.org/officeDocument/2006/relationships/audio" Target="file:///E:\bai%20hat\do%20ban%20-%20mau%20giao%20-%20Copy.mp3" TargetMode="External"/><Relationship Id="rId1" Type="http://schemas.microsoft.com/office/2007/relationships/media" Target="file:///E:\bai%20hat\do%20ban%20-%20mau%20giao%20-%20Copy.mp3" TargetMode="Externa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-69483" y="-1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pic>
        <p:nvPicPr>
          <p:cNvPr id="6149" name="Picture 7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98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06457" y="43656"/>
            <a:ext cx="1981200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30163" y="4846637"/>
            <a:ext cx="20574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086600" y="4892675"/>
            <a:ext cx="20574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17" name="Text Box 13"/>
          <p:cNvSpPr txBox="1">
            <a:spLocks noChangeArrowheads="1"/>
          </p:cNvSpPr>
          <p:nvPr/>
        </p:nvSpPr>
        <p:spPr bwMode="auto">
          <a:xfrm>
            <a:off x="922337" y="3749675"/>
            <a:ext cx="7391400" cy="430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Giáo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viên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Lê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Thị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Thu Lan</a:t>
            </a:r>
          </a:p>
          <a:p>
            <a:pPr algn="ctr">
              <a:defRPr/>
            </a:pP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Lứa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tuổi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Mẫu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giáo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nhỡ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en-US" sz="3200" b="1" dirty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32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Năm</a:t>
            </a:r>
            <a:r>
              <a:rPr lang="en-US" sz="32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2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học</a:t>
            </a:r>
            <a:r>
              <a:rPr lang="en-US" sz="32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2021 - 2022</a:t>
            </a:r>
          </a:p>
          <a:p>
            <a:pPr algn="ctr">
              <a:defRPr/>
            </a:pPr>
            <a:endParaRPr 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latin typeface="Times New Roman" pitchFamily="18" charset="0"/>
            </a:endParaRPr>
          </a:p>
        </p:txBody>
      </p:sp>
      <p:pic>
        <p:nvPicPr>
          <p:cNvPr id="6154" name="Picture 15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098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6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85744" y="43656"/>
            <a:ext cx="198120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7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46037" y="4846637"/>
            <a:ext cx="20574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8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26375" y="4892675"/>
            <a:ext cx="20574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38" name="Text Box 34"/>
          <p:cNvSpPr txBox="1">
            <a:spLocks noChangeArrowheads="1"/>
          </p:cNvSpPr>
          <p:nvPr/>
        </p:nvSpPr>
        <p:spPr bwMode="auto">
          <a:xfrm>
            <a:off x="195873" y="3009720"/>
            <a:ext cx="8686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TÌM HIỂU VỀ MỘT SỐ CON VẬT SỐNG TRONG RỪNG</a:t>
            </a:r>
          </a:p>
        </p:txBody>
      </p:sp>
      <p:sp>
        <p:nvSpPr>
          <p:cNvPr id="123939" name="Rectangle 35"/>
          <p:cNvSpPr>
            <a:spLocks noChangeArrowheads="1"/>
          </p:cNvSpPr>
          <p:nvPr/>
        </p:nvSpPr>
        <p:spPr bwMode="auto">
          <a:xfrm>
            <a:off x="1066800" y="0"/>
            <a:ext cx="7010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rgbClr val="FF00FF"/>
                </a:solidFill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</a:rPr>
              <a:t>TR</a:t>
            </a:r>
            <a:r>
              <a:rPr lang="vi-VN" sz="2000" b="1" dirty="0">
                <a:solidFill>
                  <a:srgbClr val="FF00FF"/>
                </a:solidFill>
              </a:rPr>
              <a:t>ƯỜNG</a:t>
            </a:r>
            <a:r>
              <a:rPr lang="en-US" sz="2000" b="1" dirty="0">
                <a:solidFill>
                  <a:srgbClr val="FF00FF"/>
                </a:solidFill>
              </a:rPr>
              <a:t> MẦM NON THẠCH CẦU</a:t>
            </a:r>
          </a:p>
        </p:txBody>
      </p:sp>
      <p:sp>
        <p:nvSpPr>
          <p:cNvPr id="123941" name="WordArt 37"/>
          <p:cNvSpPr>
            <a:spLocks noChangeArrowheads="1" noChangeShapeType="1" noTextEdit="1"/>
          </p:cNvSpPr>
          <p:nvPr/>
        </p:nvSpPr>
        <p:spPr bwMode="auto">
          <a:xfrm>
            <a:off x="1714500" y="1626002"/>
            <a:ext cx="5715000" cy="11668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44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40450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PHÁT TRIỂN NHẬN THỨC: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064B11-F407-4541-BD3C-0DC93C4EE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952" y="806964"/>
            <a:ext cx="858715" cy="86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9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39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39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38" grpId="0"/>
      <p:bldP spid="123939" grpId="0"/>
      <p:bldP spid="1239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ich ngoc\Documents\ho xi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694839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32956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81600"/>
            <a:ext cx="6400800" cy="16764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rgbClr val="C00000"/>
                </a:solidFill>
              </a:rPr>
              <a:t>Con </a:t>
            </a:r>
            <a:r>
              <a:rPr lang="en-US" sz="8800" b="1" dirty="0" err="1">
                <a:solidFill>
                  <a:srgbClr val="C00000"/>
                </a:solidFill>
              </a:rPr>
              <a:t>khỉ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4" name="Picture 5" descr="UL0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5029200" y="228600"/>
            <a:ext cx="2057400" cy="457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676400" y="0"/>
            <a:ext cx="1600200" cy="990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971800" y="0"/>
            <a:ext cx="1295400" cy="990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800600" y="685800"/>
            <a:ext cx="33528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029200" y="1409700"/>
            <a:ext cx="3352800" cy="76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81000" y="457200"/>
            <a:ext cx="1828800" cy="1371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057900" y="2209800"/>
            <a:ext cx="2552700" cy="381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934200" y="2971800"/>
            <a:ext cx="1676400" cy="76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477000" y="3657600"/>
            <a:ext cx="2133600" cy="6858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28600" y="952500"/>
            <a:ext cx="1066800" cy="33909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0564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bich ngoc\Documents\kh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18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bich ngoc\Documents\khi xi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22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908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57800"/>
            <a:ext cx="6400800" cy="1371600"/>
          </a:xfrm>
        </p:spPr>
        <p:txBody>
          <a:bodyPr>
            <a:normAutofit lnSpcReduction="10000"/>
          </a:bodyPr>
          <a:lstStyle/>
          <a:p>
            <a:r>
              <a:rPr lang="en-US" sz="8800" b="1" dirty="0">
                <a:solidFill>
                  <a:srgbClr val="C00000"/>
                </a:solidFill>
              </a:rPr>
              <a:t>Con </a:t>
            </a:r>
            <a:r>
              <a:rPr lang="en-US" sz="8800" b="1" dirty="0" err="1">
                <a:solidFill>
                  <a:srgbClr val="C00000"/>
                </a:solidFill>
              </a:rPr>
              <a:t>gấu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ich ngoc\Documents\G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99" y="0"/>
            <a:ext cx="92202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2438400" y="304800"/>
            <a:ext cx="22098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04800" y="457200"/>
            <a:ext cx="1371600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04800" y="1066800"/>
            <a:ext cx="1600200" cy="762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52400" y="2362200"/>
            <a:ext cx="1981200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52400" y="152400"/>
            <a:ext cx="952500" cy="3048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6172200" y="152400"/>
            <a:ext cx="25146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57200" y="3657600"/>
            <a:ext cx="1371600" cy="152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8458200" y="419100"/>
            <a:ext cx="533400" cy="6477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78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bich ngoc\Documents\ga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0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bich ngoc\Documents\gau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7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>
                <a:solidFill>
                  <a:srgbClr val="FF00FF"/>
                </a:solidFill>
              </a:rPr>
              <a:t>So </a:t>
            </a:r>
            <a:r>
              <a:rPr lang="en-US" b="1" u="sng" dirty="0" err="1">
                <a:solidFill>
                  <a:srgbClr val="FF00FF"/>
                </a:solidFill>
              </a:rPr>
              <a:t>sánh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r>
              <a:rPr lang="en-US" b="1" i="1" dirty="0" err="1">
                <a:solidFill>
                  <a:srgbClr val="0000FF"/>
                </a:solidFill>
              </a:rPr>
              <a:t>Sự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giống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và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khác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nhau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của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voi</a:t>
            </a:r>
            <a:r>
              <a:rPr lang="en-US" b="1" i="1" dirty="0">
                <a:solidFill>
                  <a:srgbClr val="0000FF"/>
                </a:solidFill>
              </a:rPr>
              <a:t> – </a:t>
            </a:r>
            <a:r>
              <a:rPr lang="en-US" b="1" i="1" dirty="0" err="1">
                <a:solidFill>
                  <a:srgbClr val="0000FF"/>
                </a:solidFill>
              </a:rPr>
              <a:t>khỉ</a:t>
            </a:r>
            <a:endParaRPr lang="en-US" dirty="0"/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793468"/>
            <a:ext cx="1647825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5404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143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86400"/>
            <a:ext cx="6400800" cy="1371600"/>
          </a:xfrm>
        </p:spPr>
        <p:txBody>
          <a:bodyPr>
            <a:normAutofit lnSpcReduction="10000"/>
          </a:bodyPr>
          <a:lstStyle/>
          <a:p>
            <a:r>
              <a:rPr lang="en-US" sz="8800" b="1" dirty="0" err="1">
                <a:solidFill>
                  <a:srgbClr val="C00000"/>
                </a:solidFill>
              </a:rPr>
              <a:t>Giống</a:t>
            </a:r>
            <a:r>
              <a:rPr lang="en-US" sz="8800" b="1" dirty="0">
                <a:solidFill>
                  <a:srgbClr val="C00000"/>
                </a:solidFill>
              </a:rPr>
              <a:t> </a:t>
            </a:r>
            <a:r>
              <a:rPr lang="en-US" sz="8800" b="1" dirty="0" err="1">
                <a:solidFill>
                  <a:srgbClr val="C00000"/>
                </a:solidFill>
              </a:rPr>
              <a:t>nhau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voi ro cop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8600" y="0"/>
            <a:ext cx="4305300" cy="519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duoi voi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0123">
            <a:off x="3709952" y="921046"/>
            <a:ext cx="339560" cy="189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UL000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514" y="-24904"/>
            <a:ext cx="47054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838200" y="1295400"/>
            <a:ext cx="3352800" cy="457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91000" y="1003111"/>
            <a:ext cx="2438400" cy="486428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838200" y="1866958"/>
            <a:ext cx="3352800" cy="40004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191000" y="1447800"/>
            <a:ext cx="2600256" cy="4419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3879732" y="1866958"/>
            <a:ext cx="311268" cy="40004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191000" y="4495800"/>
            <a:ext cx="1066800" cy="1371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1668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143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86400"/>
            <a:ext cx="6400800" cy="1371600"/>
          </a:xfrm>
        </p:spPr>
        <p:txBody>
          <a:bodyPr>
            <a:normAutofit lnSpcReduction="10000"/>
          </a:bodyPr>
          <a:lstStyle/>
          <a:p>
            <a:r>
              <a:rPr lang="en-US" sz="8800" b="1" dirty="0" err="1">
                <a:solidFill>
                  <a:srgbClr val="C00000"/>
                </a:solidFill>
              </a:rPr>
              <a:t>Khác</a:t>
            </a:r>
            <a:r>
              <a:rPr lang="en-US" sz="8800" b="1" dirty="0">
                <a:solidFill>
                  <a:srgbClr val="C00000"/>
                </a:solidFill>
              </a:rPr>
              <a:t> </a:t>
            </a:r>
            <a:r>
              <a:rPr lang="en-US" sz="8800" b="1" dirty="0" err="1">
                <a:solidFill>
                  <a:srgbClr val="C00000"/>
                </a:solidFill>
              </a:rPr>
              <a:t>nhau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voi ro cop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28600" y="0"/>
            <a:ext cx="4305300" cy="519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duoi voi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0123">
            <a:off x="3709952" y="921046"/>
            <a:ext cx="339560" cy="189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UL000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514" y="-24904"/>
            <a:ext cx="47054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0" y="457200"/>
            <a:ext cx="838200" cy="140975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vòi</a:t>
            </a:r>
            <a:r>
              <a:rPr lang="en-US" dirty="0"/>
              <a:t> </a:t>
            </a:r>
            <a:r>
              <a:rPr lang="en-US" dirty="0" err="1"/>
              <a:t>dài,và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ngà</a:t>
            </a:r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2362200" y="152400"/>
            <a:ext cx="1714500" cy="1219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Voi</a:t>
            </a:r>
            <a:r>
              <a:rPr lang="en-US" dirty="0"/>
              <a:t> </a:t>
            </a:r>
            <a:r>
              <a:rPr lang="en-US" dirty="0" err="1"/>
              <a:t>to,chậm</a:t>
            </a:r>
            <a:r>
              <a:rPr lang="en-US" dirty="0"/>
              <a:t> </a:t>
            </a:r>
            <a:r>
              <a:rPr lang="en-US" dirty="0" err="1"/>
              <a:t>chạp</a:t>
            </a:r>
            <a:r>
              <a:rPr lang="en-US" dirty="0"/>
              <a:t> ,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mía</a:t>
            </a:r>
            <a:endParaRPr lang="en-US" dirty="0"/>
          </a:p>
        </p:txBody>
      </p:sp>
      <p:sp>
        <p:nvSpPr>
          <p:cNvPr id="8" name="Oval Callout 7"/>
          <p:cNvSpPr/>
          <p:nvPr/>
        </p:nvSpPr>
        <p:spPr>
          <a:xfrm>
            <a:off x="7391400" y="304800"/>
            <a:ext cx="1752598" cy="1295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Khỉ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vòi,không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ngà</a:t>
            </a:r>
            <a:endParaRPr lang="en-US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4574990" y="152400"/>
            <a:ext cx="1368610" cy="12192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Khỉ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bé,nhanh</a:t>
            </a:r>
            <a:r>
              <a:rPr lang="en-US" dirty="0"/>
              <a:t> </a:t>
            </a:r>
            <a:r>
              <a:rPr lang="en-US" dirty="0" err="1"/>
              <a:t>nhẹn,ăn</a:t>
            </a:r>
            <a:r>
              <a:rPr lang="en-US" dirty="0"/>
              <a:t> </a:t>
            </a:r>
            <a:r>
              <a:rPr lang="en-US" dirty="0" err="1"/>
              <a:t>chuối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577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 err="1">
                <a:solidFill>
                  <a:srgbClr val="FF00FF"/>
                </a:solidFill>
              </a:rPr>
              <a:t>Hoạt</a:t>
            </a:r>
            <a:r>
              <a:rPr lang="en-US" b="1" u="sng" dirty="0">
                <a:solidFill>
                  <a:srgbClr val="FF00FF"/>
                </a:solidFill>
              </a:rPr>
              <a:t> </a:t>
            </a:r>
            <a:r>
              <a:rPr lang="en-US" b="1" u="sng" dirty="0" err="1">
                <a:solidFill>
                  <a:srgbClr val="FF00FF"/>
                </a:solidFill>
              </a:rPr>
              <a:t>động</a:t>
            </a:r>
            <a:r>
              <a:rPr lang="en-US" b="1" u="sng" dirty="0">
                <a:solidFill>
                  <a:srgbClr val="FF00FF"/>
                </a:solidFill>
              </a:rPr>
              <a:t> 1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r>
              <a:rPr lang="en-US" b="1" i="1" dirty="0">
                <a:solidFill>
                  <a:srgbClr val="0000FF"/>
                </a:solidFill>
              </a:rPr>
              <a:t>THU HÚT</a:t>
            </a:r>
            <a:r>
              <a:rPr lang="en-US" dirty="0"/>
              <a:t> </a:t>
            </a:r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179398"/>
            <a:ext cx="1647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6801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>
                <a:solidFill>
                  <a:srgbClr val="FF00FF"/>
                </a:solidFill>
              </a:rPr>
              <a:t>So </a:t>
            </a:r>
            <a:r>
              <a:rPr lang="en-US" b="1" u="sng" dirty="0" err="1">
                <a:solidFill>
                  <a:srgbClr val="FF00FF"/>
                </a:solidFill>
              </a:rPr>
              <a:t>sánh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r>
              <a:rPr lang="en-US" b="1" i="1" dirty="0" err="1">
                <a:solidFill>
                  <a:srgbClr val="0000FF"/>
                </a:solidFill>
              </a:rPr>
              <a:t>Sự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giống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và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khác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nhau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của</a:t>
            </a:r>
            <a:r>
              <a:rPr lang="en-US" b="1" i="1" dirty="0">
                <a:solidFill>
                  <a:srgbClr val="0000FF"/>
                </a:solidFill>
              </a:rPr>
              <a:t> </a:t>
            </a:r>
            <a:r>
              <a:rPr lang="en-US" b="1" i="1" dirty="0" err="1">
                <a:solidFill>
                  <a:srgbClr val="0000FF"/>
                </a:solidFill>
              </a:rPr>
              <a:t>Gấu</a:t>
            </a:r>
            <a:r>
              <a:rPr lang="en-US" b="1" i="1" dirty="0">
                <a:solidFill>
                  <a:srgbClr val="0000FF"/>
                </a:solidFill>
              </a:rPr>
              <a:t> – </a:t>
            </a:r>
            <a:r>
              <a:rPr lang="en-US" b="1" i="1" dirty="0" err="1">
                <a:solidFill>
                  <a:srgbClr val="0000FF"/>
                </a:solidFill>
              </a:rPr>
              <a:t>hổ</a:t>
            </a:r>
            <a:endParaRPr lang="en-US" dirty="0"/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793468"/>
            <a:ext cx="1647825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7961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908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1295400"/>
          </a:xfrm>
        </p:spPr>
        <p:txBody>
          <a:bodyPr>
            <a:normAutofit fontScale="92500" lnSpcReduction="10000"/>
          </a:bodyPr>
          <a:lstStyle/>
          <a:p>
            <a:r>
              <a:rPr lang="en-US" sz="8800" b="1" dirty="0" err="1">
                <a:solidFill>
                  <a:srgbClr val="C00000"/>
                </a:solidFill>
              </a:rPr>
              <a:t>Giống</a:t>
            </a:r>
            <a:r>
              <a:rPr lang="en-US" sz="8800" b="1" dirty="0">
                <a:solidFill>
                  <a:srgbClr val="C00000"/>
                </a:solidFill>
              </a:rPr>
              <a:t> </a:t>
            </a:r>
            <a:r>
              <a:rPr lang="en-US" sz="8800" b="1" dirty="0" err="1">
                <a:solidFill>
                  <a:srgbClr val="C00000"/>
                </a:solidFill>
              </a:rPr>
              <a:t>nhau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ich ngoc\Documents\G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99" y="0"/>
            <a:ext cx="4495799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Tiger_Yell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0"/>
            <a:ext cx="4800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219200" y="1447800"/>
            <a:ext cx="3200400" cy="4191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419600" y="1981200"/>
            <a:ext cx="3810000" cy="3657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600200" y="609600"/>
            <a:ext cx="2819400" cy="502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419600" y="1295400"/>
            <a:ext cx="3581400" cy="4343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1066800" y="2209800"/>
            <a:ext cx="3352800" cy="3429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4419600" y="2590800"/>
            <a:ext cx="3962400" cy="3048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1066800" y="4114800"/>
            <a:ext cx="3352800" cy="1524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4419600" y="3924300"/>
            <a:ext cx="4267200" cy="17145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4038600" y="1600200"/>
            <a:ext cx="381000" cy="4038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Straight Arrow Connector 1023"/>
          <p:cNvCxnSpPr/>
          <p:nvPr/>
        </p:nvCxnSpPr>
        <p:spPr>
          <a:xfrm flipV="1">
            <a:off x="4419600" y="3124200"/>
            <a:ext cx="457200" cy="2514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08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908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1295400"/>
          </a:xfrm>
        </p:spPr>
        <p:txBody>
          <a:bodyPr>
            <a:normAutofit fontScale="92500" lnSpcReduction="10000"/>
          </a:bodyPr>
          <a:lstStyle/>
          <a:p>
            <a:r>
              <a:rPr lang="en-US" sz="8800" b="1" dirty="0" err="1">
                <a:solidFill>
                  <a:srgbClr val="C00000"/>
                </a:solidFill>
              </a:rPr>
              <a:t>Khác</a:t>
            </a:r>
            <a:r>
              <a:rPr lang="en-US" sz="8800" b="1" dirty="0">
                <a:solidFill>
                  <a:srgbClr val="C00000"/>
                </a:solidFill>
              </a:rPr>
              <a:t> </a:t>
            </a:r>
            <a:r>
              <a:rPr lang="en-US" sz="8800" b="1" dirty="0" err="1">
                <a:solidFill>
                  <a:srgbClr val="C00000"/>
                </a:solidFill>
              </a:rPr>
              <a:t>nhau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bich ngoc\Documents\G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99" y="0"/>
            <a:ext cx="4495799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Tiger_Yell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0"/>
            <a:ext cx="4800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905000" y="228600"/>
            <a:ext cx="2209800" cy="2057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Gấu</a:t>
            </a:r>
            <a:r>
              <a:rPr lang="en-US" dirty="0"/>
              <a:t> </a:t>
            </a:r>
            <a:r>
              <a:rPr lang="en-US" dirty="0" err="1"/>
              <a:t>to,châm</a:t>
            </a:r>
            <a:r>
              <a:rPr lang="en-US" dirty="0"/>
              <a:t> </a:t>
            </a:r>
            <a:r>
              <a:rPr lang="en-US" dirty="0" err="1"/>
              <a:t>chạp,lông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đen,đuôi</a:t>
            </a:r>
            <a:r>
              <a:rPr lang="en-US" dirty="0"/>
              <a:t> </a:t>
            </a:r>
            <a:r>
              <a:rPr lang="en-US" dirty="0" err="1"/>
              <a:t>ngắn</a:t>
            </a:r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6629400" y="228600"/>
            <a:ext cx="2057400" cy="11430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Hổ</a:t>
            </a:r>
            <a:r>
              <a:rPr lang="en-US" dirty="0"/>
              <a:t> </a:t>
            </a:r>
            <a:r>
              <a:rPr lang="en-US" dirty="0" err="1"/>
              <a:t>lông</a:t>
            </a:r>
            <a:r>
              <a:rPr lang="en-US" dirty="0"/>
              <a:t> </a:t>
            </a:r>
            <a:r>
              <a:rPr lang="en-US" dirty="0" err="1"/>
              <a:t>vằn,có</a:t>
            </a:r>
            <a:r>
              <a:rPr lang="en-US" dirty="0"/>
              <a:t> </a:t>
            </a:r>
            <a:r>
              <a:rPr lang="en-US" dirty="0" err="1"/>
              <a:t>ria,đuôi</a:t>
            </a:r>
            <a:r>
              <a:rPr lang="en-US" dirty="0"/>
              <a:t> </a:t>
            </a:r>
            <a:r>
              <a:rPr lang="en-US" dirty="0" err="1"/>
              <a:t>dài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89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 err="1">
                <a:solidFill>
                  <a:srgbClr val="FF00FF"/>
                </a:solidFill>
              </a:rPr>
              <a:t>Mở</a:t>
            </a:r>
            <a:r>
              <a:rPr lang="en-US" b="1" u="sng" dirty="0">
                <a:solidFill>
                  <a:srgbClr val="FF00FF"/>
                </a:solidFill>
              </a:rPr>
              <a:t> </a:t>
            </a:r>
            <a:r>
              <a:rPr lang="en-US" b="1" u="sng" dirty="0" err="1">
                <a:solidFill>
                  <a:srgbClr val="FF00FF"/>
                </a:solidFill>
              </a:rPr>
              <a:t>rộng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endParaRPr lang="en-US" dirty="0"/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793468"/>
            <a:ext cx="1647825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009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Users\bich ngoc\Documents\tegi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ich ngoc\Documents\huou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15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999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bich ngoc\Documents\s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24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2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o Cougar growl and snarlanimals0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505921" y="289719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>
                <a:solidFill>
                  <a:srgbClr val="FF00FF"/>
                </a:solidFill>
              </a:rPr>
              <a:t>HĐ3: </a:t>
            </a:r>
            <a:r>
              <a:rPr lang="en-US" b="1" u="sng" dirty="0" err="1">
                <a:solidFill>
                  <a:srgbClr val="FF00FF"/>
                </a:solidFill>
              </a:rPr>
              <a:t>Kết</a:t>
            </a:r>
            <a:r>
              <a:rPr lang="en-US" b="1" u="sng" dirty="0">
                <a:solidFill>
                  <a:srgbClr val="FF00FF"/>
                </a:solidFill>
              </a:rPr>
              <a:t> </a:t>
            </a:r>
            <a:r>
              <a:rPr lang="en-US" b="1" u="sng" dirty="0" err="1">
                <a:solidFill>
                  <a:srgbClr val="FF00FF"/>
                </a:solidFill>
              </a:rPr>
              <a:t>thúc</a:t>
            </a:r>
            <a:br>
              <a:rPr lang="en-US" b="1" u="sng" dirty="0">
                <a:solidFill>
                  <a:srgbClr val="FF00FF"/>
                </a:solidFill>
              </a:rPr>
            </a:br>
            <a:r>
              <a:rPr lang="en-US" b="1" dirty="0" err="1">
                <a:solidFill>
                  <a:srgbClr val="FF00FF"/>
                </a:solidFill>
              </a:rPr>
              <a:t>Vận</a:t>
            </a:r>
            <a:r>
              <a:rPr lang="en-US" b="1" dirty="0">
                <a:solidFill>
                  <a:srgbClr val="FF00FF"/>
                </a:solidFill>
              </a:rPr>
              <a:t> </a:t>
            </a:r>
            <a:r>
              <a:rPr lang="en-US" b="1" dirty="0" err="1">
                <a:solidFill>
                  <a:srgbClr val="FF00FF"/>
                </a:solidFill>
              </a:rPr>
              <a:t>động</a:t>
            </a:r>
            <a:r>
              <a:rPr lang="en-US" b="1" dirty="0">
                <a:solidFill>
                  <a:srgbClr val="FF00FF"/>
                </a:solidFill>
              </a:rPr>
              <a:t> </a:t>
            </a:r>
            <a:r>
              <a:rPr lang="en-US" b="1" dirty="0" err="1">
                <a:solidFill>
                  <a:srgbClr val="FF00FF"/>
                </a:solidFill>
              </a:rPr>
              <a:t>theo</a:t>
            </a:r>
            <a:r>
              <a:rPr lang="en-US" b="1" dirty="0">
                <a:solidFill>
                  <a:srgbClr val="FF00FF"/>
                </a:solidFill>
              </a:rPr>
              <a:t> </a:t>
            </a:r>
            <a:r>
              <a:rPr lang="en-US" b="1" dirty="0" err="1">
                <a:solidFill>
                  <a:srgbClr val="FF00FF"/>
                </a:solidFill>
              </a:rPr>
              <a:t>nhạc</a:t>
            </a:r>
            <a:r>
              <a:rPr lang="en-US" b="1" dirty="0">
                <a:solidFill>
                  <a:srgbClr val="FF00FF"/>
                </a:solidFill>
              </a:rPr>
              <a:t> </a:t>
            </a:r>
            <a:r>
              <a:rPr lang="en-US" b="1" dirty="0" err="1">
                <a:solidFill>
                  <a:srgbClr val="FF00FF"/>
                </a:solidFill>
              </a:rPr>
              <a:t>bài</a:t>
            </a:r>
            <a:r>
              <a:rPr lang="en-US" b="1" dirty="0">
                <a:solidFill>
                  <a:srgbClr val="FF00FF"/>
                </a:solidFill>
              </a:rPr>
              <a:t> </a:t>
            </a:r>
            <a:r>
              <a:rPr lang="en-US" b="1" dirty="0" err="1">
                <a:solidFill>
                  <a:srgbClr val="FF00FF"/>
                </a:solidFill>
              </a:rPr>
              <a:t>hát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endParaRPr lang="en-US" dirty="0"/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793468"/>
            <a:ext cx="1647825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do ban - mau giao - Cop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067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2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do ban - mau giao - Cop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2797bc7524d11af6346a683342e378f3-56662544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4" descr="hangaap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-152400"/>
            <a:ext cx="2209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 descr="8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57600"/>
            <a:ext cx="3200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nai copy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810000"/>
            <a:ext cx="1855788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o ban - mau giao - Cop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43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65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65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5668962"/>
          </a:xfrm>
        </p:spPr>
        <p:txBody>
          <a:bodyPr/>
          <a:lstStyle/>
          <a:p>
            <a:pPr eaLnBrk="1" hangingPunct="1"/>
            <a:r>
              <a:rPr lang="en-US" b="1" u="sng" dirty="0" err="1">
                <a:solidFill>
                  <a:srgbClr val="FF00FF"/>
                </a:solidFill>
              </a:rPr>
              <a:t>Hoạt</a:t>
            </a:r>
            <a:r>
              <a:rPr lang="en-US" b="1" u="sng" dirty="0">
                <a:solidFill>
                  <a:srgbClr val="FF00FF"/>
                </a:solidFill>
              </a:rPr>
              <a:t> </a:t>
            </a:r>
            <a:r>
              <a:rPr lang="en-US" b="1" u="sng" dirty="0" err="1">
                <a:solidFill>
                  <a:srgbClr val="FF00FF"/>
                </a:solidFill>
              </a:rPr>
              <a:t>động</a:t>
            </a:r>
            <a:r>
              <a:rPr lang="en-US" b="1" u="sng" dirty="0">
                <a:solidFill>
                  <a:srgbClr val="FF00FF"/>
                </a:solidFill>
              </a:rPr>
              <a:t> 2</a:t>
            </a:r>
            <a:br>
              <a:rPr lang="en-US" b="1" u="sng" dirty="0">
                <a:solidFill>
                  <a:srgbClr val="FF00FF"/>
                </a:solidFill>
              </a:rPr>
            </a:br>
            <a:br>
              <a:rPr lang="en-US" b="1" u="sng" dirty="0">
                <a:solidFill>
                  <a:srgbClr val="FF00FF"/>
                </a:solidFill>
              </a:rPr>
            </a:br>
            <a:r>
              <a:rPr lang="en-US" b="1" i="1" dirty="0">
                <a:solidFill>
                  <a:srgbClr val="0000FF"/>
                </a:solidFill>
              </a:rPr>
              <a:t>NỘI DUNG- TRÒ CHUYỆN – TÌM HIỂU VỀ CÁC CON VẬT SỐNG TRONG RỪNG</a:t>
            </a:r>
            <a:r>
              <a:rPr lang="en-US" dirty="0"/>
              <a:t> </a:t>
            </a:r>
          </a:p>
        </p:txBody>
      </p:sp>
      <p:pic>
        <p:nvPicPr>
          <p:cNvPr id="4100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6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81112" y="5662613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0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805">
            <a:off x="538583" y="5253550"/>
            <a:ext cx="1248884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1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2000" y="-228600"/>
            <a:ext cx="762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71700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1866900"/>
            <a:ext cx="5238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911" y="245305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784" y="3962400"/>
            <a:ext cx="523875" cy="215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9251">
            <a:off x="7946466" y="5662612"/>
            <a:ext cx="5238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D:\TRANH ANH\anh dep\459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10975" y="5164488"/>
            <a:ext cx="523875" cy="2754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00168">
            <a:off x="7519348" y="-411679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25428">
            <a:off x="5957927" y="-419100"/>
            <a:ext cx="68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2" descr="671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9688">
            <a:off x="7090583" y="4979357"/>
            <a:ext cx="130479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Picturebupbe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9" y="4793468"/>
            <a:ext cx="1647825" cy="20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9" descr="hiw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8763" y="1100138"/>
            <a:ext cx="17526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5657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143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5240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rgbClr val="C00000"/>
                </a:solidFill>
              </a:rPr>
              <a:t>Con </a:t>
            </a:r>
            <a:r>
              <a:rPr lang="en-US" sz="8800" b="1" dirty="0" err="1">
                <a:solidFill>
                  <a:srgbClr val="C00000"/>
                </a:solidFill>
              </a:rPr>
              <a:t>voi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voi ro cop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09800" y="685800"/>
            <a:ext cx="4305300" cy="420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duoi voi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0123">
            <a:off x="6164277" y="1518134"/>
            <a:ext cx="339560" cy="189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own Arrow 12"/>
          <p:cNvSpPr/>
          <p:nvPr/>
        </p:nvSpPr>
        <p:spPr>
          <a:xfrm flipH="1">
            <a:off x="3315493" y="0"/>
            <a:ext cx="45719" cy="990600"/>
          </a:xfrm>
          <a:prstGeom prst="down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181100" y="304800"/>
            <a:ext cx="2057399" cy="12953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114800" y="228600"/>
            <a:ext cx="762000" cy="10668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0" y="4114800"/>
            <a:ext cx="3124200" cy="914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5181600" y="76200"/>
            <a:ext cx="133350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4114800" y="952499"/>
            <a:ext cx="5029200" cy="255270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6781800" y="2228849"/>
            <a:ext cx="2514600" cy="74295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52400" y="1752600"/>
            <a:ext cx="2514600" cy="84772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0" y="2600324"/>
            <a:ext cx="2895600" cy="72757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335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ich ngoc\Documents\vo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201497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ich ngoc\Documents\voi xi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5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30670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10200"/>
            <a:ext cx="6400800" cy="14478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rgbClr val="C00000"/>
                </a:solidFill>
              </a:rPr>
              <a:t>Con </a:t>
            </a:r>
            <a:r>
              <a:rPr lang="en-US" sz="8800" b="1" dirty="0" err="1">
                <a:solidFill>
                  <a:srgbClr val="C00000"/>
                </a:solidFill>
              </a:rPr>
              <a:t>hổ</a:t>
            </a:r>
            <a:endParaRPr lang="en-US" sz="8800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Tiger_Yell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7620000" y="0"/>
            <a:ext cx="990600" cy="1219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924800" y="762000"/>
            <a:ext cx="990600" cy="10668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934200" y="76200"/>
            <a:ext cx="1181100" cy="1143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7620000" y="1905000"/>
            <a:ext cx="1295400" cy="3048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6934200" y="2514600"/>
            <a:ext cx="2209800" cy="10668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7772400" y="2514600"/>
            <a:ext cx="1371600" cy="533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81000" y="76200"/>
            <a:ext cx="2438400" cy="6858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52400" y="609600"/>
            <a:ext cx="4191000" cy="21717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6200" y="3048000"/>
            <a:ext cx="838200" cy="15240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9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ich ngoc\Documents\ho 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584848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186</Words>
  <Application>Microsoft Office PowerPoint</Application>
  <PresentationFormat>On-screen Show (4:3)</PresentationFormat>
  <Paragraphs>31</Paragraphs>
  <Slides>26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PowerPoint Presentation</vt:lpstr>
      <vt:lpstr>Hoạt động 1  THU HÚT </vt:lpstr>
      <vt:lpstr>PowerPoint Presentation</vt:lpstr>
      <vt:lpstr>Hoạt động 2  NỘI DUNG- TRÒ CHUYỆN – TÌM HIỂU VỀ CÁC CON VẬT SỐNG TRONG RỪNG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sánh  Sự giống và khác nhau của voi – khỉ</vt:lpstr>
      <vt:lpstr>PowerPoint Presentation</vt:lpstr>
      <vt:lpstr>PowerPoint Presentation</vt:lpstr>
      <vt:lpstr>So sánh  Sự giống và khác nhau của Gấu – hổ</vt:lpstr>
      <vt:lpstr>PowerPoint Presentation</vt:lpstr>
      <vt:lpstr>PowerPoint Presentation</vt:lpstr>
      <vt:lpstr>Mở rộng  </vt:lpstr>
      <vt:lpstr>PowerPoint Presentation</vt:lpstr>
      <vt:lpstr>PowerPoint Presentation</vt:lpstr>
      <vt:lpstr>HĐ3: Kết thúc Vận động theo nhạc bài hát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bich ngoc</dc:creator>
  <cp:lastModifiedBy>Admin</cp:lastModifiedBy>
  <cp:revision>31</cp:revision>
  <dcterms:created xsi:type="dcterms:W3CDTF">2013-12-07T08:37:31Z</dcterms:created>
  <dcterms:modified xsi:type="dcterms:W3CDTF">2022-01-04T02:45:11Z</dcterms:modified>
</cp:coreProperties>
</file>