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4"/>
  </p:notesMasterIdLst>
  <p:handoutMasterIdLst>
    <p:handoutMasterId r:id="rId45"/>
  </p:handoutMasterIdLst>
  <p:sldIdLst>
    <p:sldId id="555" r:id="rId2"/>
    <p:sldId id="850" r:id="rId3"/>
    <p:sldId id="1003" r:id="rId4"/>
    <p:sldId id="1004" r:id="rId5"/>
    <p:sldId id="1005" r:id="rId6"/>
    <p:sldId id="1006" r:id="rId7"/>
    <p:sldId id="1000" r:id="rId8"/>
    <p:sldId id="1001" r:id="rId9"/>
    <p:sldId id="932" r:id="rId10"/>
    <p:sldId id="982" r:id="rId11"/>
    <p:sldId id="983" r:id="rId12"/>
    <p:sldId id="984" r:id="rId13"/>
    <p:sldId id="985" r:id="rId14"/>
    <p:sldId id="986" r:id="rId15"/>
    <p:sldId id="987" r:id="rId16"/>
    <p:sldId id="988" r:id="rId17"/>
    <p:sldId id="933" r:id="rId18"/>
    <p:sldId id="971" r:id="rId19"/>
    <p:sldId id="973" r:id="rId20"/>
    <p:sldId id="974" r:id="rId21"/>
    <p:sldId id="975" r:id="rId22"/>
    <p:sldId id="976" r:id="rId23"/>
    <p:sldId id="977" r:id="rId24"/>
    <p:sldId id="978" r:id="rId25"/>
    <p:sldId id="979" r:id="rId26"/>
    <p:sldId id="980" r:id="rId27"/>
    <p:sldId id="939" r:id="rId28"/>
    <p:sldId id="940" r:id="rId29"/>
    <p:sldId id="989" r:id="rId30"/>
    <p:sldId id="1010" r:id="rId31"/>
    <p:sldId id="1011" r:id="rId32"/>
    <p:sldId id="1008" r:id="rId33"/>
    <p:sldId id="1009" r:id="rId34"/>
    <p:sldId id="1014" r:id="rId35"/>
    <p:sldId id="999" r:id="rId36"/>
    <p:sldId id="990" r:id="rId37"/>
    <p:sldId id="991" r:id="rId38"/>
    <p:sldId id="992" r:id="rId39"/>
    <p:sldId id="994" r:id="rId40"/>
    <p:sldId id="995" r:id="rId41"/>
    <p:sldId id="1015" r:id="rId42"/>
    <p:sldId id="970" r:id="rId43"/>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3300"/>
    <a:srgbClr val="FFFF00"/>
    <a:srgbClr val="00FFFF"/>
    <a:srgbClr val="FFFFCC"/>
    <a:srgbClr val="6600CC"/>
    <a:srgbClr val="66FFFF"/>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07" autoAdjust="0"/>
  </p:normalViewPr>
  <p:slideViewPr>
    <p:cSldViewPr>
      <p:cViewPr varScale="1">
        <p:scale>
          <a:sx n="70" d="100"/>
          <a:sy n="70"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2633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2634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263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2D1DE1-0A68-4046-B5FC-282A915A808F}" type="slidenum">
              <a:rPr lang="en-US"/>
              <a:pPr>
                <a:defRPr/>
              </a:pPr>
              <a:t>‹#›</a:t>
            </a:fld>
            <a:endParaRPr lang="en-US"/>
          </a:p>
        </p:txBody>
      </p:sp>
    </p:spTree>
    <p:extLst>
      <p:ext uri="{BB962C8B-B14F-4D97-AF65-F5344CB8AC3E}">
        <p14:creationId xmlns:p14="http://schemas.microsoft.com/office/powerpoint/2010/main" val="1893725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eaLnBrk="1" hangingPunct="1">
              <a:defRPr sz="1200"/>
            </a:lvl1pPr>
          </a:lstStyle>
          <a:p>
            <a:pPr>
              <a:defRPr/>
            </a:pPr>
            <a:endParaRPr lang="en-US"/>
          </a:p>
        </p:txBody>
      </p:sp>
      <p:sp>
        <p:nvSpPr>
          <p:cNvPr id="63491" name="Rectangle 3"/>
          <p:cNvSpPr>
            <a:spLocks noGrp="1" noChangeArrowheads="1"/>
          </p:cNvSpPr>
          <p:nvPr>
            <p:ph type="dt" idx="1"/>
          </p:nvPr>
        </p:nvSpPr>
        <p:spPr bwMode="auto">
          <a:xfrm>
            <a:off x="381635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eaLnBrk="1" hangingPunct="1">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4688" y="4686300"/>
            <a:ext cx="5386387" cy="4440238"/>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eaLnBrk="1" hangingPunct="1">
              <a:defRPr sz="1200"/>
            </a:lvl1pPr>
          </a:lstStyle>
          <a:p>
            <a:pPr>
              <a:defRPr/>
            </a:pPr>
            <a:endParaRPr lang="en-US"/>
          </a:p>
        </p:txBody>
      </p:sp>
      <p:sp>
        <p:nvSpPr>
          <p:cNvPr id="63495" name="Rectangle 7"/>
          <p:cNvSpPr>
            <a:spLocks noGrp="1" noChangeArrowheads="1"/>
          </p:cNvSpPr>
          <p:nvPr>
            <p:ph type="sldNum" sz="quarter" idx="5"/>
          </p:nvPr>
        </p:nvSpPr>
        <p:spPr bwMode="auto">
          <a:xfrm>
            <a:off x="381635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eaLnBrk="1" hangingPunct="1">
              <a:defRPr sz="1200"/>
            </a:lvl1pPr>
          </a:lstStyle>
          <a:p>
            <a:pPr>
              <a:defRPr/>
            </a:pPr>
            <a:fld id="{8361BEC1-FCAA-4B41-BD0E-56DB4EBF2394}" type="slidenum">
              <a:rPr lang="en-US"/>
              <a:pPr>
                <a:defRPr/>
              </a:pPr>
              <a:t>‹#›</a:t>
            </a:fld>
            <a:endParaRPr lang="en-US"/>
          </a:p>
        </p:txBody>
      </p:sp>
    </p:spTree>
    <p:extLst>
      <p:ext uri="{BB962C8B-B14F-4D97-AF65-F5344CB8AC3E}">
        <p14:creationId xmlns:p14="http://schemas.microsoft.com/office/powerpoint/2010/main" val="473491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399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Luận văn Thạc sỹ</a:t>
            </a:r>
          </a:p>
        </p:txBody>
      </p:sp>
      <p:sp>
        <p:nvSpPr>
          <p:cNvPr id="399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E4AE55-6D4C-49F7-92B9-16309AF7A182}"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37</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38</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39</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40</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41</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00113" y="739775"/>
            <a:ext cx="4933950" cy="3700463"/>
          </a:xfrm>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B9DC04C-8B71-45FD-9769-DA1659DA2573}" type="slidenum">
              <a:rPr lang="en-US" smtClean="0">
                <a:ea typeface="MS PGothic" pitchFamily="34" charset="-128"/>
              </a:rPr>
              <a:pPr/>
              <a:t>42</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29</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30</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31</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215FDD7-2BE9-4048-BB5C-0A100278B9F0}" type="slidenum">
              <a:rPr lang="vi-VN" smtClean="0"/>
              <a:pPr/>
              <a:t>32</a:t>
            </a:fld>
            <a:endParaRPr lang="vi-VN" smtClean="0"/>
          </a:p>
        </p:txBody>
      </p:sp>
      <p:sp>
        <p:nvSpPr>
          <p:cNvPr id="56323" name="Rectangle 2"/>
          <p:cNvSpPr>
            <a:spLocks noGrp="1" noRot="1" noChangeAspect="1" noTextEdit="1"/>
          </p:cNvSpPr>
          <p:nvPr>
            <p:ph type="sldImg"/>
          </p:nvPr>
        </p:nvSpPr>
        <p:spPr>
          <a:xfrm>
            <a:off x="1147763" y="1231900"/>
            <a:ext cx="4440237" cy="3330575"/>
          </a:xfrm>
          <a:ln/>
        </p:spPr>
      </p:sp>
      <p:sp>
        <p:nvSpPr>
          <p:cNvPr id="56324"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215FDD7-2BE9-4048-BB5C-0A100278B9F0}" type="slidenum">
              <a:rPr lang="vi-VN" smtClean="0"/>
              <a:pPr/>
              <a:t>33</a:t>
            </a:fld>
            <a:endParaRPr lang="vi-VN" smtClean="0"/>
          </a:p>
        </p:txBody>
      </p:sp>
      <p:sp>
        <p:nvSpPr>
          <p:cNvPr id="56323" name="Rectangle 2"/>
          <p:cNvSpPr>
            <a:spLocks noGrp="1" noRot="1" noChangeAspect="1" noTextEdit="1"/>
          </p:cNvSpPr>
          <p:nvPr>
            <p:ph type="sldImg"/>
          </p:nvPr>
        </p:nvSpPr>
        <p:spPr>
          <a:xfrm>
            <a:off x="1147763" y="1231900"/>
            <a:ext cx="4440237" cy="3330575"/>
          </a:xfrm>
          <a:ln/>
        </p:spPr>
      </p:sp>
      <p:sp>
        <p:nvSpPr>
          <p:cNvPr id="56324"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34</a:t>
            </a:fld>
            <a:endParaRPr lang="vi-VN" smtClean="0"/>
          </a:p>
        </p:txBody>
      </p:sp>
      <p:sp>
        <p:nvSpPr>
          <p:cNvPr id="54275" name="Rectangle 2"/>
          <p:cNvSpPr>
            <a:spLocks noGrp="1" noRot="1" noChangeAspect="1" noTextEdit="1"/>
          </p:cNvSpPr>
          <p:nvPr>
            <p:ph type="sldImg"/>
          </p:nvPr>
        </p:nvSpPr>
        <p:spPr>
          <a:xfrm>
            <a:off x="1147763" y="1231900"/>
            <a:ext cx="444023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215FDD7-2BE9-4048-BB5C-0A100278B9F0}" type="slidenum">
              <a:rPr lang="vi-VN" smtClean="0"/>
              <a:pPr/>
              <a:t>35</a:t>
            </a:fld>
            <a:endParaRPr lang="vi-VN" smtClean="0"/>
          </a:p>
        </p:txBody>
      </p:sp>
      <p:sp>
        <p:nvSpPr>
          <p:cNvPr id="56323" name="Rectangle 2"/>
          <p:cNvSpPr>
            <a:spLocks noGrp="1" noRot="1" noChangeAspect="1" noTextEdit="1"/>
          </p:cNvSpPr>
          <p:nvPr>
            <p:ph type="sldImg"/>
          </p:nvPr>
        </p:nvSpPr>
        <p:spPr>
          <a:xfrm>
            <a:off x="1147763" y="1231900"/>
            <a:ext cx="4440237" cy="3330575"/>
          </a:xfrm>
          <a:ln/>
        </p:spPr>
      </p:sp>
      <p:sp>
        <p:nvSpPr>
          <p:cNvPr id="56324"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215FDD7-2BE9-4048-BB5C-0A100278B9F0}" type="slidenum">
              <a:rPr lang="vi-VN" smtClean="0"/>
              <a:pPr/>
              <a:t>36</a:t>
            </a:fld>
            <a:endParaRPr lang="vi-VN" smtClean="0"/>
          </a:p>
        </p:txBody>
      </p:sp>
      <p:sp>
        <p:nvSpPr>
          <p:cNvPr id="56323" name="Rectangle 2"/>
          <p:cNvSpPr>
            <a:spLocks noGrp="1" noRot="1" noChangeAspect="1" noTextEdit="1"/>
          </p:cNvSpPr>
          <p:nvPr>
            <p:ph type="sldImg"/>
          </p:nvPr>
        </p:nvSpPr>
        <p:spPr>
          <a:xfrm>
            <a:off x="1147763" y="1231900"/>
            <a:ext cx="4440237" cy="3330575"/>
          </a:xfrm>
          <a:ln/>
        </p:spPr>
      </p:sp>
      <p:sp>
        <p:nvSpPr>
          <p:cNvPr id="56324"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E09F6-A188-45CC-9FE8-09CABC87E160}"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C8125-8814-4DA9-BE6F-4A532FCE26A4}"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ABEED-4640-40C0-9D5E-ECEBF85AAE13}"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E33D6-81E7-4A85-8489-E7506F50E883}"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D2503-864B-466B-BC6A-76ECE5F29C8E}"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271C8-C2D6-4E00-BC03-8D3EE6379BD3}"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83DFA-42C0-4674-9E41-83BB9CDAA456}"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D0D66F-540B-47BD-B1BF-5E6352A1A551}"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25BD61-49EC-4E41-9D86-7FA693BE634F}"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829CAF-99AC-467E-838D-67829EF2B060}"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88190-5B6D-4EA3-832B-23C544FE5177}"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8C5B5-58CC-461C-A3E1-AF054A26F110}"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414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415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B7C930-7964-45F4-BE45-EA734BB3A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905000"/>
            <a:ext cx="9144000" cy="2286000"/>
          </a:xfrm>
        </p:spPr>
        <p:txBody>
          <a:bodyPr/>
          <a:lstStyle/>
          <a:p>
            <a:pPr eaLnBrk="1" hangingPunct="1">
              <a:lnSpc>
                <a:spcPct val="110000"/>
              </a:lnSpc>
            </a:pPr>
            <a:r>
              <a:rPr lang="en-US" sz="6600" b="1" dirty="0" err="1" smtClean="0">
                <a:solidFill>
                  <a:srgbClr val="FF3300"/>
                </a:solidFill>
              </a:rPr>
              <a:t>TẬP</a:t>
            </a:r>
            <a:r>
              <a:rPr lang="en-US" sz="6600" b="1" dirty="0" smtClean="0">
                <a:solidFill>
                  <a:srgbClr val="FF3300"/>
                </a:solidFill>
              </a:rPr>
              <a:t> </a:t>
            </a:r>
            <a:r>
              <a:rPr lang="en-US" sz="6600" b="1" dirty="0" err="1" smtClean="0">
                <a:solidFill>
                  <a:srgbClr val="FF3300"/>
                </a:solidFill>
              </a:rPr>
              <a:t>HUẤN</a:t>
            </a:r>
            <a:r>
              <a:rPr lang="en-US" sz="3200" b="1" smtClean="0">
                <a:solidFill>
                  <a:srgbClr val="FF3300"/>
                </a:solidFill>
              </a:rPr>
              <a:t/>
            </a:r>
            <a:br>
              <a:rPr lang="en-US" sz="3200" b="1" smtClean="0">
                <a:solidFill>
                  <a:srgbClr val="FF3300"/>
                </a:solidFill>
              </a:rPr>
            </a:br>
            <a:r>
              <a:rPr lang="en-US" sz="4000" b="1" smtClean="0">
                <a:solidFill>
                  <a:srgbClr val="0000FF"/>
                </a:solidFill>
              </a:rPr>
              <a:t>ĐẢM BẢO AN TOÀN </a:t>
            </a:r>
            <a:r>
              <a:rPr lang="en-US" sz="4000" b="1" err="1" smtClean="0">
                <a:solidFill>
                  <a:srgbClr val="0000FF"/>
                </a:solidFill>
              </a:rPr>
              <a:t>THỰC</a:t>
            </a:r>
            <a:r>
              <a:rPr lang="en-US" sz="4000" b="1" smtClean="0">
                <a:solidFill>
                  <a:srgbClr val="0000FF"/>
                </a:solidFill>
              </a:rPr>
              <a:t> PHẨM</a:t>
            </a:r>
            <a:br>
              <a:rPr lang="en-US" sz="4000" b="1" smtClean="0">
                <a:solidFill>
                  <a:srgbClr val="0000FF"/>
                </a:solidFill>
              </a:rPr>
            </a:br>
            <a:r>
              <a:rPr lang="en-US" sz="4000" b="1" smtClean="0">
                <a:solidFill>
                  <a:srgbClr val="0000FF"/>
                </a:solidFill>
              </a:rPr>
              <a:t>BẾP ĂN TẬP THỂ TRƯỜNG HỌC</a:t>
            </a:r>
            <a:endParaRPr lang="en-US" sz="2800" dirty="0" smtClean="0">
              <a:solidFill>
                <a:srgbClr val="0000FF"/>
              </a:solidFill>
            </a:endParaRPr>
          </a:p>
        </p:txBody>
      </p:sp>
      <p:sp>
        <p:nvSpPr>
          <p:cNvPr id="6147" name="Text Box 4"/>
          <p:cNvSpPr txBox="1">
            <a:spLocks noChangeArrowheads="1"/>
          </p:cNvSpPr>
          <p:nvPr/>
        </p:nvSpPr>
        <p:spPr bwMode="auto">
          <a:xfrm>
            <a:off x="2971800" y="6019800"/>
            <a:ext cx="3200400" cy="369332"/>
          </a:xfrm>
          <a:prstGeom prst="rect">
            <a:avLst/>
          </a:prstGeom>
          <a:noFill/>
          <a:ln w="9525">
            <a:noFill/>
            <a:miter lim="800000"/>
            <a:headEnd/>
            <a:tailEnd/>
          </a:ln>
        </p:spPr>
        <p:txBody>
          <a:bodyPr>
            <a:spAutoFit/>
          </a:bodyPr>
          <a:lstStyle/>
          <a:p>
            <a:pPr>
              <a:spcBef>
                <a:spcPct val="50000"/>
              </a:spcBef>
            </a:pPr>
            <a:endParaRPr lang="en-US"/>
          </a:p>
        </p:txBody>
      </p:sp>
      <p:sp>
        <p:nvSpPr>
          <p:cNvPr id="43" name="Title 1"/>
          <p:cNvSpPr txBox="1">
            <a:spLocks/>
          </p:cNvSpPr>
          <p:nvPr/>
        </p:nvSpPr>
        <p:spPr bwMode="auto">
          <a:xfrm>
            <a:off x="0" y="0"/>
            <a:ext cx="9144000" cy="9144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0000CC"/>
                </a:solidFill>
              </a:rPr>
              <a:t>BAN CHỈ ĐẠO ATTP QUẬN LONG  BIÊN</a:t>
            </a:r>
            <a:endParaRPr lang="en-US" altLang="vi-VN" sz="2800" b="1">
              <a:solidFill>
                <a:srgbClr val="0000CC"/>
              </a:solidFill>
            </a:endParaRPr>
          </a:p>
          <a:p>
            <a:pPr algn="ctr" defTabSz="912813" eaLnBrk="0" hangingPunct="0"/>
            <a:r>
              <a:rPr lang="en-US" altLang="vi-VN" sz="2800" b="1" smtClean="0">
                <a:solidFill>
                  <a:srgbClr val="0000CC"/>
                </a:solidFill>
              </a:rPr>
              <a:t>PHÒNG Y TẾ</a:t>
            </a:r>
            <a:endParaRPr lang="en-US" altLang="vi-VN" sz="2800" b="1">
              <a:solidFill>
                <a:srgbClr val="0000CC"/>
              </a:solidFill>
            </a:endParaRPr>
          </a:p>
        </p:txBody>
      </p:sp>
      <p:sp>
        <p:nvSpPr>
          <p:cNvPr id="6149" name="Subtitle 2"/>
          <p:cNvSpPr>
            <a:spLocks/>
          </p:cNvSpPr>
          <p:nvPr/>
        </p:nvSpPr>
        <p:spPr bwMode="auto">
          <a:xfrm>
            <a:off x="1444625" y="6165849"/>
            <a:ext cx="6251575" cy="527051"/>
          </a:xfrm>
          <a:prstGeom prst="rect">
            <a:avLst/>
          </a:prstGeom>
          <a:noFill/>
          <a:ln w="9525">
            <a:noFill/>
            <a:miter lim="800000"/>
            <a:headEnd/>
            <a:tailEnd/>
          </a:ln>
        </p:spPr>
        <p:txBody>
          <a:bodyPr lIns="91436" tIns="45719" rIns="91436" bIns="45719"/>
          <a:lstStyle/>
          <a:p>
            <a:pPr algn="ctr" defTabSz="912813" eaLnBrk="0" hangingPunct="0">
              <a:lnSpc>
                <a:spcPct val="90000"/>
              </a:lnSpc>
              <a:spcBef>
                <a:spcPts val="1000"/>
              </a:spcBef>
            </a:pPr>
            <a:r>
              <a:rPr lang="en-US" altLang="en-US" sz="2000" b="1">
                <a:solidFill>
                  <a:srgbClr val="002060"/>
                </a:solidFill>
              </a:rPr>
              <a:t>Năm </a:t>
            </a:r>
            <a:r>
              <a:rPr lang="en-US" altLang="en-US" sz="2000" b="1" smtClean="0">
                <a:solidFill>
                  <a:srgbClr val="002060"/>
                </a:solidFill>
              </a:rPr>
              <a:t>2022</a:t>
            </a:r>
            <a:endParaRPr lang="en-US" altLang="en-US" sz="2000" b="1">
              <a:solidFill>
                <a:srgbClr val="002060"/>
              </a:solidFill>
            </a:endParaRPr>
          </a:p>
          <a:p>
            <a:pPr algn="ctr" defTabSz="912813" eaLnBrk="0" hangingPunct="0">
              <a:lnSpc>
                <a:spcPct val="90000"/>
              </a:lnSpc>
              <a:spcBef>
                <a:spcPts val="1000"/>
              </a:spcBef>
            </a:pPr>
            <a:endParaRPr lang="en-US" altLang="en-US" sz="2000" b="1">
              <a:solidFill>
                <a:srgbClr val="00206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04800" y="5562600"/>
            <a:ext cx="8458200" cy="10668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en-US" sz="2400">
                <a:solidFill>
                  <a:schemeClr val="tx1"/>
                </a:solidFill>
                <a:latin typeface="Arial" charset="0"/>
                <a:cs typeface="Arial" charset="0"/>
              </a:rPr>
              <a:t> </a:t>
            </a:r>
            <a:r>
              <a:rPr lang="vi-VN" sz="2400" smtClean="0">
                <a:solidFill>
                  <a:schemeClr val="tx1"/>
                </a:solidFill>
                <a:latin typeface="Arial" charset="0"/>
                <a:cs typeface="Arial" charset="0"/>
              </a:rPr>
              <a:t>Bếp ăn được bố trí bảo đảm </a:t>
            </a:r>
            <a:r>
              <a:rPr lang="vi-VN" sz="2400" b="1" smtClean="0">
                <a:solidFill>
                  <a:srgbClr val="FF0000"/>
                </a:solidFill>
                <a:latin typeface="Arial" charset="0"/>
                <a:cs typeface="Arial" charset="0"/>
              </a:rPr>
              <a:t>không nhiễm chéo </a:t>
            </a:r>
            <a:r>
              <a:rPr lang="vi-VN" sz="2400" smtClean="0">
                <a:solidFill>
                  <a:schemeClr val="tx1"/>
                </a:solidFill>
                <a:latin typeface="Arial" charset="0"/>
                <a:cs typeface="Arial" charset="0"/>
              </a:rPr>
              <a:t>giữa thực phẩm chưa qua chế biến và thực phẩm đã qua chế biến.</a:t>
            </a:r>
            <a:endParaRPr lang="en-US" sz="2400" smtClean="0">
              <a:solidFill>
                <a:schemeClr val="tx1"/>
              </a:solidFill>
              <a:latin typeface="Arial" charset="0"/>
              <a:cs typeface="Arial" charset="0"/>
            </a:endParaRPr>
          </a:p>
        </p:txBody>
      </p:sp>
      <p:sp>
        <p:nvSpPr>
          <p:cNvPr id="11"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
        <p:nvSpPr>
          <p:cNvPr id="115714" name="AutoShape 2" descr="https://scontent.fhph1-2.fna.fbcdn.net/v/t1.0-9/105521215_1224579134553584_8940637405277047983_n.jpg?_nc_cat=101&amp;_nc_sid=110474&amp;_nc_ohc=jV83Z5HiJDYAX9EyQcO&amp;_nc_ht=scontent.fhph1-2.fna&amp;oh=ddfb55620b6792c0670f37702a1d8483&amp;oe=5F74D5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0" name="Picture 2" descr="Những thiết bị nhà bếp cho bếp ăn công nghiệp trường mầm non - Inox Thanh  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6981399" cy="464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957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33400" y="1371600"/>
            <a:ext cx="3429000" cy="4064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b="1" smtClean="0"/>
              <a:t>Có đủ nước đạt quy chuẩn kỹ thuật phục vụ việc </a:t>
            </a:r>
            <a:r>
              <a:rPr lang="en-US" sz="2400" b="1" smtClean="0"/>
              <a:t>sơ </a:t>
            </a:r>
            <a:r>
              <a:rPr lang="vi-VN" sz="2400" b="1" smtClean="0"/>
              <a:t>chế biến</a:t>
            </a:r>
            <a:r>
              <a:rPr lang="en-US" sz="2400" b="1" smtClean="0"/>
              <a:t>  thực phẩm</a:t>
            </a:r>
          </a:p>
        </p:txBody>
      </p:sp>
      <p:pic>
        <p:nvPicPr>
          <p:cNvPr id="115713" name="Picture 1" descr="C:\Users\Administrator\Desktop\2-f2818131-4b3e-4832-b76b-ecc975a7f1ab.jpg"/>
          <p:cNvPicPr>
            <a:picLocks noChangeAspect="1" noChangeArrowheads="1"/>
          </p:cNvPicPr>
          <p:nvPr/>
        </p:nvPicPr>
        <p:blipFill>
          <a:blip r:embed="rId3"/>
          <a:srcRect/>
          <a:stretch>
            <a:fillRect/>
          </a:stretch>
        </p:blipFill>
        <p:spPr bwMode="auto">
          <a:xfrm>
            <a:off x="4191000" y="1676400"/>
            <a:ext cx="4762500" cy="3162300"/>
          </a:xfrm>
          <a:prstGeom prst="rect">
            <a:avLst/>
          </a:prstGeom>
          <a:noFill/>
        </p:spPr>
      </p:pic>
      <p:sp>
        <p:nvSpPr>
          <p:cNvPr id="7"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288973390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33400" y="1295400"/>
            <a:ext cx="3429000" cy="4064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b="1" smtClean="0"/>
              <a:t>Có dụng cụ thu gom, chứa đựng rác thải, chất thải bảo đảm vệ sinh.</a:t>
            </a:r>
            <a:endParaRPr lang="en-US" sz="2400" b="1" smtClean="0"/>
          </a:p>
        </p:txBody>
      </p:sp>
      <p:pic>
        <p:nvPicPr>
          <p:cNvPr id="132099" name="Picture 3" descr="C:\Users\Administrator\Desktop\Untitled-1 copy.jpg"/>
          <p:cNvPicPr>
            <a:picLocks noChangeAspect="1" noChangeArrowheads="1"/>
          </p:cNvPicPr>
          <p:nvPr/>
        </p:nvPicPr>
        <p:blipFill>
          <a:blip r:embed="rId3"/>
          <a:srcRect/>
          <a:stretch>
            <a:fillRect/>
          </a:stretch>
        </p:blipFill>
        <p:spPr bwMode="auto">
          <a:xfrm>
            <a:off x="4648200" y="1524000"/>
            <a:ext cx="4023815" cy="4419600"/>
          </a:xfrm>
          <a:prstGeom prst="rect">
            <a:avLst/>
          </a:prstGeom>
          <a:noFill/>
        </p:spPr>
      </p:pic>
      <p:sp>
        <p:nvSpPr>
          <p:cNvPr id="7"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335424609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09600" y="1117600"/>
            <a:ext cx="3429000" cy="4064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b="1" smtClean="0"/>
              <a:t>Cống rãnh ở khu vực cửa hàng, nhà bếp phải thông thoát, không ứ đọng.</a:t>
            </a:r>
            <a:endParaRPr lang="en-US" sz="2400" b="1" smtClean="0"/>
          </a:p>
        </p:txBody>
      </p:sp>
      <p:pic>
        <p:nvPicPr>
          <p:cNvPr id="8" name="Picture 4" descr="20131109_155703"/>
          <p:cNvPicPr>
            <a:picLocks noChangeAspect="1" noChangeArrowheads="1"/>
          </p:cNvPicPr>
          <p:nvPr/>
        </p:nvPicPr>
        <p:blipFill>
          <a:blip r:embed="rId3"/>
          <a:srcRect/>
          <a:stretch>
            <a:fillRect/>
          </a:stretch>
        </p:blipFill>
        <p:spPr bwMode="auto">
          <a:xfrm>
            <a:off x="5334000" y="762000"/>
            <a:ext cx="2948809" cy="2841635"/>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5334000" y="3733800"/>
            <a:ext cx="2971800" cy="3048000"/>
          </a:xfrm>
          <a:prstGeom prst="rect">
            <a:avLst/>
          </a:prstGeom>
          <a:noFill/>
          <a:ln w="9525">
            <a:noFill/>
            <a:miter lim="800000"/>
            <a:headEnd/>
            <a:tailEnd/>
          </a:ln>
        </p:spPr>
      </p:pic>
      <p:grpSp>
        <p:nvGrpSpPr>
          <p:cNvPr id="13" name="Group 5"/>
          <p:cNvGrpSpPr>
            <a:grpSpLocks/>
          </p:cNvGrpSpPr>
          <p:nvPr/>
        </p:nvGrpSpPr>
        <p:grpSpPr bwMode="auto">
          <a:xfrm>
            <a:off x="5638800" y="3962400"/>
            <a:ext cx="2362200" cy="2667000"/>
            <a:chOff x="5334000" y="1295400"/>
            <a:chExt cx="3810000" cy="1676400"/>
          </a:xfrm>
        </p:grpSpPr>
        <p:cxnSp>
          <p:nvCxnSpPr>
            <p:cNvPr id="14" name="Straight Connector 13"/>
            <p:cNvCxnSpPr/>
            <p:nvPr/>
          </p:nvCxnSpPr>
          <p:spPr>
            <a:xfrm>
              <a:off x="5334000" y="1295400"/>
              <a:ext cx="38100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334000" y="1295400"/>
              <a:ext cx="3810000" cy="1600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286816310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04800" y="1371600"/>
            <a:ext cx="3429000" cy="4064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Có thiết bị bảo quản thực phẩm, nhà vệ sinh, rửa tay và thu dọn chất thải, rác thải hàng ngày sạch sẽ.</a:t>
            </a:r>
            <a:endParaRPr lang="en-US" sz="2400" smtClean="0"/>
          </a:p>
        </p:txBody>
      </p:sp>
      <p:pic>
        <p:nvPicPr>
          <p:cNvPr id="60418" name="Picture 2" descr="C:\Users\Administrator\Desktop\lager_1400575366Tu-dong-sanaky-VH-2599A1.jpg"/>
          <p:cNvPicPr>
            <a:picLocks noChangeAspect="1" noChangeArrowheads="1"/>
          </p:cNvPicPr>
          <p:nvPr/>
        </p:nvPicPr>
        <p:blipFill>
          <a:blip r:embed="rId3"/>
          <a:srcRect/>
          <a:stretch>
            <a:fillRect/>
          </a:stretch>
        </p:blipFill>
        <p:spPr bwMode="auto">
          <a:xfrm>
            <a:off x="5638800" y="685800"/>
            <a:ext cx="2517775" cy="3357033"/>
          </a:xfrm>
          <a:prstGeom prst="rect">
            <a:avLst/>
          </a:prstGeom>
          <a:noFill/>
        </p:spPr>
      </p:pic>
      <p:pic>
        <p:nvPicPr>
          <p:cNvPr id="111617" name="Picture 1" descr="C:\Users\Administrator\Desktop\1_5.jpg"/>
          <p:cNvPicPr>
            <a:picLocks noChangeAspect="1" noChangeArrowheads="1"/>
          </p:cNvPicPr>
          <p:nvPr/>
        </p:nvPicPr>
        <p:blipFill>
          <a:blip r:embed="rId4"/>
          <a:srcRect/>
          <a:stretch>
            <a:fillRect/>
          </a:stretch>
        </p:blipFill>
        <p:spPr bwMode="auto">
          <a:xfrm>
            <a:off x="5257800" y="3886200"/>
            <a:ext cx="3093834" cy="2057400"/>
          </a:xfrm>
          <a:prstGeom prst="rect">
            <a:avLst/>
          </a:prstGeom>
          <a:noFill/>
        </p:spPr>
      </p:pic>
      <p:sp>
        <p:nvSpPr>
          <p:cNvPr id="7"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13102251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6200" y="965200"/>
            <a:ext cx="5867400" cy="4826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smtClean="0">
                <a:solidFill>
                  <a:srgbClr val="C00000"/>
                </a:solidFill>
              </a:rPr>
              <a:t>Tuân thủ thêm các yêu cầu sau:</a:t>
            </a:r>
          </a:p>
        </p:txBody>
      </p:sp>
      <p:sp>
        <p:nvSpPr>
          <p:cNvPr id="5" name="Rounded Rectangle 4"/>
          <p:cNvSpPr/>
          <p:nvPr/>
        </p:nvSpPr>
        <p:spPr bwMode="auto">
          <a:xfrm>
            <a:off x="76200" y="1524000"/>
            <a:ext cx="4953000" cy="4876800"/>
          </a:xfrm>
          <a:prstGeom prst="roundRect">
            <a:avLst/>
          </a:prstGeom>
          <a:solidFill>
            <a:srgbClr val="FFFFCC"/>
          </a:solidFill>
          <a:ln w="9525">
            <a:solidFill>
              <a:schemeClr val="accent1">
                <a:lumMod val="90000"/>
              </a:schemeClr>
            </a:solidFill>
            <a:round/>
            <a:headEnd/>
            <a:tailEnd/>
          </a:ln>
        </p:spPr>
        <p:txBody>
          <a:bodyPr anchor="ctr">
            <a:flatTx/>
          </a:bodyPr>
          <a:lstStyle/>
          <a:p>
            <a:pPr>
              <a:lnSpc>
                <a:spcPct val="120000"/>
              </a:lnSpc>
              <a:buClr>
                <a:srgbClr val="FF0000"/>
              </a:buClr>
              <a:buFont typeface="Wingdings" pitchFamily="2" charset="2"/>
              <a:buChar char="v"/>
            </a:pPr>
            <a:r>
              <a:rPr lang="en-US" sz="2200" b="1" smtClean="0">
                <a:solidFill>
                  <a:srgbClr val="0000CC"/>
                </a:solidFill>
              </a:rPr>
              <a:t> </a:t>
            </a:r>
            <a:r>
              <a:rPr lang="vi-VN" sz="2200" b="1" smtClean="0">
                <a:solidFill>
                  <a:srgbClr val="6600CC"/>
                </a:solidFill>
              </a:rPr>
              <a:t>Người trực tiếp chế biến thức ăn phải được</a:t>
            </a:r>
            <a:r>
              <a:rPr lang="en-US" sz="2200" b="1" smtClean="0">
                <a:solidFill>
                  <a:srgbClr val="6600CC"/>
                </a:solidFill>
              </a:rPr>
              <a:t>:</a:t>
            </a:r>
          </a:p>
          <a:p>
            <a:pPr>
              <a:lnSpc>
                <a:spcPct val="120000"/>
              </a:lnSpc>
              <a:buClr>
                <a:srgbClr val="FF0000"/>
              </a:buClr>
            </a:pPr>
            <a:r>
              <a:rPr lang="en-US" sz="2200" b="1" smtClean="0">
                <a:solidFill>
                  <a:srgbClr val="0000CC"/>
                </a:solidFill>
              </a:rPr>
              <a:t>- T</a:t>
            </a:r>
            <a:r>
              <a:rPr lang="vi-VN" sz="2200" b="1" smtClean="0">
                <a:solidFill>
                  <a:srgbClr val="0000CC"/>
                </a:solidFill>
              </a:rPr>
              <a:t>ập huấn kiến thức </a:t>
            </a:r>
            <a:r>
              <a:rPr lang="en-US" sz="2200" b="1" smtClean="0">
                <a:solidFill>
                  <a:srgbClr val="0000CC"/>
                </a:solidFill>
              </a:rPr>
              <a:t>ATTP </a:t>
            </a:r>
            <a:r>
              <a:rPr lang="vi-VN" sz="2200" b="1" smtClean="0">
                <a:solidFill>
                  <a:srgbClr val="0000CC"/>
                </a:solidFill>
              </a:rPr>
              <a:t>và được chủ cơ sở xác nhận</a:t>
            </a:r>
            <a:r>
              <a:rPr lang="en-US" sz="2200" b="1" smtClean="0">
                <a:solidFill>
                  <a:srgbClr val="0000CC"/>
                </a:solidFill>
              </a:rPr>
              <a:t>.</a:t>
            </a:r>
          </a:p>
          <a:p>
            <a:pPr>
              <a:lnSpc>
                <a:spcPct val="120000"/>
              </a:lnSpc>
              <a:buClr>
                <a:srgbClr val="FF0000"/>
              </a:buClr>
            </a:pPr>
            <a:r>
              <a:rPr lang="en-US" sz="2200" b="1" smtClean="0">
                <a:solidFill>
                  <a:srgbClr val="0000CC"/>
                </a:solidFill>
              </a:rPr>
              <a:t>- K</a:t>
            </a:r>
            <a:r>
              <a:rPr lang="vi-VN" sz="2200" b="1" smtClean="0">
                <a:solidFill>
                  <a:srgbClr val="0000CC"/>
                </a:solidFill>
              </a:rPr>
              <a:t>hông bị mắc các bệnh tả, lỵ, thương hàn, viêm gan A, E, viêm da nhiễm trùng, lao phổi, tiêu chảy cấp khi đang sản xuất, kinh doanh thực phẩm.”</a:t>
            </a:r>
            <a:r>
              <a:rPr lang="en-US" sz="2200" b="1" smtClean="0">
                <a:solidFill>
                  <a:srgbClr val="FF0000"/>
                </a:solidFill>
              </a:rPr>
              <a:t> (Khám sức khoẻ định kỳ)</a:t>
            </a:r>
          </a:p>
        </p:txBody>
      </p:sp>
      <p:pic>
        <p:nvPicPr>
          <p:cNvPr id="110593" name="Picture 1" descr="C:\Users\Administrator\Desktop\3403_Day-chuyen-so-che-dong-goi-rau-cua-Sao-Viet.jpg"/>
          <p:cNvPicPr>
            <a:picLocks noChangeAspect="1" noChangeArrowheads="1"/>
          </p:cNvPicPr>
          <p:nvPr/>
        </p:nvPicPr>
        <p:blipFill>
          <a:blip r:embed="rId2"/>
          <a:srcRect/>
          <a:stretch>
            <a:fillRect/>
          </a:stretch>
        </p:blipFill>
        <p:spPr bwMode="auto">
          <a:xfrm>
            <a:off x="5249333" y="4181475"/>
            <a:ext cx="3894667" cy="2447925"/>
          </a:xfrm>
          <a:prstGeom prst="rect">
            <a:avLst/>
          </a:prstGeom>
          <a:noFill/>
        </p:spPr>
      </p:pic>
      <p:pic>
        <p:nvPicPr>
          <p:cNvPr id="110595" name="Picture 3"/>
          <p:cNvPicPr>
            <a:picLocks noChangeAspect="1" noChangeArrowheads="1"/>
          </p:cNvPicPr>
          <p:nvPr/>
        </p:nvPicPr>
        <p:blipFill>
          <a:blip r:embed="rId3"/>
          <a:srcRect/>
          <a:stretch>
            <a:fillRect/>
          </a:stretch>
        </p:blipFill>
        <p:spPr bwMode="auto">
          <a:xfrm>
            <a:off x="6172200" y="990600"/>
            <a:ext cx="2374829" cy="3131256"/>
          </a:xfrm>
          <a:prstGeom prst="rect">
            <a:avLst/>
          </a:prstGeom>
          <a:noFill/>
          <a:ln w="9525">
            <a:noFill/>
            <a:miter lim="800000"/>
            <a:headEnd/>
            <a:tailEnd/>
          </a:ln>
          <a:effectLst/>
        </p:spPr>
      </p:pic>
      <p:sp>
        <p:nvSpPr>
          <p:cNvPr id="9"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a:t>
            </a:r>
            <a:r>
              <a:rPr lang="en-US" altLang="vi-VN" sz="2400" b="1">
                <a:solidFill>
                  <a:srgbClr val="FF0000"/>
                </a:solidFill>
              </a:rPr>
              <a:t>3</a:t>
            </a:r>
            <a:r>
              <a:rPr lang="en-US" altLang="vi-VN" sz="2400" b="1" smtClean="0">
                <a:solidFill>
                  <a:srgbClr val="FF0000"/>
                </a:solidFill>
              </a:rPr>
              <a:t>: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408582392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04800" y="1676400"/>
            <a:ext cx="4114800" cy="3733800"/>
          </a:xfrm>
          <a:prstGeom prst="roundRect">
            <a:avLst/>
          </a:prstGeom>
          <a:solidFill>
            <a:srgbClr val="FFFFCC"/>
          </a:solidFill>
          <a:ln w="9525">
            <a:solidFill>
              <a:schemeClr val="accent1">
                <a:lumMod val="90000"/>
              </a:schemeClr>
            </a:solidFill>
            <a:round/>
            <a:headEnd/>
            <a:tailEnd/>
          </a:ln>
        </p:spPr>
        <p:txBody>
          <a:bodyPr anchor="ctr">
            <a:flatTx/>
          </a:bodyPr>
          <a:lstStyle/>
          <a:p>
            <a:pPr algn="just">
              <a:lnSpc>
                <a:spcPct val="120000"/>
              </a:lnSpc>
              <a:buClr>
                <a:srgbClr val="FF0000"/>
              </a:buClr>
            </a:pPr>
            <a:r>
              <a:rPr lang="vi-VN" sz="2400" b="1" smtClean="0">
                <a:solidFill>
                  <a:srgbClr val="0000CC"/>
                </a:solidFill>
              </a:rPr>
              <a:t>Sử dụng thực phẩm, nguyên liệu thực phẩm phải rõ nguồn gốc và bảo đảm an toàn</a:t>
            </a:r>
            <a:r>
              <a:rPr lang="en-US" sz="2400" b="1" smtClean="0">
                <a:solidFill>
                  <a:srgbClr val="0000CC"/>
                </a:solidFill>
              </a:rPr>
              <a:t>.</a:t>
            </a:r>
          </a:p>
        </p:txBody>
      </p:sp>
      <p:sp>
        <p:nvSpPr>
          <p:cNvPr id="4" name="Rounded Rectangle 3"/>
          <p:cNvSpPr/>
          <p:nvPr/>
        </p:nvSpPr>
        <p:spPr bwMode="auto">
          <a:xfrm>
            <a:off x="76200" y="965200"/>
            <a:ext cx="5867400" cy="4826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smtClean="0">
                <a:solidFill>
                  <a:srgbClr val="C00000"/>
                </a:solidFill>
              </a:rPr>
              <a:t>Tuân thủ thêm các yêu cầu sau:</a:t>
            </a:r>
          </a:p>
        </p:txBody>
      </p:sp>
      <p:sp>
        <p:nvSpPr>
          <p:cNvPr id="10" name="Rectangle 9"/>
          <p:cNvSpPr/>
          <p:nvPr/>
        </p:nvSpPr>
        <p:spPr bwMode="auto">
          <a:xfrm>
            <a:off x="4495800" y="1828800"/>
            <a:ext cx="4495800" cy="3200400"/>
          </a:xfrm>
          <a:prstGeom prst="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marL="0" marR="0" indent="0" algn="ctr" defTabSz="914400" eaLnBrk="0" latinLnBrk="0" hangingPunct="0">
              <a:lnSpc>
                <a:spcPct val="150000"/>
              </a:lnSpc>
              <a:buClrTx/>
              <a:buSzTx/>
              <a:buFontTx/>
              <a:buNone/>
              <a:tabLst/>
            </a:pPr>
            <a:r>
              <a:rPr lang="en-US" b="1" smtClean="0">
                <a:solidFill>
                  <a:srgbClr val="C00000"/>
                </a:solidFill>
              </a:rPr>
              <a:t>PHẢI CÓ</a:t>
            </a:r>
          </a:p>
          <a:p>
            <a:pPr marL="0" marR="0" indent="0" defTabSz="914400" eaLnBrk="0" latinLnBrk="0" hangingPunct="0">
              <a:lnSpc>
                <a:spcPct val="150000"/>
              </a:lnSpc>
              <a:buClrTx/>
              <a:buSzTx/>
              <a:buFontTx/>
              <a:buChar char="-"/>
              <a:tabLst/>
            </a:pPr>
            <a:r>
              <a:rPr lang="en-US" b="1" smtClean="0">
                <a:solidFill>
                  <a:srgbClr val="6600CC"/>
                </a:solidFill>
              </a:rPr>
              <a:t> HỢP ĐỒNG MUA BÁN, </a:t>
            </a:r>
          </a:p>
          <a:p>
            <a:pPr marL="0" marR="0" indent="0" defTabSz="914400" eaLnBrk="0" latinLnBrk="0" hangingPunct="0">
              <a:lnSpc>
                <a:spcPct val="150000"/>
              </a:lnSpc>
              <a:buClrTx/>
              <a:buSzTx/>
              <a:buFontTx/>
              <a:buChar char="-"/>
              <a:tabLst/>
            </a:pPr>
            <a:r>
              <a:rPr lang="en-US" b="1" smtClean="0">
                <a:solidFill>
                  <a:srgbClr val="6600CC"/>
                </a:solidFill>
              </a:rPr>
              <a:t> HOÁ ĐƠN CHỨNG TỪ, </a:t>
            </a:r>
          </a:p>
          <a:p>
            <a:pPr eaLnBrk="0" hangingPunct="0">
              <a:lnSpc>
                <a:spcPct val="150000"/>
              </a:lnSpc>
              <a:buFontTx/>
              <a:buChar char="-"/>
            </a:pPr>
            <a:r>
              <a:rPr lang="en-US" b="1" smtClean="0">
                <a:solidFill>
                  <a:srgbClr val="6600CC"/>
                </a:solidFill>
              </a:rPr>
              <a:t> PHIẾU XUẤT KHO, GIAO NHẬN HÀNG</a:t>
            </a:r>
          </a:p>
          <a:p>
            <a:pPr marL="0" marR="0" indent="0" defTabSz="914400" eaLnBrk="0" latinLnBrk="0" hangingPunct="0">
              <a:lnSpc>
                <a:spcPct val="150000"/>
              </a:lnSpc>
              <a:buClrTx/>
              <a:buSzTx/>
              <a:buFontTx/>
              <a:buChar char="-"/>
              <a:tabLst/>
            </a:pPr>
            <a:r>
              <a:rPr lang="en-US" b="1" smtClean="0">
                <a:solidFill>
                  <a:srgbClr val="6600CC"/>
                </a:solidFill>
              </a:rPr>
              <a:t> HỒ SƠ  NGUỒN GỐC THỰC PHẨM</a:t>
            </a:r>
          </a:p>
        </p:txBody>
      </p:sp>
      <p:sp>
        <p:nvSpPr>
          <p:cNvPr id="7"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400" b="1" smtClean="0">
                <a:solidFill>
                  <a:srgbClr val="FF0000"/>
                </a:solidFill>
              </a:rPr>
              <a:t>Phần 1: </a:t>
            </a:r>
            <a:r>
              <a:rPr lang="en-US" altLang="vi-VN" sz="2400" b="1" smtClean="0">
                <a:solidFill>
                  <a:srgbClr val="0000CC"/>
                </a:solidFill>
              </a:rPr>
              <a:t>CÁC ĐIỀU KIỆN ĐẢM BẢO AN TOÀN THỰC PHẨM</a:t>
            </a:r>
            <a:endParaRPr lang="en-US" altLang="vi-VN" sz="2300" b="1" smtClean="0">
              <a:solidFill>
                <a:srgbClr val="0000CC"/>
              </a:solidFill>
            </a:endParaRPr>
          </a:p>
        </p:txBody>
      </p:sp>
    </p:spTree>
    <p:extLst>
      <p:ext uri="{BB962C8B-B14F-4D97-AF65-F5344CB8AC3E}">
        <p14:creationId xmlns:p14="http://schemas.microsoft.com/office/powerpoint/2010/main" val="166935202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76200"/>
            <a:ext cx="9144000" cy="685800"/>
          </a:xfrm>
          <a:prstGeom prst="rect">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vert="horz" wrap="square" lIns="91436" tIns="45719" rIns="91436" bIns="45719" numCol="1" anchor="ctr" anchorCtr="0" compatLnSpc="1">
            <a:prstTxWarp prst="textNoShape">
              <a:avLst/>
            </a:prstTxWarp>
            <a:flatTx/>
          </a:bodyPr>
          <a:lstStyle/>
          <a:p>
            <a:pPr algn="ctr" defTabSz="912813" eaLnBrk="0" hangingPunct="0">
              <a:lnSpc>
                <a:spcPct val="125000"/>
              </a:lnSpc>
              <a:defRPr/>
            </a:pPr>
            <a:r>
              <a:rPr lang="en-US" altLang="en-US" sz="2400" b="1" smtClean="0">
                <a:solidFill>
                  <a:srgbClr val="0000CC"/>
                </a:solidFill>
              </a:rPr>
              <a:t>THỰC HÀNH TỐT </a:t>
            </a:r>
            <a:r>
              <a:rPr lang="en-US" altLang="en-US" sz="2400" b="1" smtClean="0">
                <a:solidFill>
                  <a:srgbClr val="C00000"/>
                </a:solidFill>
              </a:rPr>
              <a:t>VỆ SINH CÁ NHÂN</a:t>
            </a:r>
            <a:endParaRPr lang="en-US" altLang="vi-VN" sz="2400" b="1" smtClean="0">
              <a:solidFill>
                <a:srgbClr val="C00000"/>
              </a:solidFill>
            </a:endParaRPr>
          </a:p>
        </p:txBody>
      </p:sp>
      <p:pic>
        <p:nvPicPr>
          <p:cNvPr id="97282" name="Picture 2" descr="Chọn đồng phục bảo hộ lao động cho công nhân ngành thực phẩm - Sông TràSông  Trà"/>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167008"/>
            <a:ext cx="4762500" cy="287655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275127" y="4572000"/>
            <a:ext cx="2514600" cy="1828800"/>
          </a:xfrm>
          <a:prstGeom prst="roundRect">
            <a:avLst/>
          </a:prstGeom>
          <a:solidFill>
            <a:schemeClr val="bg1"/>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vi-VN" sz="1600" b="1" spc="-5" smtClean="0">
                <a:solidFill>
                  <a:srgbClr val="C00000"/>
                </a:solidFill>
                <a:latin typeface="Times New Roman"/>
                <a:cs typeface="Times New Roman"/>
              </a:rPr>
              <a:t>Không </a:t>
            </a:r>
            <a:r>
              <a:rPr lang="vi-VN" sz="1600" b="1" smtClean="0">
                <a:solidFill>
                  <a:srgbClr val="C00000"/>
                </a:solidFill>
                <a:latin typeface="Times New Roman"/>
                <a:cs typeface="Times New Roman"/>
              </a:rPr>
              <a:t>để móng tay dài, </a:t>
            </a:r>
            <a:r>
              <a:rPr lang="vi-VN" sz="1600" b="1" smtClean="0">
                <a:solidFill>
                  <a:srgbClr val="0000CC"/>
                </a:solidFill>
                <a:latin typeface="Times New Roman"/>
                <a:cs typeface="Times New Roman"/>
              </a:rPr>
              <a:t>giữ tay</a:t>
            </a:r>
            <a:r>
              <a:rPr lang="en-US" sz="1600" b="1" smtClean="0">
                <a:solidFill>
                  <a:srgbClr val="0000CC"/>
                </a:solidFill>
                <a:latin typeface="Times New Roman"/>
                <a:cs typeface="Times New Roman"/>
              </a:rPr>
              <a:t> </a:t>
            </a:r>
            <a:r>
              <a:rPr lang="vi-VN" sz="1600" b="1" smtClean="0">
                <a:solidFill>
                  <a:srgbClr val="0000CC"/>
                </a:solidFill>
                <a:latin typeface="Times New Roman"/>
                <a:cs typeface="Times New Roman"/>
              </a:rPr>
              <a:t>sạch</a:t>
            </a:r>
            <a:r>
              <a:rPr lang="vi-VN" sz="1600" b="1" spc="-10" smtClean="0">
                <a:solidFill>
                  <a:srgbClr val="0000CC"/>
                </a:solidFill>
                <a:latin typeface="Times New Roman"/>
                <a:cs typeface="Times New Roman"/>
              </a:rPr>
              <a:t> </a:t>
            </a:r>
            <a:r>
              <a:rPr lang="vi-VN" sz="1600" b="1" spc="-5" smtClean="0">
                <a:solidFill>
                  <a:srgbClr val="0000CC"/>
                </a:solidFill>
                <a:latin typeface="Times New Roman"/>
                <a:cs typeface="Times New Roman"/>
              </a:rPr>
              <a:t>sẽ.</a:t>
            </a:r>
            <a:r>
              <a:rPr lang="en-US" sz="1600" b="1" spc="-5" smtClean="0">
                <a:solidFill>
                  <a:srgbClr val="0000CC"/>
                </a:solidFill>
                <a:latin typeface="Times New Roman"/>
                <a:cs typeface="Times New Roman"/>
              </a:rPr>
              <a:t> </a:t>
            </a:r>
            <a:r>
              <a:rPr lang="vi-VN" sz="1600" b="1" smtClean="0">
                <a:solidFill>
                  <a:srgbClr val="0000CC"/>
                </a:solidFill>
                <a:latin typeface="Times New Roman"/>
                <a:cs typeface="Times New Roman"/>
              </a:rPr>
              <a:t>Thực hiện </a:t>
            </a:r>
            <a:r>
              <a:rPr lang="vi-VN" sz="1600" b="1" smtClean="0">
                <a:solidFill>
                  <a:srgbClr val="C00000"/>
                </a:solidFill>
                <a:latin typeface="Times New Roman"/>
                <a:cs typeface="Times New Roman"/>
              </a:rPr>
              <a:t>“Thực hành tốt</a:t>
            </a:r>
            <a:r>
              <a:rPr lang="en-US" sz="1600" b="1" smtClean="0">
                <a:solidFill>
                  <a:srgbClr val="C00000"/>
                </a:solidFill>
                <a:latin typeface="Times New Roman"/>
                <a:cs typeface="Times New Roman"/>
              </a:rPr>
              <a:t> vệ sinh </a:t>
            </a:r>
            <a:r>
              <a:rPr lang="vi-VN" sz="1600" b="1" smtClean="0">
                <a:solidFill>
                  <a:srgbClr val="C00000"/>
                </a:solidFill>
                <a:latin typeface="Times New Roman"/>
                <a:cs typeface="Times New Roman"/>
              </a:rPr>
              <a:t> bàn</a:t>
            </a:r>
            <a:r>
              <a:rPr lang="vi-VN" sz="1600" b="1" spc="-10" smtClean="0">
                <a:solidFill>
                  <a:srgbClr val="C00000"/>
                </a:solidFill>
                <a:latin typeface="Times New Roman"/>
                <a:cs typeface="Times New Roman"/>
              </a:rPr>
              <a:t> </a:t>
            </a:r>
            <a:r>
              <a:rPr lang="vi-VN" sz="1600" b="1" smtClean="0">
                <a:solidFill>
                  <a:srgbClr val="C00000"/>
                </a:solidFill>
                <a:latin typeface="Times New Roman"/>
                <a:cs typeface="Times New Roman"/>
              </a:rPr>
              <a:t>tay”.</a:t>
            </a:r>
            <a:endParaRPr lang="en-US" sz="1600" b="1" smtClean="0">
              <a:solidFill>
                <a:srgbClr val="C00000"/>
              </a:solidFill>
              <a:latin typeface="Times New Roman"/>
              <a:cs typeface="Times New Roman"/>
            </a:endParaRPr>
          </a:p>
          <a:p>
            <a:pPr marL="0" marR="0" indent="0" algn="ctr" defTabSz="914400" eaLnBrk="0" latinLnBrk="0" hangingPunct="0">
              <a:lnSpc>
                <a:spcPct val="100000"/>
              </a:lnSpc>
              <a:buClrTx/>
              <a:buSzTx/>
              <a:buFontTx/>
              <a:buNone/>
              <a:tabLst/>
            </a:pPr>
            <a:endParaRPr lang="en-US" sz="1600" b="1" smtClean="0">
              <a:solidFill>
                <a:srgbClr val="0000CC"/>
              </a:solidFill>
              <a:latin typeface="Times New Roman"/>
              <a:cs typeface="Times New Roman"/>
            </a:endParaRPr>
          </a:p>
        </p:txBody>
      </p:sp>
      <p:sp>
        <p:nvSpPr>
          <p:cNvPr id="13" name="Rounded Rectangle 12"/>
          <p:cNvSpPr/>
          <p:nvPr/>
        </p:nvSpPr>
        <p:spPr bwMode="auto">
          <a:xfrm>
            <a:off x="6019800" y="1295400"/>
            <a:ext cx="2819400" cy="990600"/>
          </a:xfrm>
          <a:prstGeom prst="roundRect">
            <a:avLst/>
          </a:prstGeom>
          <a:solidFill>
            <a:schemeClr val="bg1"/>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0" latinLnBrk="0" hangingPunct="0">
              <a:lnSpc>
                <a:spcPct val="100000"/>
              </a:lnSpc>
              <a:buClrTx/>
              <a:buSzTx/>
              <a:buFontTx/>
              <a:buNone/>
              <a:tabLst/>
            </a:pPr>
            <a:r>
              <a:rPr lang="vi-VN" sz="1600" b="1" smtClean="0">
                <a:solidFill>
                  <a:srgbClr val="0000CC"/>
                </a:solidFill>
                <a:latin typeface="Times New Roman"/>
                <a:cs typeface="Times New Roman"/>
              </a:rPr>
              <a:t>Thường xuyên tắm rửa, gội đầu trước khi đi làm và </a:t>
            </a:r>
            <a:r>
              <a:rPr lang="vi-VN" sz="1600" b="1" spc="-5" smtClean="0">
                <a:solidFill>
                  <a:srgbClr val="0000CC"/>
                </a:solidFill>
                <a:latin typeface="Times New Roman"/>
                <a:cs typeface="Times New Roman"/>
              </a:rPr>
              <a:t>sau </a:t>
            </a:r>
            <a:r>
              <a:rPr lang="vi-VN" sz="1600" b="1" smtClean="0">
                <a:solidFill>
                  <a:srgbClr val="0000CC"/>
                </a:solidFill>
                <a:latin typeface="Times New Roman"/>
                <a:cs typeface="Times New Roman"/>
              </a:rPr>
              <a:t>khi đi làm</a:t>
            </a:r>
            <a:r>
              <a:rPr lang="vi-VN" sz="1600" b="1" spc="-55" smtClean="0">
                <a:solidFill>
                  <a:srgbClr val="0000CC"/>
                </a:solidFill>
                <a:latin typeface="Times New Roman"/>
                <a:cs typeface="Times New Roman"/>
              </a:rPr>
              <a:t> </a:t>
            </a:r>
            <a:r>
              <a:rPr lang="vi-VN" sz="1600" b="1" smtClean="0">
                <a:solidFill>
                  <a:srgbClr val="0000CC"/>
                </a:solidFill>
                <a:latin typeface="Times New Roman"/>
                <a:cs typeface="Times New Roman"/>
              </a:rPr>
              <a:t>về.</a:t>
            </a:r>
            <a:endParaRPr lang="en-US" sz="1600" b="1" smtClean="0">
              <a:solidFill>
                <a:srgbClr val="0000CC"/>
              </a:solidFill>
              <a:latin typeface="Times New Roman"/>
              <a:cs typeface="Times New Roman"/>
            </a:endParaRPr>
          </a:p>
        </p:txBody>
      </p:sp>
      <p:sp>
        <p:nvSpPr>
          <p:cNvPr id="14" name="Rounded Rectangle 13"/>
          <p:cNvSpPr/>
          <p:nvPr/>
        </p:nvSpPr>
        <p:spPr bwMode="auto">
          <a:xfrm>
            <a:off x="152400" y="2895600"/>
            <a:ext cx="2971800" cy="1219200"/>
          </a:xfrm>
          <a:prstGeom prst="roundRect">
            <a:avLst/>
          </a:prstGeom>
          <a:solidFill>
            <a:schemeClr val="bg1"/>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0" latinLnBrk="0" hangingPunct="0">
              <a:lnSpc>
                <a:spcPct val="100000"/>
              </a:lnSpc>
              <a:buClrTx/>
              <a:buSzTx/>
              <a:buFontTx/>
              <a:buNone/>
              <a:tabLst/>
            </a:pPr>
            <a:r>
              <a:rPr lang="vi-VN" sz="1600" b="1" spc="-5" smtClean="0">
                <a:solidFill>
                  <a:srgbClr val="0000CC"/>
                </a:solidFill>
                <a:latin typeface="Times New Roman"/>
                <a:cs typeface="Times New Roman"/>
              </a:rPr>
              <a:t>Khi </a:t>
            </a:r>
            <a:r>
              <a:rPr lang="vi-VN" sz="1600" b="1" smtClean="0">
                <a:solidFill>
                  <a:srgbClr val="0000CC"/>
                </a:solidFill>
                <a:latin typeface="Times New Roman"/>
                <a:cs typeface="Times New Roman"/>
              </a:rPr>
              <a:t>có </a:t>
            </a:r>
            <a:r>
              <a:rPr lang="vi-VN" sz="1600" b="1" smtClean="0">
                <a:solidFill>
                  <a:srgbClr val="FF0000"/>
                </a:solidFill>
                <a:latin typeface="Times New Roman"/>
                <a:cs typeface="Times New Roman"/>
              </a:rPr>
              <a:t>vết thương trên da</a:t>
            </a:r>
            <a:r>
              <a:rPr lang="vi-VN" sz="1600" b="1" smtClean="0">
                <a:solidFill>
                  <a:srgbClr val="0000CC"/>
                </a:solidFill>
                <a:latin typeface="Times New Roman"/>
                <a:cs typeface="Times New Roman"/>
              </a:rPr>
              <a:t>, cần được băng bó kín bằng băng gạc không  thấm</a:t>
            </a:r>
            <a:r>
              <a:rPr lang="vi-VN" sz="1600" b="1" spc="-5" smtClean="0">
                <a:solidFill>
                  <a:srgbClr val="0000CC"/>
                </a:solidFill>
                <a:latin typeface="Times New Roman"/>
                <a:cs typeface="Times New Roman"/>
              </a:rPr>
              <a:t> </a:t>
            </a:r>
            <a:r>
              <a:rPr lang="vi-VN" sz="1600" b="1" smtClean="0">
                <a:solidFill>
                  <a:srgbClr val="0000CC"/>
                </a:solidFill>
                <a:latin typeface="Times New Roman"/>
                <a:cs typeface="Times New Roman"/>
              </a:rPr>
              <a:t>nước.</a:t>
            </a:r>
            <a:endParaRPr lang="en-US" sz="1600" b="1" smtClean="0">
              <a:solidFill>
                <a:srgbClr val="C00000"/>
              </a:solidFill>
              <a:latin typeface="Times New Roman"/>
              <a:cs typeface="Times New Roman"/>
            </a:endParaRPr>
          </a:p>
        </p:txBody>
      </p:sp>
      <p:sp>
        <p:nvSpPr>
          <p:cNvPr id="15" name="Rounded Rectangle 14"/>
          <p:cNvSpPr/>
          <p:nvPr/>
        </p:nvSpPr>
        <p:spPr bwMode="auto">
          <a:xfrm>
            <a:off x="533400" y="5029200"/>
            <a:ext cx="2971800" cy="1219200"/>
          </a:xfrm>
          <a:prstGeom prst="roundRect">
            <a:avLst/>
          </a:prstGeom>
          <a:solidFill>
            <a:schemeClr val="bg1"/>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0" latinLnBrk="0" hangingPunct="0">
              <a:lnSpc>
                <a:spcPct val="100000"/>
              </a:lnSpc>
              <a:buClrTx/>
              <a:buSzTx/>
              <a:buFontTx/>
              <a:buNone/>
              <a:tabLst/>
            </a:pPr>
            <a:r>
              <a:rPr lang="vi-VN" sz="1600" b="1" spc="-10" smtClean="0">
                <a:solidFill>
                  <a:srgbClr val="0000CC"/>
                </a:solidFill>
                <a:latin typeface="Times New Roman"/>
                <a:cs typeface="Times New Roman"/>
              </a:rPr>
              <a:t>Trang</a:t>
            </a:r>
            <a:r>
              <a:rPr lang="vi-VN" sz="1600" b="1" spc="-45" smtClean="0">
                <a:solidFill>
                  <a:srgbClr val="0000CC"/>
                </a:solidFill>
                <a:latin typeface="Times New Roman"/>
                <a:cs typeface="Times New Roman"/>
              </a:rPr>
              <a:t> </a:t>
            </a:r>
            <a:r>
              <a:rPr lang="vi-VN" sz="1600" b="1" smtClean="0">
                <a:solidFill>
                  <a:srgbClr val="0000CC"/>
                </a:solidFill>
                <a:latin typeface="Times New Roman"/>
                <a:cs typeface="Times New Roman"/>
              </a:rPr>
              <a:t>phục</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cá</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nhân</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luôn</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giữ</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vệ</a:t>
            </a:r>
            <a:r>
              <a:rPr lang="vi-VN" sz="1600" b="1" spc="-40" smtClean="0">
                <a:solidFill>
                  <a:srgbClr val="0000CC"/>
                </a:solidFill>
                <a:latin typeface="Times New Roman"/>
                <a:cs typeface="Times New Roman"/>
              </a:rPr>
              <a:t> </a:t>
            </a:r>
            <a:r>
              <a:rPr lang="vi-VN" sz="1600" b="1" spc="-5" smtClean="0">
                <a:solidFill>
                  <a:srgbClr val="0000CC"/>
                </a:solidFill>
                <a:latin typeface="Times New Roman"/>
                <a:cs typeface="Times New Roman"/>
              </a:rPr>
              <a:t>sinh</a:t>
            </a:r>
            <a:r>
              <a:rPr lang="vi-VN" sz="1600" b="1" spc="-40" smtClean="0">
                <a:solidFill>
                  <a:srgbClr val="0000CC"/>
                </a:solidFill>
                <a:latin typeface="Times New Roman"/>
                <a:cs typeface="Times New Roman"/>
              </a:rPr>
              <a:t> </a:t>
            </a:r>
            <a:r>
              <a:rPr lang="vi-VN" sz="1600" b="1" spc="-5" smtClean="0">
                <a:solidFill>
                  <a:srgbClr val="0000CC"/>
                </a:solidFill>
                <a:latin typeface="Times New Roman"/>
                <a:cs typeface="Times New Roman"/>
              </a:rPr>
              <a:t>sạch</a:t>
            </a:r>
            <a:r>
              <a:rPr lang="vi-VN" sz="1600" b="1" spc="-45" smtClean="0">
                <a:solidFill>
                  <a:srgbClr val="0000CC"/>
                </a:solidFill>
                <a:latin typeface="Times New Roman"/>
                <a:cs typeface="Times New Roman"/>
              </a:rPr>
              <a:t> </a:t>
            </a:r>
            <a:r>
              <a:rPr lang="vi-VN" sz="1600" b="1" spc="-5" smtClean="0">
                <a:solidFill>
                  <a:srgbClr val="0000CC"/>
                </a:solidFill>
                <a:latin typeface="Times New Roman"/>
                <a:cs typeface="Times New Roman"/>
              </a:rPr>
              <a:t>sẽ,</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gọn</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gàng;</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tốt</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nhất</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cần</a:t>
            </a:r>
            <a:r>
              <a:rPr lang="vi-VN" sz="1600" b="1" spc="-40" smtClean="0">
                <a:solidFill>
                  <a:srgbClr val="0000CC"/>
                </a:solidFill>
                <a:latin typeface="Times New Roman"/>
                <a:cs typeface="Times New Roman"/>
              </a:rPr>
              <a:t> </a:t>
            </a:r>
            <a:r>
              <a:rPr lang="vi-VN" sz="1600" b="1" smtClean="0">
                <a:solidFill>
                  <a:srgbClr val="0000CC"/>
                </a:solidFill>
                <a:latin typeface="Times New Roman"/>
                <a:cs typeface="Times New Roman"/>
              </a:rPr>
              <a:t>có</a:t>
            </a:r>
            <a:r>
              <a:rPr lang="vi-VN" sz="1600" b="1" spc="-40" smtClean="0">
                <a:solidFill>
                  <a:srgbClr val="0000CC"/>
                </a:solidFill>
                <a:latin typeface="Times New Roman"/>
                <a:cs typeface="Times New Roman"/>
              </a:rPr>
              <a:t> </a:t>
            </a:r>
            <a:r>
              <a:rPr lang="vi-VN" sz="1600" b="1" smtClean="0">
                <a:solidFill>
                  <a:srgbClr val="FF0000"/>
                </a:solidFill>
                <a:latin typeface="Times New Roman"/>
                <a:cs typeface="Times New Roman"/>
              </a:rPr>
              <a:t>mũ</a:t>
            </a:r>
            <a:r>
              <a:rPr lang="en-US" sz="1600" b="1" smtClean="0">
                <a:solidFill>
                  <a:srgbClr val="FF0000"/>
                </a:solidFill>
                <a:latin typeface="Times New Roman"/>
                <a:cs typeface="Times New Roman"/>
              </a:rPr>
              <a:t> </a:t>
            </a:r>
            <a:r>
              <a:rPr lang="vi-VN" sz="1600" b="1" smtClean="0">
                <a:solidFill>
                  <a:srgbClr val="FF0000"/>
                </a:solidFill>
                <a:latin typeface="Times New Roman"/>
                <a:cs typeface="Times New Roman"/>
              </a:rPr>
              <a:t>chụp tóc </a:t>
            </a:r>
            <a:r>
              <a:rPr lang="vi-VN" sz="1600" b="1" smtClean="0">
                <a:solidFill>
                  <a:srgbClr val="0000CC"/>
                </a:solidFill>
                <a:latin typeface="Times New Roman"/>
                <a:cs typeface="Times New Roman"/>
              </a:rPr>
              <a:t>khi tiếp xúc với thực</a:t>
            </a:r>
            <a:r>
              <a:rPr lang="vi-VN" sz="1600" b="1" spc="-10" smtClean="0">
                <a:solidFill>
                  <a:srgbClr val="0000CC"/>
                </a:solidFill>
                <a:latin typeface="Times New Roman"/>
                <a:cs typeface="Times New Roman"/>
              </a:rPr>
              <a:t> </a:t>
            </a:r>
            <a:r>
              <a:rPr lang="vi-VN" sz="1600" b="1" smtClean="0">
                <a:solidFill>
                  <a:srgbClr val="0000CC"/>
                </a:solidFill>
                <a:latin typeface="Times New Roman"/>
                <a:cs typeface="Times New Roman"/>
              </a:rPr>
              <a:t>phẩm.</a:t>
            </a:r>
            <a:endParaRPr lang="en-US" sz="1600" b="1" smtClean="0">
              <a:solidFill>
                <a:srgbClr val="C00000"/>
              </a:solidFill>
              <a:latin typeface="Times New Roman"/>
              <a:cs typeface="Times New Roman"/>
            </a:endParaRPr>
          </a:p>
        </p:txBody>
      </p:sp>
      <p:sp>
        <p:nvSpPr>
          <p:cNvPr id="16" name="Rounded Rectangle 15"/>
          <p:cNvSpPr/>
          <p:nvPr/>
        </p:nvSpPr>
        <p:spPr bwMode="auto">
          <a:xfrm>
            <a:off x="533400" y="1143000"/>
            <a:ext cx="2514600" cy="990600"/>
          </a:xfrm>
          <a:prstGeom prst="roundRect">
            <a:avLst/>
          </a:prstGeom>
          <a:solidFill>
            <a:schemeClr val="bg1"/>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0" latinLnBrk="0" hangingPunct="0">
              <a:lnSpc>
                <a:spcPct val="100000"/>
              </a:lnSpc>
              <a:buClrTx/>
              <a:buSzTx/>
              <a:buFontTx/>
              <a:buNone/>
              <a:tabLst/>
            </a:pPr>
            <a:r>
              <a:rPr lang="vi-VN" b="1" spc="-5" smtClean="0">
                <a:solidFill>
                  <a:srgbClr val="0000CC"/>
                </a:solidFill>
                <a:latin typeface="Times New Roman"/>
                <a:cs typeface="Times New Roman"/>
              </a:rPr>
              <a:t>Duy </a:t>
            </a:r>
            <a:r>
              <a:rPr lang="vi-VN" b="1" smtClean="0">
                <a:solidFill>
                  <a:srgbClr val="0000CC"/>
                </a:solidFill>
                <a:latin typeface="Times New Roman"/>
                <a:cs typeface="Times New Roman"/>
              </a:rPr>
              <a:t>trì định kỳ hàng năm </a:t>
            </a:r>
            <a:r>
              <a:rPr lang="vi-VN" b="1" smtClean="0">
                <a:solidFill>
                  <a:srgbClr val="C00000"/>
                </a:solidFill>
                <a:latin typeface="Times New Roman"/>
                <a:cs typeface="Times New Roman"/>
              </a:rPr>
              <a:t>khám </a:t>
            </a:r>
            <a:r>
              <a:rPr lang="vi-VN" b="1" spc="-5" smtClean="0">
                <a:solidFill>
                  <a:srgbClr val="C00000"/>
                </a:solidFill>
                <a:latin typeface="Times New Roman"/>
                <a:cs typeface="Times New Roman"/>
              </a:rPr>
              <a:t>sức </a:t>
            </a:r>
            <a:r>
              <a:rPr lang="vi-VN" b="1" smtClean="0">
                <a:solidFill>
                  <a:srgbClr val="C00000"/>
                </a:solidFill>
                <a:latin typeface="Times New Roman"/>
                <a:cs typeface="Times New Roman"/>
              </a:rPr>
              <a:t>khoẻ</a:t>
            </a:r>
            <a:endParaRPr lang="en-US" b="1" smtClean="0">
              <a:solidFill>
                <a:srgbClr val="0000CC"/>
              </a:solidFill>
              <a:latin typeface="Times New Roman"/>
              <a:cs typeface="Times New Roman"/>
            </a:endParaRPr>
          </a:p>
        </p:txBody>
      </p:sp>
    </p:spTree>
    <p:extLst>
      <p:ext uri="{BB962C8B-B14F-4D97-AF65-F5344CB8AC3E}">
        <p14:creationId xmlns:p14="http://schemas.microsoft.com/office/powerpoint/2010/main" val="40297858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47800"/>
            <a:ext cx="6324600" cy="1923604"/>
          </a:xfrm>
          <a:prstGeom prst="rect">
            <a:avLst/>
          </a:prstGeom>
        </p:spPr>
        <p:txBody>
          <a:bodyPr wrap="square">
            <a:spAutoFit/>
          </a:bodyPr>
          <a:lstStyle/>
          <a:p>
            <a:pPr marL="241300" marR="3010535" algn="just">
              <a:lnSpc>
                <a:spcPct val="119000"/>
              </a:lnSpc>
              <a:spcBef>
                <a:spcPts val="600"/>
              </a:spcBef>
              <a:tabLst>
                <a:tab pos="339090" algn="l"/>
              </a:tabLst>
            </a:pPr>
            <a:r>
              <a:rPr lang="en-US" sz="2000" b="1" smtClean="0">
                <a:solidFill>
                  <a:srgbClr val="0000CC"/>
                </a:solidFill>
                <a:latin typeface="Times New Roman"/>
                <a:cs typeface="Times New Roman"/>
              </a:rPr>
              <a:t>Dụng cụ ăn uống, chứa đựng thực phẩm chín đảm bảo không thôi nhiễm qua thực phẩm, đảm bảo vệ sinh</a:t>
            </a:r>
            <a:endParaRPr lang="vi-VN" sz="2000" b="1">
              <a:solidFill>
                <a:srgbClr val="0000CC"/>
              </a:solidFill>
              <a:latin typeface="Times New Roman"/>
              <a:cs typeface="Times New Roman"/>
            </a:endParaRPr>
          </a:p>
        </p:txBody>
      </p:sp>
      <p:sp>
        <p:nvSpPr>
          <p:cNvPr id="6" name="Rectangle 2"/>
          <p:cNvSpPr txBox="1">
            <a:spLocks/>
          </p:cNvSpPr>
          <p:nvPr/>
        </p:nvSpPr>
        <p:spPr bwMode="auto">
          <a:xfrm>
            <a:off x="0" y="-76200"/>
            <a:ext cx="9144000" cy="685800"/>
          </a:xfrm>
          <a:prstGeom prst="rect">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vert="horz" wrap="square" lIns="91436" tIns="45719" rIns="91436" bIns="45719" numCol="1" anchor="ctr" anchorCtr="0" compatLnSpc="1">
            <a:prstTxWarp prst="textNoShape">
              <a:avLst/>
            </a:prstTxWarp>
            <a:flatTx/>
          </a:bodyPr>
          <a:lstStyle/>
          <a:p>
            <a:pPr algn="ctr" defTabSz="912813" eaLnBrk="0" hangingPunct="0">
              <a:lnSpc>
                <a:spcPct val="125000"/>
              </a:lnSpc>
              <a:defRPr/>
            </a:pPr>
            <a:r>
              <a:rPr lang="en-US" altLang="en-US" sz="2400" b="1" smtClean="0">
                <a:solidFill>
                  <a:srgbClr val="0000CC"/>
                </a:solidFill>
              </a:rPr>
              <a:t>THỰC HÀNH TỐT </a:t>
            </a:r>
            <a:r>
              <a:rPr lang="en-US" altLang="en-US" sz="2400" b="1" smtClean="0">
                <a:solidFill>
                  <a:srgbClr val="C00000"/>
                </a:solidFill>
              </a:rPr>
              <a:t>VỆ SINH DỤNG CỤ ĂN UỐNG</a:t>
            </a:r>
            <a:endParaRPr lang="en-US" altLang="vi-VN" sz="2400" b="1" smtClean="0">
              <a:solidFill>
                <a:srgbClr val="C00000"/>
              </a:solidFill>
            </a:endParaRPr>
          </a:p>
        </p:txBody>
      </p:sp>
      <p:pic>
        <p:nvPicPr>
          <p:cNvPr id="173058" name="Picture 2" descr="C:\Users\Administrator\Desktop\7f81765685d006cbf7893d7d1b5679ca.jpg"/>
          <p:cNvPicPr>
            <a:picLocks noChangeAspect="1" noChangeArrowheads="1"/>
          </p:cNvPicPr>
          <p:nvPr/>
        </p:nvPicPr>
        <p:blipFill>
          <a:blip r:embed="rId2"/>
          <a:srcRect/>
          <a:stretch>
            <a:fillRect/>
          </a:stretch>
        </p:blipFill>
        <p:spPr bwMode="auto">
          <a:xfrm>
            <a:off x="1066800" y="3276600"/>
            <a:ext cx="3457575" cy="3457575"/>
          </a:xfrm>
          <a:prstGeom prst="rect">
            <a:avLst/>
          </a:prstGeom>
          <a:noFill/>
        </p:spPr>
      </p:pic>
      <p:pic>
        <p:nvPicPr>
          <p:cNvPr id="98305" name="Picture 1"/>
          <p:cNvPicPr>
            <a:picLocks noChangeAspect="1" noChangeArrowheads="1"/>
          </p:cNvPicPr>
          <p:nvPr/>
        </p:nvPicPr>
        <p:blipFill>
          <a:blip r:embed="rId3"/>
          <a:srcRect/>
          <a:stretch>
            <a:fillRect/>
          </a:stretch>
        </p:blipFill>
        <p:spPr bwMode="auto">
          <a:xfrm>
            <a:off x="4648200" y="838200"/>
            <a:ext cx="4191000" cy="5588000"/>
          </a:xfrm>
          <a:prstGeom prst="rect">
            <a:avLst/>
          </a:prstGeom>
          <a:noFill/>
          <a:ln w="9525">
            <a:noFill/>
            <a:miter lim="800000"/>
            <a:headEnd/>
            <a:tailEnd/>
          </a:ln>
          <a:effectLst/>
        </p:spPr>
      </p:pic>
      <p:sp>
        <p:nvSpPr>
          <p:cNvPr id="7" name="Down Arrow 6"/>
          <p:cNvSpPr/>
          <p:nvPr/>
        </p:nvSpPr>
        <p:spPr bwMode="auto">
          <a:xfrm>
            <a:off x="5334000" y="838200"/>
            <a:ext cx="152400" cy="7620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Down Arrow 8"/>
          <p:cNvSpPr/>
          <p:nvPr/>
        </p:nvSpPr>
        <p:spPr bwMode="auto">
          <a:xfrm>
            <a:off x="5867400" y="5029200"/>
            <a:ext cx="152400" cy="7620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816209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0" repeatCount="indefinite"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84200"/>
            <a:ext cx="8229600" cy="4978400"/>
          </a:xfrm>
          <a:gradFill rotWithShape="1">
            <a:gsLst>
              <a:gs pos="0">
                <a:srgbClr val="00FFFF"/>
              </a:gs>
              <a:gs pos="50000">
                <a:srgbClr val="FFFFFF"/>
              </a:gs>
              <a:gs pos="100000">
                <a:srgbClr val="00FFFF"/>
              </a:gs>
            </a:gsLst>
            <a:lin ang="5400000" scaled="1"/>
          </a:gradFill>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a:lnSpc>
                <a:spcPct val="120000"/>
              </a:lnSpc>
              <a:spcBef>
                <a:spcPct val="0"/>
              </a:spcBef>
              <a:buFontTx/>
              <a:buNone/>
              <a:defRPr/>
            </a:pPr>
            <a:r>
              <a:rPr lang="en-US" altLang="vi-VN" sz="2800" b="1" kern="1200" smtClean="0">
                <a:solidFill>
                  <a:srgbClr val="0000CC"/>
                </a:solidFill>
                <a:effectLst>
                  <a:outerShdw blurRad="38100" dist="38100" dir="2700000" algn="tl">
                    <a:srgbClr val="C0C0C0"/>
                  </a:outerShdw>
                </a:effectLst>
                <a:latin typeface="Arial" charset="0"/>
              </a:rPr>
              <a:t>THỰC </a:t>
            </a:r>
            <a:r>
              <a:rPr lang="en-US" altLang="vi-VN" sz="2800" b="1" kern="1200" dirty="0" smtClean="0">
                <a:solidFill>
                  <a:srgbClr val="0000CC"/>
                </a:solidFill>
                <a:effectLst>
                  <a:outerShdw blurRad="38100" dist="38100" dir="2700000" algn="tl">
                    <a:srgbClr val="C0C0C0"/>
                  </a:outerShdw>
                </a:effectLst>
                <a:latin typeface="Arial" charset="0"/>
              </a:rPr>
              <a:t>HIỆN KIỂM THỰC BA BƯỚC VÀ LƯU MẪU THỨC ĂN THEO QUYẾT ĐỊNH SỐ </a:t>
            </a:r>
            <a:r>
              <a:rPr lang="en-US" altLang="vi-VN" sz="2800" b="1" kern="1200" dirty="0" smtClean="0">
                <a:solidFill>
                  <a:srgbClr val="FF0000"/>
                </a:solidFill>
                <a:effectLst>
                  <a:outerShdw blurRad="38100" dist="38100" dir="2700000" algn="tl">
                    <a:srgbClr val="C0C0C0"/>
                  </a:outerShdw>
                </a:effectLst>
                <a:latin typeface="Arial" charset="0"/>
              </a:rPr>
              <a:t>1246/QĐ- BYT </a:t>
            </a:r>
            <a:r>
              <a:rPr lang="en-US" altLang="vi-VN" sz="2800" b="1" kern="1200" dirty="0" smtClean="0">
                <a:solidFill>
                  <a:srgbClr val="0000CC"/>
                </a:solidFill>
                <a:effectLst>
                  <a:outerShdw blurRad="38100" dist="38100" dir="2700000" algn="tl">
                    <a:srgbClr val="C0C0C0"/>
                  </a:outerShdw>
                </a:effectLst>
                <a:latin typeface="Arial" charset="0"/>
              </a:rPr>
              <a:t>NGÀY 31/03/2017</a:t>
            </a:r>
          </a:p>
        </p:txBody>
      </p:sp>
    </p:spTree>
    <p:extLst>
      <p:ext uri="{BB962C8B-B14F-4D97-AF65-F5344CB8AC3E}">
        <p14:creationId xmlns:p14="http://schemas.microsoft.com/office/powerpoint/2010/main" val="94139569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5"/>
          <p:cNvSpPr>
            <a:spLocks noChangeArrowheads="1"/>
          </p:cNvSpPr>
          <p:nvPr/>
        </p:nvSpPr>
        <p:spPr bwMode="gray">
          <a:xfrm>
            <a:off x="0" y="0"/>
            <a:ext cx="9144000" cy="7620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defRPr/>
            </a:pPr>
            <a:r>
              <a:rPr lang="pt-BR" altLang="en-US" sz="3200" b="1" smtClean="0">
                <a:solidFill>
                  <a:srgbClr val="0000CC"/>
                </a:solidFill>
                <a:cs typeface="+mn-cs"/>
              </a:rPr>
              <a:t>NỘI DUNG TẬP HUẤN</a:t>
            </a:r>
            <a:endParaRPr lang="vi-VN" altLang="en-US" sz="3200" b="1" dirty="0">
              <a:solidFill>
                <a:srgbClr val="0000CC"/>
              </a:solidFill>
              <a:cs typeface="+mn-cs"/>
            </a:endParaRPr>
          </a:p>
        </p:txBody>
      </p:sp>
      <p:sp>
        <p:nvSpPr>
          <p:cNvPr id="14" name="Rounded Rectangle 24"/>
          <p:cNvSpPr>
            <a:spLocks noChangeArrowheads="1"/>
          </p:cNvSpPr>
          <p:nvPr/>
        </p:nvSpPr>
        <p:spPr bwMode="auto">
          <a:xfrm>
            <a:off x="685800" y="1447800"/>
            <a:ext cx="7772400" cy="762000"/>
          </a:xfrm>
          <a:prstGeom prst="roundRect">
            <a:avLst>
              <a:gd name="adj" fmla="val 16667"/>
            </a:avLst>
          </a:prstGeom>
          <a:solidFill>
            <a:schemeClr val="bg1"/>
          </a:solidFill>
          <a:ln w="9525" algn="ctr">
            <a:solidFill>
              <a:srgbClr val="7030A0"/>
            </a:solidFill>
            <a:round/>
            <a:headEnd/>
            <a:tailEnd/>
          </a:ln>
        </p:spPr>
        <p:txBody>
          <a:bodyPr/>
          <a:lstStyle/>
          <a:p>
            <a:pPr algn="just">
              <a:buClr>
                <a:srgbClr val="C00000"/>
              </a:buClr>
            </a:pPr>
            <a:r>
              <a:rPr lang="en-US" sz="2400" b="1" smtClean="0">
                <a:solidFill>
                  <a:srgbClr val="FF0000"/>
                </a:solidFill>
              </a:rPr>
              <a:t>1. </a:t>
            </a:r>
            <a:r>
              <a:rPr lang="en-US" sz="2400" b="1" smtClean="0">
                <a:solidFill>
                  <a:srgbClr val="0000FF"/>
                </a:solidFill>
              </a:rPr>
              <a:t>Đặc điểm tình hình BATT trường học Quận Long Biên</a:t>
            </a:r>
            <a:endParaRPr lang="en-US" sz="2400" b="1">
              <a:solidFill>
                <a:srgbClr val="0000FF"/>
              </a:solidFill>
            </a:endParaRPr>
          </a:p>
        </p:txBody>
      </p:sp>
      <p:sp>
        <p:nvSpPr>
          <p:cNvPr id="15" name="Rounded Rectangle 24"/>
          <p:cNvSpPr>
            <a:spLocks noChangeArrowheads="1"/>
          </p:cNvSpPr>
          <p:nvPr/>
        </p:nvSpPr>
        <p:spPr bwMode="auto">
          <a:xfrm>
            <a:off x="685800" y="2667000"/>
            <a:ext cx="7772400" cy="609600"/>
          </a:xfrm>
          <a:prstGeom prst="roundRect">
            <a:avLst>
              <a:gd name="adj" fmla="val 16667"/>
            </a:avLst>
          </a:prstGeom>
          <a:solidFill>
            <a:schemeClr val="bg1"/>
          </a:solidFill>
          <a:ln w="9525" algn="ctr">
            <a:solidFill>
              <a:srgbClr val="7030A0"/>
            </a:solidFill>
            <a:round/>
            <a:headEnd/>
            <a:tailEnd/>
          </a:ln>
        </p:spPr>
        <p:txBody>
          <a:bodyPr/>
          <a:lstStyle/>
          <a:p>
            <a:pPr algn="just">
              <a:buClr>
                <a:srgbClr val="C00000"/>
              </a:buClr>
            </a:pPr>
            <a:r>
              <a:rPr lang="en-US" sz="2400" b="1" smtClean="0">
                <a:solidFill>
                  <a:srgbClr val="FF0000"/>
                </a:solidFill>
              </a:rPr>
              <a:t>2. </a:t>
            </a:r>
            <a:r>
              <a:rPr lang="en-US" sz="2400" b="1" smtClean="0">
                <a:solidFill>
                  <a:srgbClr val="0000FF"/>
                </a:solidFill>
              </a:rPr>
              <a:t>Nội dung nhiệm vụ công tác ATTP </a:t>
            </a:r>
            <a:endParaRPr lang="en-US" sz="2400" b="1">
              <a:solidFill>
                <a:srgbClr val="0000FF"/>
              </a:solidFill>
            </a:endParaRPr>
          </a:p>
        </p:txBody>
      </p:sp>
      <p:sp>
        <p:nvSpPr>
          <p:cNvPr id="16" name="Rounded Rectangle 24"/>
          <p:cNvSpPr>
            <a:spLocks noChangeArrowheads="1"/>
          </p:cNvSpPr>
          <p:nvPr/>
        </p:nvSpPr>
        <p:spPr bwMode="auto">
          <a:xfrm>
            <a:off x="685800" y="3810000"/>
            <a:ext cx="7772400" cy="609600"/>
          </a:xfrm>
          <a:prstGeom prst="roundRect">
            <a:avLst>
              <a:gd name="adj" fmla="val 16667"/>
            </a:avLst>
          </a:prstGeom>
          <a:solidFill>
            <a:schemeClr val="bg1"/>
          </a:solidFill>
          <a:ln w="9525" algn="ctr">
            <a:solidFill>
              <a:srgbClr val="7030A0"/>
            </a:solidFill>
            <a:round/>
            <a:headEnd/>
            <a:tailEnd/>
          </a:ln>
        </p:spPr>
        <p:txBody>
          <a:bodyPr/>
          <a:lstStyle/>
          <a:p>
            <a:pPr algn="just">
              <a:buClr>
                <a:srgbClr val="C00000"/>
              </a:buClr>
            </a:pPr>
            <a:r>
              <a:rPr lang="en-US" sz="2400" b="1" smtClean="0">
                <a:solidFill>
                  <a:srgbClr val="FF0000"/>
                </a:solidFill>
              </a:rPr>
              <a:t>3. </a:t>
            </a:r>
            <a:r>
              <a:rPr lang="en-US" sz="2400" b="1" smtClean="0">
                <a:solidFill>
                  <a:srgbClr val="0000FF"/>
                </a:solidFill>
              </a:rPr>
              <a:t>Các điều kiện đảm bảo ATTP</a:t>
            </a:r>
            <a:endParaRPr lang="en-US" sz="2400" b="1">
              <a:solidFill>
                <a:srgbClr val="0000FF"/>
              </a:solidFill>
            </a:endParaRPr>
          </a:p>
        </p:txBody>
      </p:sp>
      <p:sp>
        <p:nvSpPr>
          <p:cNvPr id="17" name="Rounded Rectangle 24"/>
          <p:cNvSpPr>
            <a:spLocks noChangeArrowheads="1"/>
          </p:cNvSpPr>
          <p:nvPr/>
        </p:nvSpPr>
        <p:spPr bwMode="auto">
          <a:xfrm>
            <a:off x="685800" y="4953000"/>
            <a:ext cx="7772400" cy="838200"/>
          </a:xfrm>
          <a:prstGeom prst="roundRect">
            <a:avLst>
              <a:gd name="adj" fmla="val 16667"/>
            </a:avLst>
          </a:prstGeom>
          <a:solidFill>
            <a:schemeClr val="bg1"/>
          </a:solidFill>
          <a:ln w="9525" algn="ctr">
            <a:solidFill>
              <a:srgbClr val="7030A0"/>
            </a:solidFill>
            <a:round/>
            <a:headEnd/>
            <a:tailEnd/>
          </a:ln>
        </p:spPr>
        <p:txBody>
          <a:bodyPr/>
          <a:lstStyle/>
          <a:p>
            <a:pPr algn="just">
              <a:buClr>
                <a:srgbClr val="C00000"/>
              </a:buClr>
            </a:pPr>
            <a:r>
              <a:rPr lang="en-US" sz="2400" b="1" smtClean="0">
                <a:solidFill>
                  <a:srgbClr val="FF0000"/>
                </a:solidFill>
              </a:rPr>
              <a:t>4. </a:t>
            </a:r>
            <a:r>
              <a:rPr lang="en-US" sz="2400" b="1" smtClean="0">
                <a:solidFill>
                  <a:srgbClr val="0000FF"/>
                </a:solidFill>
              </a:rPr>
              <a:t>Các vi phạm thường gặp</a:t>
            </a:r>
            <a:endParaRPr lang="en-US" sz="2400" b="1">
              <a:solidFill>
                <a:srgbClr val="0000FF"/>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685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0000FF"/>
                </a:solidFill>
              </a:rPr>
              <a:t>KIỂM SOÁT AN TOÀN THỰC PHẨM</a:t>
            </a:r>
            <a:endParaRPr lang="en-US" altLang="vi-VN" sz="2800" b="1">
              <a:solidFill>
                <a:srgbClr val="0000FF"/>
              </a:solidFill>
            </a:endParaRPr>
          </a:p>
        </p:txBody>
      </p:sp>
      <p:pic>
        <p:nvPicPr>
          <p:cNvPr id="12291" name="Picture 3" descr="C:\Users\Administrator\Desktop\quy-trinh-kiem-thu-3-buoc.jpg"/>
          <p:cNvPicPr>
            <a:picLocks noChangeAspect="1" noChangeArrowheads="1"/>
          </p:cNvPicPr>
          <p:nvPr/>
        </p:nvPicPr>
        <p:blipFill>
          <a:blip r:embed="rId2"/>
          <a:srcRect/>
          <a:stretch>
            <a:fillRect/>
          </a:stretch>
        </p:blipFill>
        <p:spPr bwMode="auto">
          <a:xfrm>
            <a:off x="76200" y="1066800"/>
            <a:ext cx="9144000" cy="4097937"/>
          </a:xfrm>
          <a:prstGeom prst="rect">
            <a:avLst/>
          </a:prstGeom>
          <a:noFill/>
        </p:spPr>
      </p:pic>
    </p:spTree>
    <p:extLst>
      <p:ext uri="{BB962C8B-B14F-4D97-AF65-F5344CB8AC3E}">
        <p14:creationId xmlns:p14="http://schemas.microsoft.com/office/powerpoint/2010/main" val="89507796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a:srcRect/>
          <a:stretch>
            <a:fillRect/>
          </a:stretch>
        </p:blipFill>
        <p:spPr bwMode="auto">
          <a:xfrm>
            <a:off x="1" y="0"/>
            <a:ext cx="9144000" cy="6781800"/>
          </a:xfrm>
          <a:prstGeom prst="rect">
            <a:avLst/>
          </a:prstGeom>
          <a:noFill/>
          <a:ln w="9525">
            <a:noFill/>
            <a:miter lim="800000"/>
            <a:headEnd/>
            <a:tailEnd/>
          </a:ln>
          <a:effectLst/>
        </p:spPr>
      </p:pic>
      <p:sp>
        <p:nvSpPr>
          <p:cNvPr id="3" name="Rectangle 2"/>
          <p:cNvSpPr/>
          <p:nvPr/>
        </p:nvSpPr>
        <p:spPr bwMode="auto">
          <a:xfrm>
            <a:off x="2590800" y="2057400"/>
            <a:ext cx="1981200" cy="12954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5562600" y="4648200"/>
            <a:ext cx="1295400" cy="12192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228601" y="3267207"/>
            <a:ext cx="380999" cy="369332"/>
          </a:xfrm>
          <a:prstGeom prst="rect">
            <a:avLst/>
          </a:prstGeom>
          <a:noFill/>
        </p:spPr>
        <p:txBody>
          <a:bodyPr wrap="square" rtlCol="0">
            <a:spAutoFit/>
          </a:bodyPr>
          <a:lstStyle/>
          <a:p>
            <a:r>
              <a:rPr lang="en-US" b="1" smtClean="0">
                <a:solidFill>
                  <a:srgbClr val="0000CC"/>
                </a:solidFill>
              </a:rPr>
              <a:t>1</a:t>
            </a:r>
            <a:endParaRPr lang="en-US" b="1">
              <a:solidFill>
                <a:srgbClr val="0000CC"/>
              </a:solidFill>
            </a:endParaRPr>
          </a:p>
        </p:txBody>
      </p:sp>
      <p:sp>
        <p:nvSpPr>
          <p:cNvPr id="6" name="TextBox 5"/>
          <p:cNvSpPr txBox="1"/>
          <p:nvPr/>
        </p:nvSpPr>
        <p:spPr>
          <a:xfrm>
            <a:off x="609600" y="3200400"/>
            <a:ext cx="762000" cy="584775"/>
          </a:xfrm>
          <a:prstGeom prst="rect">
            <a:avLst/>
          </a:prstGeom>
          <a:noFill/>
        </p:spPr>
        <p:txBody>
          <a:bodyPr wrap="square" rtlCol="0">
            <a:spAutoFit/>
          </a:bodyPr>
          <a:lstStyle/>
          <a:p>
            <a:r>
              <a:rPr lang="en-US" sz="1600" b="1" smtClean="0">
                <a:solidFill>
                  <a:srgbClr val="0000CC"/>
                </a:solidFill>
              </a:rPr>
              <a:t>Thịt gà</a:t>
            </a:r>
            <a:endParaRPr lang="en-US" sz="1600" b="1">
              <a:solidFill>
                <a:srgbClr val="0000CC"/>
              </a:solidFill>
            </a:endParaRPr>
          </a:p>
        </p:txBody>
      </p:sp>
      <p:sp>
        <p:nvSpPr>
          <p:cNvPr id="7" name="TextBox 6"/>
          <p:cNvSpPr txBox="1"/>
          <p:nvPr/>
        </p:nvSpPr>
        <p:spPr>
          <a:xfrm>
            <a:off x="1219200" y="3308121"/>
            <a:ext cx="990600" cy="307777"/>
          </a:xfrm>
          <a:prstGeom prst="rect">
            <a:avLst/>
          </a:prstGeom>
          <a:noFill/>
        </p:spPr>
        <p:txBody>
          <a:bodyPr wrap="square" rtlCol="0">
            <a:spAutoFit/>
          </a:bodyPr>
          <a:lstStyle/>
          <a:p>
            <a:r>
              <a:rPr lang="en-US" sz="1400" b="1" smtClean="0">
                <a:solidFill>
                  <a:srgbClr val="0000CC"/>
                </a:solidFill>
              </a:rPr>
              <a:t>6h 16/7</a:t>
            </a:r>
            <a:endParaRPr lang="en-US" sz="1400" b="1">
              <a:solidFill>
                <a:srgbClr val="0000CC"/>
              </a:solidFill>
            </a:endParaRPr>
          </a:p>
        </p:txBody>
      </p:sp>
      <p:sp>
        <p:nvSpPr>
          <p:cNvPr id="8" name="TextBox 7"/>
          <p:cNvSpPr txBox="1"/>
          <p:nvPr/>
        </p:nvSpPr>
        <p:spPr>
          <a:xfrm>
            <a:off x="2095500" y="3349823"/>
            <a:ext cx="495300" cy="307777"/>
          </a:xfrm>
          <a:prstGeom prst="rect">
            <a:avLst/>
          </a:prstGeom>
          <a:noFill/>
        </p:spPr>
        <p:txBody>
          <a:bodyPr wrap="square" rtlCol="0">
            <a:spAutoFit/>
          </a:bodyPr>
          <a:lstStyle/>
          <a:p>
            <a:r>
              <a:rPr lang="en-US" sz="1400" b="1" smtClean="0">
                <a:solidFill>
                  <a:srgbClr val="0000CC"/>
                </a:solidFill>
              </a:rPr>
              <a:t>20</a:t>
            </a:r>
            <a:endParaRPr lang="en-US" sz="1400" b="1">
              <a:solidFill>
                <a:srgbClr val="0000CC"/>
              </a:solidFill>
            </a:endParaRPr>
          </a:p>
        </p:txBody>
      </p:sp>
      <p:sp>
        <p:nvSpPr>
          <p:cNvPr id="11" name="TextBox 10"/>
          <p:cNvSpPr txBox="1"/>
          <p:nvPr/>
        </p:nvSpPr>
        <p:spPr>
          <a:xfrm>
            <a:off x="4000500" y="3403684"/>
            <a:ext cx="495300" cy="253916"/>
          </a:xfrm>
          <a:prstGeom prst="rect">
            <a:avLst/>
          </a:prstGeom>
          <a:noFill/>
        </p:spPr>
        <p:txBody>
          <a:bodyPr wrap="square" rtlCol="0">
            <a:spAutoFit/>
          </a:bodyPr>
          <a:lstStyle/>
          <a:p>
            <a:r>
              <a:rPr lang="en-US" sz="1050" b="1" smtClean="0">
                <a:solidFill>
                  <a:srgbClr val="0000CC"/>
                </a:solidFill>
              </a:rPr>
              <a:t>Tiến</a:t>
            </a:r>
            <a:endParaRPr lang="en-US" sz="1050" b="1">
              <a:solidFill>
                <a:srgbClr val="0000CC"/>
              </a:solidFill>
            </a:endParaRPr>
          </a:p>
        </p:txBody>
      </p:sp>
      <p:sp>
        <p:nvSpPr>
          <p:cNvPr id="12" name="TextBox 11"/>
          <p:cNvSpPr txBox="1"/>
          <p:nvPr/>
        </p:nvSpPr>
        <p:spPr>
          <a:xfrm>
            <a:off x="4572000" y="3352800"/>
            <a:ext cx="677839" cy="415498"/>
          </a:xfrm>
          <a:prstGeom prst="rect">
            <a:avLst/>
          </a:prstGeom>
          <a:noFill/>
        </p:spPr>
        <p:txBody>
          <a:bodyPr wrap="square" rtlCol="0">
            <a:spAutoFit/>
          </a:bodyPr>
          <a:lstStyle/>
          <a:p>
            <a:r>
              <a:rPr lang="en-US" sz="1050" b="1" smtClean="0">
                <a:solidFill>
                  <a:srgbClr val="0000CC"/>
                </a:solidFill>
              </a:rPr>
              <a:t>Số hóa đơn</a:t>
            </a:r>
            <a:endParaRPr lang="en-US" sz="1050" b="1">
              <a:solidFill>
                <a:srgbClr val="0000CC"/>
              </a:solidFill>
            </a:endParaRPr>
          </a:p>
        </p:txBody>
      </p:sp>
      <p:sp>
        <p:nvSpPr>
          <p:cNvPr id="13" name="TextBox 12"/>
          <p:cNvSpPr txBox="1"/>
          <p:nvPr/>
        </p:nvSpPr>
        <p:spPr>
          <a:xfrm>
            <a:off x="5223680" y="3400189"/>
            <a:ext cx="677839" cy="253916"/>
          </a:xfrm>
          <a:prstGeom prst="rect">
            <a:avLst/>
          </a:prstGeom>
          <a:noFill/>
        </p:spPr>
        <p:txBody>
          <a:bodyPr wrap="square" rtlCol="0">
            <a:spAutoFit/>
          </a:bodyPr>
          <a:lstStyle/>
          <a:p>
            <a:r>
              <a:rPr lang="en-US" sz="1050" b="1" smtClean="0">
                <a:solidFill>
                  <a:srgbClr val="0000CC"/>
                </a:solidFill>
              </a:rPr>
              <a:t>Có</a:t>
            </a:r>
            <a:endParaRPr lang="en-US" sz="1050" b="1">
              <a:solidFill>
                <a:srgbClr val="0000CC"/>
              </a:solidFill>
            </a:endParaRPr>
          </a:p>
        </p:txBody>
      </p:sp>
      <p:sp>
        <p:nvSpPr>
          <p:cNvPr id="14" name="TextBox 13"/>
          <p:cNvSpPr txBox="1"/>
          <p:nvPr/>
        </p:nvSpPr>
        <p:spPr>
          <a:xfrm>
            <a:off x="5722961" y="3403684"/>
            <a:ext cx="677839" cy="253916"/>
          </a:xfrm>
          <a:prstGeom prst="rect">
            <a:avLst/>
          </a:prstGeom>
          <a:noFill/>
        </p:spPr>
        <p:txBody>
          <a:bodyPr wrap="square" rtlCol="0">
            <a:spAutoFit/>
          </a:bodyPr>
          <a:lstStyle/>
          <a:p>
            <a:r>
              <a:rPr lang="en-US" sz="1050" b="1" smtClean="0">
                <a:solidFill>
                  <a:srgbClr val="0000CC"/>
                </a:solidFill>
              </a:rPr>
              <a:t>SỐ </a:t>
            </a:r>
            <a:endParaRPr lang="en-US" sz="1050" b="1">
              <a:solidFill>
                <a:srgbClr val="0000CC"/>
              </a:solidFill>
            </a:endParaRPr>
          </a:p>
        </p:txBody>
      </p:sp>
      <p:sp>
        <p:nvSpPr>
          <p:cNvPr id="15" name="TextBox 14"/>
          <p:cNvSpPr txBox="1"/>
          <p:nvPr/>
        </p:nvSpPr>
        <p:spPr>
          <a:xfrm>
            <a:off x="6256361" y="3433591"/>
            <a:ext cx="677839" cy="307777"/>
          </a:xfrm>
          <a:prstGeom prst="rect">
            <a:avLst/>
          </a:prstGeom>
          <a:noFill/>
        </p:spPr>
        <p:txBody>
          <a:bodyPr wrap="square" rtlCol="0">
            <a:spAutoFit/>
          </a:bodyPr>
          <a:lstStyle/>
          <a:p>
            <a:r>
              <a:rPr lang="en-US" sz="1400" b="1">
                <a:solidFill>
                  <a:srgbClr val="0000CC"/>
                </a:solidFill>
              </a:rPr>
              <a:t>X</a:t>
            </a:r>
          </a:p>
        </p:txBody>
      </p:sp>
      <p:sp>
        <p:nvSpPr>
          <p:cNvPr id="16" name="TextBox 15"/>
          <p:cNvSpPr txBox="1"/>
          <p:nvPr/>
        </p:nvSpPr>
        <p:spPr>
          <a:xfrm>
            <a:off x="7315200" y="3396214"/>
            <a:ext cx="677839" cy="307777"/>
          </a:xfrm>
          <a:prstGeom prst="rect">
            <a:avLst/>
          </a:prstGeom>
          <a:noFill/>
        </p:spPr>
        <p:txBody>
          <a:bodyPr wrap="square" rtlCol="0">
            <a:spAutoFit/>
          </a:bodyPr>
          <a:lstStyle/>
          <a:p>
            <a:r>
              <a:rPr lang="en-US" sz="1400" b="1">
                <a:solidFill>
                  <a:srgbClr val="0000CC"/>
                </a:solidFill>
              </a:rPr>
              <a:t>X</a:t>
            </a:r>
          </a:p>
        </p:txBody>
      </p:sp>
      <p:sp>
        <p:nvSpPr>
          <p:cNvPr id="17" name="TextBox 16"/>
          <p:cNvSpPr txBox="1"/>
          <p:nvPr/>
        </p:nvSpPr>
        <p:spPr>
          <a:xfrm>
            <a:off x="762000" y="6019800"/>
            <a:ext cx="762000" cy="584775"/>
          </a:xfrm>
          <a:prstGeom prst="rect">
            <a:avLst/>
          </a:prstGeom>
          <a:noFill/>
        </p:spPr>
        <p:txBody>
          <a:bodyPr wrap="square" rtlCol="0">
            <a:spAutoFit/>
          </a:bodyPr>
          <a:lstStyle/>
          <a:p>
            <a:r>
              <a:rPr lang="en-US" sz="1600" b="1" smtClean="0">
                <a:solidFill>
                  <a:srgbClr val="0000CC"/>
                </a:solidFill>
              </a:rPr>
              <a:t>Mỳ chính</a:t>
            </a:r>
            <a:endParaRPr lang="en-US" sz="1600" b="1">
              <a:solidFill>
                <a:srgbClr val="0000CC"/>
              </a:solidFill>
            </a:endParaRPr>
          </a:p>
        </p:txBody>
      </p:sp>
      <p:sp>
        <p:nvSpPr>
          <p:cNvPr id="18" name="TextBox 17"/>
          <p:cNvSpPr txBox="1"/>
          <p:nvPr/>
        </p:nvSpPr>
        <p:spPr>
          <a:xfrm>
            <a:off x="336077" y="6127521"/>
            <a:ext cx="380999" cy="369332"/>
          </a:xfrm>
          <a:prstGeom prst="rect">
            <a:avLst/>
          </a:prstGeom>
          <a:noFill/>
        </p:spPr>
        <p:txBody>
          <a:bodyPr wrap="square" rtlCol="0">
            <a:spAutoFit/>
          </a:bodyPr>
          <a:lstStyle/>
          <a:p>
            <a:r>
              <a:rPr lang="en-US" b="1" smtClean="0">
                <a:solidFill>
                  <a:srgbClr val="0000CC"/>
                </a:solidFill>
              </a:rPr>
              <a:t>1</a:t>
            </a:r>
            <a:endParaRPr lang="en-US" b="1">
              <a:solidFill>
                <a:srgbClr val="0000CC"/>
              </a:solidFill>
            </a:endParaRPr>
          </a:p>
        </p:txBody>
      </p:sp>
      <p:sp>
        <p:nvSpPr>
          <p:cNvPr id="19" name="TextBox 18"/>
          <p:cNvSpPr txBox="1"/>
          <p:nvPr/>
        </p:nvSpPr>
        <p:spPr>
          <a:xfrm>
            <a:off x="1492155" y="5991563"/>
            <a:ext cx="1014199" cy="584775"/>
          </a:xfrm>
          <a:prstGeom prst="rect">
            <a:avLst/>
          </a:prstGeom>
          <a:noFill/>
        </p:spPr>
        <p:txBody>
          <a:bodyPr wrap="square" rtlCol="0">
            <a:spAutoFit/>
          </a:bodyPr>
          <a:lstStyle/>
          <a:p>
            <a:r>
              <a:rPr lang="en-US" sz="1600" b="1" smtClean="0">
                <a:solidFill>
                  <a:srgbClr val="0000CC"/>
                </a:solidFill>
              </a:rPr>
              <a:t>Ghi theo nhãn sp</a:t>
            </a:r>
            <a:endParaRPr lang="en-US" sz="1600" b="1">
              <a:solidFill>
                <a:srgbClr val="0000CC"/>
              </a:solidFill>
            </a:endParaRPr>
          </a:p>
        </p:txBody>
      </p:sp>
      <p:sp>
        <p:nvSpPr>
          <p:cNvPr id="20" name="TextBox 19"/>
          <p:cNvSpPr txBox="1"/>
          <p:nvPr/>
        </p:nvSpPr>
        <p:spPr>
          <a:xfrm>
            <a:off x="4114800" y="5968425"/>
            <a:ext cx="1353118" cy="584775"/>
          </a:xfrm>
          <a:prstGeom prst="rect">
            <a:avLst/>
          </a:prstGeom>
          <a:noFill/>
        </p:spPr>
        <p:txBody>
          <a:bodyPr wrap="square" rtlCol="0">
            <a:spAutoFit/>
          </a:bodyPr>
          <a:lstStyle/>
          <a:p>
            <a:r>
              <a:rPr lang="en-US" sz="1600" b="1" smtClean="0">
                <a:solidFill>
                  <a:srgbClr val="0000CC"/>
                </a:solidFill>
              </a:rPr>
              <a:t>Ghi theo hợp đồng</a:t>
            </a:r>
            <a:endParaRPr lang="en-US" sz="1600" b="1">
              <a:solidFill>
                <a:srgbClr val="0000CC"/>
              </a:solidFill>
            </a:endParaRPr>
          </a:p>
        </p:txBody>
      </p:sp>
      <p:sp>
        <p:nvSpPr>
          <p:cNvPr id="21" name="TextBox 20"/>
          <p:cNvSpPr txBox="1"/>
          <p:nvPr/>
        </p:nvSpPr>
        <p:spPr>
          <a:xfrm>
            <a:off x="2837882" y="3301425"/>
            <a:ext cx="1353118" cy="584775"/>
          </a:xfrm>
          <a:prstGeom prst="rect">
            <a:avLst/>
          </a:prstGeom>
          <a:noFill/>
        </p:spPr>
        <p:txBody>
          <a:bodyPr wrap="square" rtlCol="0">
            <a:spAutoFit/>
          </a:bodyPr>
          <a:lstStyle/>
          <a:p>
            <a:r>
              <a:rPr lang="en-US" sz="1600" b="1" smtClean="0">
                <a:solidFill>
                  <a:srgbClr val="0000CC"/>
                </a:solidFill>
              </a:rPr>
              <a:t>Ghi theo hợp đồng</a:t>
            </a:r>
            <a:endParaRPr lang="en-US" sz="1600" b="1">
              <a:solidFill>
                <a:srgbClr val="0000CC"/>
              </a:solidFill>
            </a:endParaRPr>
          </a:p>
        </p:txBody>
      </p:sp>
      <p:sp>
        <p:nvSpPr>
          <p:cNvPr id="22" name="TextBox 21"/>
          <p:cNvSpPr txBox="1"/>
          <p:nvPr/>
        </p:nvSpPr>
        <p:spPr>
          <a:xfrm>
            <a:off x="5749261" y="6043585"/>
            <a:ext cx="1014199" cy="584775"/>
          </a:xfrm>
          <a:prstGeom prst="rect">
            <a:avLst/>
          </a:prstGeom>
          <a:noFill/>
        </p:spPr>
        <p:txBody>
          <a:bodyPr wrap="square" rtlCol="0">
            <a:spAutoFit/>
          </a:bodyPr>
          <a:lstStyle/>
          <a:p>
            <a:r>
              <a:rPr lang="en-US" sz="1600" b="1" smtClean="0">
                <a:solidFill>
                  <a:srgbClr val="0000CC"/>
                </a:solidFill>
              </a:rPr>
              <a:t>Ghi theo nhãn sp</a:t>
            </a:r>
            <a:endParaRPr lang="en-US" sz="1600" b="1">
              <a:solidFill>
                <a:srgbClr val="0000CC"/>
              </a:solidFill>
            </a:endParaRPr>
          </a:p>
        </p:txBody>
      </p:sp>
      <p:sp>
        <p:nvSpPr>
          <p:cNvPr id="23" name="TextBox 22"/>
          <p:cNvSpPr txBox="1"/>
          <p:nvPr/>
        </p:nvSpPr>
        <p:spPr>
          <a:xfrm>
            <a:off x="7399361" y="6245423"/>
            <a:ext cx="677839" cy="307777"/>
          </a:xfrm>
          <a:prstGeom prst="rect">
            <a:avLst/>
          </a:prstGeom>
          <a:noFill/>
        </p:spPr>
        <p:txBody>
          <a:bodyPr wrap="square" rtlCol="0">
            <a:spAutoFit/>
          </a:bodyPr>
          <a:lstStyle/>
          <a:p>
            <a:r>
              <a:rPr lang="en-US" sz="1400" b="1">
                <a:solidFill>
                  <a:srgbClr val="0000CC"/>
                </a:solidFill>
              </a:rPr>
              <a:t>X</a:t>
            </a:r>
          </a:p>
        </p:txBody>
      </p:sp>
      <p:sp>
        <p:nvSpPr>
          <p:cNvPr id="24" name="TextBox 23"/>
          <p:cNvSpPr txBox="1"/>
          <p:nvPr/>
        </p:nvSpPr>
        <p:spPr>
          <a:xfrm>
            <a:off x="1009650" y="499646"/>
            <a:ext cx="3257550" cy="338554"/>
          </a:xfrm>
          <a:prstGeom prst="rect">
            <a:avLst/>
          </a:prstGeom>
          <a:noFill/>
        </p:spPr>
        <p:txBody>
          <a:bodyPr wrap="square" rtlCol="0">
            <a:spAutoFit/>
          </a:bodyPr>
          <a:lstStyle/>
          <a:p>
            <a:r>
              <a:rPr lang="en-US" sz="1600" b="1" smtClean="0">
                <a:solidFill>
                  <a:srgbClr val="0000CC"/>
                </a:solidFill>
              </a:rPr>
              <a:t>Trường MN Long Biên A</a:t>
            </a:r>
            <a:endParaRPr lang="en-US" sz="1600" b="1">
              <a:solidFill>
                <a:srgbClr val="0000CC"/>
              </a:solidFill>
            </a:endParaRPr>
          </a:p>
        </p:txBody>
      </p:sp>
      <p:sp>
        <p:nvSpPr>
          <p:cNvPr id="25" name="TextBox 24"/>
          <p:cNvSpPr txBox="1"/>
          <p:nvPr/>
        </p:nvSpPr>
        <p:spPr>
          <a:xfrm>
            <a:off x="1314450" y="762000"/>
            <a:ext cx="3257550" cy="338554"/>
          </a:xfrm>
          <a:prstGeom prst="rect">
            <a:avLst/>
          </a:prstGeom>
          <a:noFill/>
        </p:spPr>
        <p:txBody>
          <a:bodyPr wrap="square" rtlCol="0">
            <a:spAutoFit/>
          </a:bodyPr>
          <a:lstStyle/>
          <a:p>
            <a:r>
              <a:rPr lang="en-US" sz="1600" b="1" smtClean="0">
                <a:solidFill>
                  <a:srgbClr val="0000CC"/>
                </a:solidFill>
              </a:rPr>
              <a:t>Nguyễn Thị A</a:t>
            </a:r>
            <a:endParaRPr lang="en-US" sz="1600" b="1">
              <a:solidFill>
                <a:srgbClr val="0000CC"/>
              </a:solidFill>
            </a:endParaRPr>
          </a:p>
        </p:txBody>
      </p:sp>
      <p:sp>
        <p:nvSpPr>
          <p:cNvPr id="26" name="TextBox 25"/>
          <p:cNvSpPr txBox="1"/>
          <p:nvPr/>
        </p:nvSpPr>
        <p:spPr>
          <a:xfrm>
            <a:off x="1488743" y="1295400"/>
            <a:ext cx="3257550" cy="338554"/>
          </a:xfrm>
          <a:prstGeom prst="rect">
            <a:avLst/>
          </a:prstGeom>
          <a:noFill/>
        </p:spPr>
        <p:txBody>
          <a:bodyPr wrap="square" rtlCol="0">
            <a:spAutoFit/>
          </a:bodyPr>
          <a:lstStyle/>
          <a:p>
            <a:r>
              <a:rPr lang="en-US" sz="1600" b="1" smtClean="0">
                <a:solidFill>
                  <a:srgbClr val="0000CC"/>
                </a:solidFill>
              </a:rPr>
              <a:t>Trường MN Long Biên A</a:t>
            </a:r>
            <a:endParaRPr lang="en-US" sz="1600" b="1">
              <a:solidFill>
                <a:srgbClr val="0000CC"/>
              </a:solidFill>
            </a:endParaRPr>
          </a:p>
        </p:txBody>
      </p:sp>
      <p:sp>
        <p:nvSpPr>
          <p:cNvPr id="27" name="TextBox 26"/>
          <p:cNvSpPr txBox="1"/>
          <p:nvPr/>
        </p:nvSpPr>
        <p:spPr>
          <a:xfrm>
            <a:off x="1791410" y="1066800"/>
            <a:ext cx="494590" cy="307777"/>
          </a:xfrm>
          <a:prstGeom prst="rect">
            <a:avLst/>
          </a:prstGeom>
          <a:noFill/>
        </p:spPr>
        <p:txBody>
          <a:bodyPr wrap="square" rtlCol="0">
            <a:spAutoFit/>
          </a:bodyPr>
          <a:lstStyle/>
          <a:p>
            <a:r>
              <a:rPr lang="en-US" sz="1400" b="1" smtClean="0">
                <a:solidFill>
                  <a:srgbClr val="0000CC"/>
                </a:solidFill>
              </a:rPr>
              <a:t>16</a:t>
            </a:r>
            <a:endParaRPr lang="en-US" sz="1400" b="1">
              <a:solidFill>
                <a:srgbClr val="0000CC"/>
              </a:solidFill>
            </a:endParaRPr>
          </a:p>
        </p:txBody>
      </p:sp>
      <p:sp>
        <p:nvSpPr>
          <p:cNvPr id="28" name="TextBox 27"/>
          <p:cNvSpPr txBox="1"/>
          <p:nvPr/>
        </p:nvSpPr>
        <p:spPr>
          <a:xfrm>
            <a:off x="2401010" y="1063823"/>
            <a:ext cx="494590" cy="307777"/>
          </a:xfrm>
          <a:prstGeom prst="rect">
            <a:avLst/>
          </a:prstGeom>
          <a:noFill/>
        </p:spPr>
        <p:txBody>
          <a:bodyPr wrap="square" rtlCol="0">
            <a:spAutoFit/>
          </a:bodyPr>
          <a:lstStyle/>
          <a:p>
            <a:r>
              <a:rPr lang="en-US" sz="1400" b="1">
                <a:solidFill>
                  <a:srgbClr val="0000CC"/>
                </a:solidFill>
              </a:rPr>
              <a:t>7</a:t>
            </a:r>
          </a:p>
        </p:txBody>
      </p:sp>
      <p:sp>
        <p:nvSpPr>
          <p:cNvPr id="29" name="TextBox 28"/>
          <p:cNvSpPr txBox="1"/>
          <p:nvPr/>
        </p:nvSpPr>
        <p:spPr>
          <a:xfrm>
            <a:off x="3019850" y="1063822"/>
            <a:ext cx="713949" cy="307777"/>
          </a:xfrm>
          <a:prstGeom prst="rect">
            <a:avLst/>
          </a:prstGeom>
          <a:noFill/>
        </p:spPr>
        <p:txBody>
          <a:bodyPr wrap="square" rtlCol="0">
            <a:spAutoFit/>
          </a:bodyPr>
          <a:lstStyle/>
          <a:p>
            <a:r>
              <a:rPr lang="en-US" sz="1400" b="1" smtClean="0">
                <a:solidFill>
                  <a:srgbClr val="0000CC"/>
                </a:solidFill>
              </a:rPr>
              <a:t>2022</a:t>
            </a:r>
            <a:endParaRPr lang="en-US" sz="1400" b="1">
              <a:solidFill>
                <a:srgbClr val="0000CC"/>
              </a:solidFill>
            </a:endParaRPr>
          </a:p>
        </p:txBody>
      </p:sp>
      <p:sp>
        <p:nvSpPr>
          <p:cNvPr id="30" name="TextBox 29"/>
          <p:cNvSpPr txBox="1"/>
          <p:nvPr/>
        </p:nvSpPr>
        <p:spPr>
          <a:xfrm>
            <a:off x="2500242" y="6055492"/>
            <a:ext cx="1014199" cy="461665"/>
          </a:xfrm>
          <a:prstGeom prst="rect">
            <a:avLst/>
          </a:prstGeom>
          <a:noFill/>
        </p:spPr>
        <p:txBody>
          <a:bodyPr wrap="square" rtlCol="0">
            <a:spAutoFit/>
          </a:bodyPr>
          <a:lstStyle/>
          <a:p>
            <a:r>
              <a:rPr lang="en-US" sz="1200" b="1" smtClean="0">
                <a:solidFill>
                  <a:srgbClr val="0000CC"/>
                </a:solidFill>
              </a:rPr>
              <a:t>9h00</a:t>
            </a:r>
          </a:p>
          <a:p>
            <a:r>
              <a:rPr lang="en-US" sz="1200" b="1" smtClean="0">
                <a:solidFill>
                  <a:srgbClr val="0000CC"/>
                </a:solidFill>
              </a:rPr>
              <a:t>16/7/2022</a:t>
            </a:r>
            <a:endParaRPr lang="en-US" sz="1200" b="1">
              <a:solidFill>
                <a:srgbClr val="0000CC"/>
              </a:solidFill>
            </a:endParaRPr>
          </a:p>
        </p:txBody>
      </p:sp>
      <p:sp>
        <p:nvSpPr>
          <p:cNvPr id="31" name="TextBox 30"/>
          <p:cNvSpPr txBox="1"/>
          <p:nvPr/>
        </p:nvSpPr>
        <p:spPr>
          <a:xfrm>
            <a:off x="3405401" y="6200001"/>
            <a:ext cx="1014199" cy="276999"/>
          </a:xfrm>
          <a:prstGeom prst="rect">
            <a:avLst/>
          </a:prstGeom>
          <a:noFill/>
        </p:spPr>
        <p:txBody>
          <a:bodyPr wrap="square" rtlCol="0">
            <a:spAutoFit/>
          </a:bodyPr>
          <a:lstStyle/>
          <a:p>
            <a:r>
              <a:rPr lang="en-US" sz="1200" b="1" smtClean="0">
                <a:solidFill>
                  <a:srgbClr val="0000CC"/>
                </a:solidFill>
              </a:rPr>
              <a:t>10</a:t>
            </a:r>
            <a:endParaRPr lang="en-US" sz="1200" b="1">
              <a:solidFill>
                <a:srgbClr val="0000CC"/>
              </a:solidFill>
            </a:endParaRPr>
          </a:p>
        </p:txBody>
      </p:sp>
    </p:spTree>
    <p:extLst>
      <p:ext uri="{BB962C8B-B14F-4D97-AF65-F5344CB8AC3E}">
        <p14:creationId xmlns:p14="http://schemas.microsoft.com/office/powerpoint/2010/main" val="29073879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4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repeatCount="4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p:bldP spid="7" grpId="0"/>
      <p:bldP spid="8" grpId="0"/>
      <p:bldP spid="11" grpId="0"/>
      <p:bldP spid="12" grpId="0"/>
      <p:bldP spid="13" grpId="0"/>
      <p:bldP spid="14" grpId="0"/>
      <p:bldP spid="15" grpId="0"/>
      <p:bldP spid="16" grpId="0"/>
      <p:bldP spid="17" grpId="0"/>
      <p:bldP spid="18" grpId="0"/>
      <p:bldP spid="19" grpId="0"/>
      <p:bldP spid="20" grpId="0"/>
      <p:bldP spid="21" grpId="0"/>
      <p:bldP spid="22" grpId="0"/>
      <p:bldP spid="23"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a:srcRect/>
          <a:stretch>
            <a:fillRect/>
          </a:stretch>
        </p:blipFill>
        <p:spPr bwMode="auto">
          <a:xfrm>
            <a:off x="47625" y="0"/>
            <a:ext cx="9048750" cy="6858000"/>
          </a:xfrm>
          <a:prstGeom prst="rect">
            <a:avLst/>
          </a:prstGeom>
          <a:noFill/>
          <a:ln w="9525">
            <a:noFill/>
            <a:miter lim="800000"/>
            <a:headEnd/>
            <a:tailEnd/>
          </a:ln>
          <a:effectLst/>
        </p:spPr>
      </p:pic>
      <p:sp>
        <p:nvSpPr>
          <p:cNvPr id="3" name="Rectangle 2"/>
          <p:cNvSpPr/>
          <p:nvPr/>
        </p:nvSpPr>
        <p:spPr bwMode="auto">
          <a:xfrm>
            <a:off x="3276600" y="2362200"/>
            <a:ext cx="1524000" cy="2667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33400" y="5410200"/>
            <a:ext cx="762000" cy="584775"/>
          </a:xfrm>
          <a:prstGeom prst="rect">
            <a:avLst/>
          </a:prstGeom>
          <a:noFill/>
        </p:spPr>
        <p:txBody>
          <a:bodyPr wrap="square" rtlCol="0">
            <a:spAutoFit/>
          </a:bodyPr>
          <a:lstStyle/>
          <a:p>
            <a:r>
              <a:rPr lang="en-US" sz="1600" b="1" smtClean="0">
                <a:solidFill>
                  <a:srgbClr val="0000CC"/>
                </a:solidFill>
              </a:rPr>
              <a:t>Trưa	</a:t>
            </a:r>
            <a:endParaRPr lang="en-US" sz="1600" b="1">
              <a:solidFill>
                <a:srgbClr val="0000CC"/>
              </a:solidFill>
            </a:endParaRPr>
          </a:p>
        </p:txBody>
      </p:sp>
      <p:sp>
        <p:nvSpPr>
          <p:cNvPr id="5" name="TextBox 4"/>
          <p:cNvSpPr txBox="1"/>
          <p:nvPr/>
        </p:nvSpPr>
        <p:spPr>
          <a:xfrm>
            <a:off x="152400" y="5486400"/>
            <a:ext cx="381000" cy="584775"/>
          </a:xfrm>
          <a:prstGeom prst="rect">
            <a:avLst/>
          </a:prstGeom>
          <a:noFill/>
        </p:spPr>
        <p:txBody>
          <a:bodyPr wrap="square" rtlCol="0">
            <a:spAutoFit/>
          </a:bodyPr>
          <a:lstStyle/>
          <a:p>
            <a:r>
              <a:rPr lang="en-US" sz="1600" b="1">
                <a:solidFill>
                  <a:srgbClr val="0000CC"/>
                </a:solidFill>
              </a:rPr>
              <a:t>1</a:t>
            </a:r>
            <a:r>
              <a:rPr lang="en-US" sz="1600" b="1" smtClean="0">
                <a:solidFill>
                  <a:srgbClr val="0000CC"/>
                </a:solidFill>
              </a:rPr>
              <a:t>	</a:t>
            </a:r>
            <a:endParaRPr lang="en-US" sz="1600" b="1">
              <a:solidFill>
                <a:srgbClr val="0000CC"/>
              </a:solidFill>
            </a:endParaRPr>
          </a:p>
        </p:txBody>
      </p:sp>
      <p:sp>
        <p:nvSpPr>
          <p:cNvPr id="6" name="TextBox 5"/>
          <p:cNvSpPr txBox="1"/>
          <p:nvPr/>
        </p:nvSpPr>
        <p:spPr>
          <a:xfrm>
            <a:off x="1295400" y="5410200"/>
            <a:ext cx="762000" cy="830997"/>
          </a:xfrm>
          <a:prstGeom prst="rect">
            <a:avLst/>
          </a:prstGeom>
          <a:noFill/>
        </p:spPr>
        <p:txBody>
          <a:bodyPr wrap="square" rtlCol="0">
            <a:spAutoFit/>
          </a:bodyPr>
          <a:lstStyle/>
          <a:p>
            <a:r>
              <a:rPr lang="en-US" sz="1600" b="1" smtClean="0">
                <a:solidFill>
                  <a:srgbClr val="0000CC"/>
                </a:solidFill>
              </a:rPr>
              <a:t>Cháo gà	</a:t>
            </a:r>
            <a:endParaRPr lang="en-US" sz="1600" b="1">
              <a:solidFill>
                <a:srgbClr val="0000CC"/>
              </a:solidFill>
            </a:endParaRPr>
          </a:p>
        </p:txBody>
      </p:sp>
      <p:sp>
        <p:nvSpPr>
          <p:cNvPr id="7" name="TextBox 6"/>
          <p:cNvSpPr txBox="1"/>
          <p:nvPr/>
        </p:nvSpPr>
        <p:spPr>
          <a:xfrm>
            <a:off x="1999397" y="5410200"/>
            <a:ext cx="762000" cy="1384995"/>
          </a:xfrm>
          <a:prstGeom prst="rect">
            <a:avLst/>
          </a:prstGeom>
          <a:noFill/>
        </p:spPr>
        <p:txBody>
          <a:bodyPr wrap="square" rtlCol="0">
            <a:spAutoFit/>
          </a:bodyPr>
          <a:lstStyle/>
          <a:p>
            <a:r>
              <a:rPr lang="en-US" sz="1400" b="1" smtClean="0">
                <a:solidFill>
                  <a:srgbClr val="0000CC"/>
                </a:solidFill>
              </a:rPr>
              <a:t>Thịt gà 20kg, gạo tẻ 10kg	</a:t>
            </a:r>
            <a:endParaRPr lang="en-US" sz="1400" b="1">
              <a:solidFill>
                <a:srgbClr val="0000CC"/>
              </a:solidFill>
            </a:endParaRPr>
          </a:p>
        </p:txBody>
      </p:sp>
      <p:sp>
        <p:nvSpPr>
          <p:cNvPr id="8" name="TextBox 7"/>
          <p:cNvSpPr txBox="1"/>
          <p:nvPr/>
        </p:nvSpPr>
        <p:spPr>
          <a:xfrm>
            <a:off x="2667000" y="5410200"/>
            <a:ext cx="762000" cy="584775"/>
          </a:xfrm>
          <a:prstGeom prst="rect">
            <a:avLst/>
          </a:prstGeom>
          <a:noFill/>
        </p:spPr>
        <p:txBody>
          <a:bodyPr wrap="square" rtlCol="0">
            <a:spAutoFit/>
          </a:bodyPr>
          <a:lstStyle/>
          <a:p>
            <a:r>
              <a:rPr lang="en-US" sz="1600" b="1" smtClean="0">
                <a:solidFill>
                  <a:srgbClr val="0000CC"/>
                </a:solidFill>
              </a:rPr>
              <a:t>200	</a:t>
            </a:r>
            <a:endParaRPr lang="en-US" sz="1600" b="1">
              <a:solidFill>
                <a:srgbClr val="0000CC"/>
              </a:solidFill>
            </a:endParaRPr>
          </a:p>
        </p:txBody>
      </p:sp>
      <p:sp>
        <p:nvSpPr>
          <p:cNvPr id="9" name="TextBox 8"/>
          <p:cNvSpPr txBox="1"/>
          <p:nvPr/>
        </p:nvSpPr>
        <p:spPr>
          <a:xfrm>
            <a:off x="3200400" y="5418161"/>
            <a:ext cx="914400" cy="646331"/>
          </a:xfrm>
          <a:prstGeom prst="rect">
            <a:avLst/>
          </a:prstGeom>
          <a:noFill/>
        </p:spPr>
        <p:txBody>
          <a:bodyPr wrap="square" rtlCol="0">
            <a:spAutoFit/>
          </a:bodyPr>
          <a:lstStyle/>
          <a:p>
            <a:r>
              <a:rPr lang="en-US" sz="1200" b="1" smtClean="0">
                <a:solidFill>
                  <a:srgbClr val="0000CC"/>
                </a:solidFill>
              </a:rPr>
              <a:t>9h30</a:t>
            </a:r>
          </a:p>
          <a:p>
            <a:r>
              <a:rPr lang="en-US" sz="1200" b="1" smtClean="0">
                <a:solidFill>
                  <a:srgbClr val="0000CC"/>
                </a:solidFill>
              </a:rPr>
              <a:t>16/7/2022	</a:t>
            </a:r>
            <a:endParaRPr lang="en-US" sz="1200" b="1">
              <a:solidFill>
                <a:srgbClr val="0000CC"/>
              </a:solidFill>
            </a:endParaRPr>
          </a:p>
        </p:txBody>
      </p:sp>
      <p:sp>
        <p:nvSpPr>
          <p:cNvPr id="11" name="TextBox 10"/>
          <p:cNvSpPr txBox="1"/>
          <p:nvPr/>
        </p:nvSpPr>
        <p:spPr>
          <a:xfrm>
            <a:off x="4876800" y="5511225"/>
            <a:ext cx="762000" cy="584775"/>
          </a:xfrm>
          <a:prstGeom prst="rect">
            <a:avLst/>
          </a:prstGeom>
          <a:noFill/>
        </p:spPr>
        <p:txBody>
          <a:bodyPr wrap="square" rtlCol="0">
            <a:spAutoFit/>
          </a:bodyPr>
          <a:lstStyle/>
          <a:p>
            <a:r>
              <a:rPr lang="en-US" sz="1600" b="1" smtClean="0">
                <a:solidFill>
                  <a:srgbClr val="0000CC"/>
                </a:solidFill>
              </a:rPr>
              <a:t>Đạt	</a:t>
            </a:r>
            <a:endParaRPr lang="en-US" sz="1600" b="1">
              <a:solidFill>
                <a:srgbClr val="0000CC"/>
              </a:solidFill>
            </a:endParaRPr>
          </a:p>
        </p:txBody>
      </p:sp>
      <p:sp>
        <p:nvSpPr>
          <p:cNvPr id="12" name="TextBox 11"/>
          <p:cNvSpPr txBox="1"/>
          <p:nvPr/>
        </p:nvSpPr>
        <p:spPr>
          <a:xfrm>
            <a:off x="5562600" y="5511225"/>
            <a:ext cx="762000" cy="1323439"/>
          </a:xfrm>
          <a:prstGeom prst="rect">
            <a:avLst/>
          </a:prstGeom>
          <a:noFill/>
        </p:spPr>
        <p:txBody>
          <a:bodyPr wrap="square" rtlCol="0">
            <a:spAutoFit/>
          </a:bodyPr>
          <a:lstStyle/>
          <a:p>
            <a:r>
              <a:rPr lang="en-US" sz="1600" b="1" smtClean="0">
                <a:solidFill>
                  <a:srgbClr val="0000CC"/>
                </a:solidFill>
              </a:rPr>
              <a:t>Đảm bảo vệ sinh	</a:t>
            </a:r>
            <a:endParaRPr lang="en-US" sz="1600" b="1">
              <a:solidFill>
                <a:srgbClr val="0000CC"/>
              </a:solidFill>
            </a:endParaRPr>
          </a:p>
        </p:txBody>
      </p:sp>
      <p:sp>
        <p:nvSpPr>
          <p:cNvPr id="13" name="TextBox 12"/>
          <p:cNvSpPr txBox="1"/>
          <p:nvPr/>
        </p:nvSpPr>
        <p:spPr>
          <a:xfrm>
            <a:off x="6324600" y="5497871"/>
            <a:ext cx="762000" cy="1323439"/>
          </a:xfrm>
          <a:prstGeom prst="rect">
            <a:avLst/>
          </a:prstGeom>
          <a:noFill/>
        </p:spPr>
        <p:txBody>
          <a:bodyPr wrap="square" rtlCol="0">
            <a:spAutoFit/>
          </a:bodyPr>
          <a:lstStyle/>
          <a:p>
            <a:r>
              <a:rPr lang="en-US" sz="1600" b="1" smtClean="0">
                <a:solidFill>
                  <a:srgbClr val="0000CC"/>
                </a:solidFill>
              </a:rPr>
              <a:t>Đảm bảo vệ sinh	</a:t>
            </a:r>
            <a:endParaRPr lang="en-US" sz="1600" b="1">
              <a:solidFill>
                <a:srgbClr val="0000CC"/>
              </a:solidFill>
            </a:endParaRPr>
          </a:p>
        </p:txBody>
      </p:sp>
      <p:sp>
        <p:nvSpPr>
          <p:cNvPr id="14" name="TextBox 13"/>
          <p:cNvSpPr txBox="1"/>
          <p:nvPr/>
        </p:nvSpPr>
        <p:spPr>
          <a:xfrm>
            <a:off x="6825016" y="5601073"/>
            <a:ext cx="762000" cy="584775"/>
          </a:xfrm>
          <a:prstGeom prst="rect">
            <a:avLst/>
          </a:prstGeom>
          <a:noFill/>
        </p:spPr>
        <p:txBody>
          <a:bodyPr wrap="square" rtlCol="0">
            <a:spAutoFit/>
          </a:bodyPr>
          <a:lstStyle/>
          <a:p>
            <a:pPr algn="ctr"/>
            <a:r>
              <a:rPr lang="en-US" sz="1600" b="1">
                <a:solidFill>
                  <a:srgbClr val="0000CC"/>
                </a:solidFill>
              </a:rPr>
              <a:t>X</a:t>
            </a:r>
            <a:r>
              <a:rPr lang="en-US" sz="1600" b="1" smtClean="0">
                <a:solidFill>
                  <a:srgbClr val="0000CC"/>
                </a:solidFill>
              </a:rPr>
              <a:t>	</a:t>
            </a:r>
            <a:endParaRPr lang="en-US" sz="1600" b="1">
              <a:solidFill>
                <a:srgbClr val="0000CC"/>
              </a:solidFill>
            </a:endParaRPr>
          </a:p>
        </p:txBody>
      </p:sp>
      <p:sp>
        <p:nvSpPr>
          <p:cNvPr id="15" name="TextBox 14"/>
          <p:cNvSpPr txBox="1"/>
          <p:nvPr/>
        </p:nvSpPr>
        <p:spPr>
          <a:xfrm>
            <a:off x="3928281" y="5406788"/>
            <a:ext cx="914400" cy="646331"/>
          </a:xfrm>
          <a:prstGeom prst="rect">
            <a:avLst/>
          </a:prstGeom>
          <a:noFill/>
        </p:spPr>
        <p:txBody>
          <a:bodyPr wrap="square" rtlCol="0">
            <a:spAutoFit/>
          </a:bodyPr>
          <a:lstStyle/>
          <a:p>
            <a:r>
              <a:rPr lang="en-US" sz="1200" b="1" smtClean="0">
                <a:solidFill>
                  <a:srgbClr val="0000CC"/>
                </a:solidFill>
              </a:rPr>
              <a:t>10h30</a:t>
            </a:r>
          </a:p>
          <a:p>
            <a:r>
              <a:rPr lang="en-US" sz="1200" b="1" smtClean="0">
                <a:solidFill>
                  <a:srgbClr val="0000CC"/>
                </a:solidFill>
              </a:rPr>
              <a:t>16/7/2022	</a:t>
            </a:r>
            <a:endParaRPr lang="en-US" sz="1200" b="1">
              <a:solidFill>
                <a:srgbClr val="0000CC"/>
              </a:solidFill>
            </a:endParaRPr>
          </a:p>
        </p:txBody>
      </p:sp>
    </p:spTree>
    <p:extLst>
      <p:ext uri="{BB962C8B-B14F-4D97-AF65-F5344CB8AC3E}">
        <p14:creationId xmlns:p14="http://schemas.microsoft.com/office/powerpoint/2010/main" val="28571058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4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srcRect/>
          <a:stretch>
            <a:fillRect/>
          </a:stretch>
        </p:blipFill>
        <p:spPr bwMode="auto">
          <a:xfrm>
            <a:off x="57150" y="1"/>
            <a:ext cx="9029700" cy="6857999"/>
          </a:xfrm>
          <a:prstGeom prst="rect">
            <a:avLst/>
          </a:prstGeom>
          <a:noFill/>
          <a:ln w="9525">
            <a:noFill/>
            <a:miter lim="800000"/>
            <a:headEnd/>
            <a:tailEnd/>
          </a:ln>
          <a:effectLst/>
        </p:spPr>
      </p:pic>
      <p:sp>
        <p:nvSpPr>
          <p:cNvPr id="4" name="Rectangle 3"/>
          <p:cNvSpPr/>
          <p:nvPr/>
        </p:nvSpPr>
        <p:spPr bwMode="auto">
          <a:xfrm>
            <a:off x="1371600" y="2514600"/>
            <a:ext cx="685800" cy="1752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w="57150">
                <a:solidFill>
                  <a:schemeClr val="tx1"/>
                </a:solidFill>
              </a:ln>
              <a:solidFill>
                <a:schemeClr val="tx1"/>
              </a:solidFill>
              <a:effectLst/>
              <a:latin typeface="Arial" charset="0"/>
              <a:cs typeface="Arial" charset="0"/>
            </a:endParaRPr>
          </a:p>
        </p:txBody>
      </p:sp>
      <p:sp>
        <p:nvSpPr>
          <p:cNvPr id="5" name="TextBox 4"/>
          <p:cNvSpPr txBox="1"/>
          <p:nvPr/>
        </p:nvSpPr>
        <p:spPr>
          <a:xfrm>
            <a:off x="152400" y="4872055"/>
            <a:ext cx="381000" cy="584775"/>
          </a:xfrm>
          <a:prstGeom prst="rect">
            <a:avLst/>
          </a:prstGeom>
          <a:noFill/>
        </p:spPr>
        <p:txBody>
          <a:bodyPr wrap="square" rtlCol="0">
            <a:spAutoFit/>
          </a:bodyPr>
          <a:lstStyle/>
          <a:p>
            <a:r>
              <a:rPr lang="en-US" sz="1600" b="1">
                <a:solidFill>
                  <a:srgbClr val="0000CC"/>
                </a:solidFill>
              </a:rPr>
              <a:t>1</a:t>
            </a:r>
            <a:r>
              <a:rPr lang="en-US" sz="1600" b="1" smtClean="0">
                <a:solidFill>
                  <a:srgbClr val="0000CC"/>
                </a:solidFill>
              </a:rPr>
              <a:t>	</a:t>
            </a:r>
            <a:endParaRPr lang="en-US" sz="1600" b="1">
              <a:solidFill>
                <a:srgbClr val="0000CC"/>
              </a:solidFill>
            </a:endParaRPr>
          </a:p>
        </p:txBody>
      </p:sp>
      <p:sp>
        <p:nvSpPr>
          <p:cNvPr id="6" name="TextBox 5"/>
          <p:cNvSpPr txBox="1"/>
          <p:nvPr/>
        </p:nvSpPr>
        <p:spPr>
          <a:xfrm>
            <a:off x="609600" y="4872054"/>
            <a:ext cx="685800" cy="338554"/>
          </a:xfrm>
          <a:prstGeom prst="rect">
            <a:avLst/>
          </a:prstGeom>
          <a:noFill/>
        </p:spPr>
        <p:txBody>
          <a:bodyPr wrap="square" rtlCol="0">
            <a:spAutoFit/>
          </a:bodyPr>
          <a:lstStyle/>
          <a:p>
            <a:r>
              <a:rPr lang="en-US" sz="1600" b="1" smtClean="0">
                <a:solidFill>
                  <a:srgbClr val="0000CC"/>
                </a:solidFill>
              </a:rPr>
              <a:t>Trưa</a:t>
            </a:r>
            <a:endParaRPr lang="en-US" sz="1600" b="1">
              <a:solidFill>
                <a:srgbClr val="0000CC"/>
              </a:solidFill>
            </a:endParaRPr>
          </a:p>
        </p:txBody>
      </p:sp>
      <p:sp>
        <p:nvSpPr>
          <p:cNvPr id="7" name="TextBox 6"/>
          <p:cNvSpPr txBox="1"/>
          <p:nvPr/>
        </p:nvSpPr>
        <p:spPr>
          <a:xfrm>
            <a:off x="1371600" y="4876801"/>
            <a:ext cx="838200" cy="580030"/>
          </a:xfrm>
          <a:prstGeom prst="rect">
            <a:avLst/>
          </a:prstGeom>
          <a:noFill/>
        </p:spPr>
        <p:txBody>
          <a:bodyPr wrap="square" rtlCol="0">
            <a:spAutoFit/>
          </a:bodyPr>
          <a:lstStyle/>
          <a:p>
            <a:r>
              <a:rPr lang="en-US" sz="1600" b="1" smtClean="0">
                <a:solidFill>
                  <a:srgbClr val="0000CC"/>
                </a:solidFill>
              </a:rPr>
              <a:t>Cháo gà</a:t>
            </a:r>
            <a:endParaRPr lang="en-US" sz="1600" b="1">
              <a:solidFill>
                <a:srgbClr val="0000CC"/>
              </a:solidFill>
            </a:endParaRPr>
          </a:p>
        </p:txBody>
      </p:sp>
      <p:sp>
        <p:nvSpPr>
          <p:cNvPr id="8" name="TextBox 7"/>
          <p:cNvSpPr txBox="1"/>
          <p:nvPr/>
        </p:nvSpPr>
        <p:spPr>
          <a:xfrm>
            <a:off x="2133600" y="4919246"/>
            <a:ext cx="838200" cy="338554"/>
          </a:xfrm>
          <a:prstGeom prst="rect">
            <a:avLst/>
          </a:prstGeom>
          <a:noFill/>
        </p:spPr>
        <p:txBody>
          <a:bodyPr wrap="square" rtlCol="0">
            <a:spAutoFit/>
          </a:bodyPr>
          <a:lstStyle/>
          <a:p>
            <a:r>
              <a:rPr lang="en-US" sz="1600" b="1" smtClean="0">
                <a:solidFill>
                  <a:srgbClr val="0000CC"/>
                </a:solidFill>
              </a:rPr>
              <a:t>200</a:t>
            </a:r>
            <a:endParaRPr lang="en-US" sz="1600" b="1">
              <a:solidFill>
                <a:srgbClr val="0000CC"/>
              </a:solidFill>
            </a:endParaRPr>
          </a:p>
        </p:txBody>
      </p:sp>
      <p:sp>
        <p:nvSpPr>
          <p:cNvPr id="9" name="TextBox 8"/>
          <p:cNvSpPr txBox="1"/>
          <p:nvPr/>
        </p:nvSpPr>
        <p:spPr>
          <a:xfrm>
            <a:off x="2895600" y="4927573"/>
            <a:ext cx="838200" cy="584775"/>
          </a:xfrm>
          <a:prstGeom prst="rect">
            <a:avLst/>
          </a:prstGeom>
          <a:noFill/>
        </p:spPr>
        <p:txBody>
          <a:bodyPr wrap="square" rtlCol="0">
            <a:spAutoFit/>
          </a:bodyPr>
          <a:lstStyle/>
          <a:p>
            <a:r>
              <a:rPr lang="en-US" sz="1600" b="1" smtClean="0">
                <a:solidFill>
                  <a:srgbClr val="0000CC"/>
                </a:solidFill>
              </a:rPr>
              <a:t>11 giờ 00</a:t>
            </a:r>
            <a:endParaRPr lang="en-US" sz="1600" b="1">
              <a:solidFill>
                <a:srgbClr val="0000CC"/>
              </a:solidFill>
            </a:endParaRPr>
          </a:p>
        </p:txBody>
      </p:sp>
      <p:sp>
        <p:nvSpPr>
          <p:cNvPr id="10" name="TextBox 9"/>
          <p:cNvSpPr txBox="1"/>
          <p:nvPr/>
        </p:nvSpPr>
        <p:spPr>
          <a:xfrm>
            <a:off x="3755409" y="4879807"/>
            <a:ext cx="838200" cy="584775"/>
          </a:xfrm>
          <a:prstGeom prst="rect">
            <a:avLst/>
          </a:prstGeom>
          <a:noFill/>
        </p:spPr>
        <p:txBody>
          <a:bodyPr wrap="square" rtlCol="0">
            <a:spAutoFit/>
          </a:bodyPr>
          <a:lstStyle/>
          <a:p>
            <a:r>
              <a:rPr lang="en-US" sz="1600" b="1" smtClean="0">
                <a:solidFill>
                  <a:srgbClr val="0000CC"/>
                </a:solidFill>
              </a:rPr>
              <a:t>11 giờ 10</a:t>
            </a:r>
            <a:endParaRPr lang="en-US" sz="1600" b="1">
              <a:solidFill>
                <a:srgbClr val="0000CC"/>
              </a:solidFill>
            </a:endParaRPr>
          </a:p>
        </p:txBody>
      </p:sp>
      <p:sp>
        <p:nvSpPr>
          <p:cNvPr id="11" name="TextBox 10"/>
          <p:cNvSpPr txBox="1"/>
          <p:nvPr/>
        </p:nvSpPr>
        <p:spPr>
          <a:xfrm>
            <a:off x="4724400" y="4872054"/>
            <a:ext cx="1295400" cy="584775"/>
          </a:xfrm>
          <a:prstGeom prst="rect">
            <a:avLst/>
          </a:prstGeom>
          <a:noFill/>
        </p:spPr>
        <p:txBody>
          <a:bodyPr wrap="square" rtlCol="0">
            <a:spAutoFit/>
          </a:bodyPr>
          <a:lstStyle/>
          <a:p>
            <a:r>
              <a:rPr lang="en-US" sz="1600" b="1" smtClean="0">
                <a:solidFill>
                  <a:srgbClr val="0000CC"/>
                </a:solidFill>
              </a:rPr>
              <a:t>Đảm bảo vệ sinh</a:t>
            </a:r>
            <a:endParaRPr lang="en-US" sz="1600" b="1">
              <a:solidFill>
                <a:srgbClr val="0000CC"/>
              </a:solidFill>
            </a:endParaRPr>
          </a:p>
        </p:txBody>
      </p:sp>
      <p:sp>
        <p:nvSpPr>
          <p:cNvPr id="12" name="TextBox 11"/>
          <p:cNvSpPr txBox="1"/>
          <p:nvPr/>
        </p:nvSpPr>
        <p:spPr>
          <a:xfrm>
            <a:off x="6172200" y="4918220"/>
            <a:ext cx="1295400" cy="338554"/>
          </a:xfrm>
          <a:prstGeom prst="rect">
            <a:avLst/>
          </a:prstGeom>
          <a:noFill/>
        </p:spPr>
        <p:txBody>
          <a:bodyPr wrap="square" rtlCol="0">
            <a:spAutoFit/>
          </a:bodyPr>
          <a:lstStyle/>
          <a:p>
            <a:r>
              <a:rPr lang="en-US" sz="1600" b="1">
                <a:solidFill>
                  <a:srgbClr val="0000CC"/>
                </a:solidFill>
              </a:rPr>
              <a:t>X</a:t>
            </a:r>
          </a:p>
        </p:txBody>
      </p:sp>
    </p:spTree>
    <p:extLst>
      <p:ext uri="{BB962C8B-B14F-4D97-AF65-F5344CB8AC3E}">
        <p14:creationId xmlns:p14="http://schemas.microsoft.com/office/powerpoint/2010/main" val="20848707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4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
          <p:cNvSpPr>
            <a:spLocks noChangeArrowheads="1"/>
          </p:cNvSpPr>
          <p:nvPr/>
        </p:nvSpPr>
        <p:spPr bwMode="auto">
          <a:xfrm>
            <a:off x="457200" y="1397000"/>
            <a:ext cx="4800600" cy="3539430"/>
          </a:xfrm>
          <a:prstGeom prst="rect">
            <a:avLst/>
          </a:prstGeom>
          <a:noFill/>
          <a:ln w="9525">
            <a:noFill/>
            <a:miter lim="800000"/>
            <a:headEnd/>
            <a:tailEnd/>
          </a:ln>
        </p:spPr>
        <p:txBody>
          <a:bodyPr anchor="ctr">
            <a:spAutoFit/>
          </a:bodyPr>
          <a:lstStyle/>
          <a:p>
            <a:pPr algn="just" eaLnBrk="0" hangingPunct="0"/>
            <a:r>
              <a:rPr lang="vi-VN" sz="2800">
                <a:solidFill>
                  <a:srgbClr val="000066"/>
                </a:solidFill>
                <a:latin typeface="Times New Roman" pitchFamily="18" charset="0"/>
                <a:cs typeface="Times New Roman" pitchFamily="18" charset="0"/>
              </a:rPr>
              <a:t>1. </a:t>
            </a:r>
            <a:r>
              <a:rPr lang="vi-VN" sz="2800" b="1">
                <a:solidFill>
                  <a:srgbClr val="FF0000"/>
                </a:solidFill>
                <a:latin typeface="Times New Roman" pitchFamily="18" charset="0"/>
                <a:cs typeface="Times New Roman" pitchFamily="18" charset="0"/>
              </a:rPr>
              <a:t>Dụng cụ lưu mẫu thức ăn </a:t>
            </a:r>
            <a:r>
              <a:rPr lang="vi-VN" sz="2800">
                <a:solidFill>
                  <a:srgbClr val="000066"/>
                </a:solidFill>
                <a:latin typeface="Times New Roman" pitchFamily="18" charset="0"/>
                <a:cs typeface="Times New Roman" pitchFamily="18" charset="0"/>
              </a:rPr>
              <a:t>phải có nắp đậy kín, chứa được ít nhất </a:t>
            </a:r>
            <a:r>
              <a:rPr lang="vi-VN" sz="2800" b="1">
                <a:solidFill>
                  <a:srgbClr val="0000CC"/>
                </a:solidFill>
                <a:latin typeface="Times New Roman" pitchFamily="18" charset="0"/>
                <a:cs typeface="Times New Roman" pitchFamily="18" charset="0"/>
              </a:rPr>
              <a:t>100 gam </a:t>
            </a:r>
            <a:r>
              <a:rPr lang="vi-VN" sz="2800">
                <a:solidFill>
                  <a:srgbClr val="000066"/>
                </a:solidFill>
                <a:latin typeface="Times New Roman" pitchFamily="18" charset="0"/>
                <a:cs typeface="Times New Roman" pitchFamily="18" charset="0"/>
              </a:rPr>
              <a:t>đối với thức ăn khô, đặc hoặc </a:t>
            </a:r>
            <a:r>
              <a:rPr lang="vi-VN" sz="2800" b="1">
                <a:solidFill>
                  <a:srgbClr val="0000CC"/>
                </a:solidFill>
                <a:latin typeface="Times New Roman" pitchFamily="18" charset="0"/>
                <a:cs typeface="Times New Roman" pitchFamily="18" charset="0"/>
              </a:rPr>
              <a:t>150 ml </a:t>
            </a:r>
            <a:r>
              <a:rPr lang="vi-VN" sz="2800">
                <a:solidFill>
                  <a:srgbClr val="000066"/>
                </a:solidFill>
                <a:latin typeface="Times New Roman" pitchFamily="18" charset="0"/>
                <a:cs typeface="Times New Roman" pitchFamily="18" charset="0"/>
              </a:rPr>
              <a:t>đối với thức ăn lỏng.</a:t>
            </a:r>
            <a:endParaRPr lang="en-US" sz="2800">
              <a:solidFill>
                <a:srgbClr val="000066"/>
              </a:solidFill>
              <a:latin typeface="Times New Roman" pitchFamily="18" charset="0"/>
              <a:cs typeface="Times New Roman" pitchFamily="18" charset="0"/>
            </a:endParaRPr>
          </a:p>
          <a:p>
            <a:pPr algn="just" eaLnBrk="0" hangingPunct="0"/>
            <a:r>
              <a:rPr lang="vi-VN" sz="2800">
                <a:solidFill>
                  <a:srgbClr val="000066"/>
                </a:solidFill>
                <a:latin typeface="Times New Roman" pitchFamily="18" charset="0"/>
                <a:cs typeface="Times New Roman" pitchFamily="18" charset="0"/>
              </a:rPr>
              <a:t>2. </a:t>
            </a:r>
            <a:r>
              <a:rPr lang="vi-VN" sz="2800" b="1">
                <a:solidFill>
                  <a:srgbClr val="FF0000"/>
                </a:solidFill>
                <a:latin typeface="Times New Roman" pitchFamily="18" charset="0"/>
                <a:cs typeface="Times New Roman" pitchFamily="18" charset="0"/>
              </a:rPr>
              <a:t>Dụng cụ lấy mẫu, lưu mẫu </a:t>
            </a:r>
            <a:r>
              <a:rPr lang="vi-VN" sz="2800">
                <a:solidFill>
                  <a:srgbClr val="000066"/>
                </a:solidFill>
                <a:latin typeface="Times New Roman" pitchFamily="18" charset="0"/>
                <a:cs typeface="Times New Roman" pitchFamily="18" charset="0"/>
              </a:rPr>
              <a:t>thức </a:t>
            </a:r>
            <a:r>
              <a:rPr lang="en-US" sz="2800">
                <a:solidFill>
                  <a:srgbClr val="000066"/>
                </a:solidFill>
                <a:latin typeface="Times New Roman" pitchFamily="18" charset="0"/>
                <a:cs typeface="Times New Roman" pitchFamily="18" charset="0"/>
              </a:rPr>
              <a:t>ă</a:t>
            </a:r>
            <a:r>
              <a:rPr lang="vi-VN" sz="2800">
                <a:solidFill>
                  <a:srgbClr val="000066"/>
                </a:solidFill>
                <a:latin typeface="Times New Roman" pitchFamily="18" charset="0"/>
                <a:cs typeface="Times New Roman" pitchFamily="18" charset="0"/>
              </a:rPr>
              <a:t>n phải được rửa sạch và tiệt trùng trước khi sử dụng.</a:t>
            </a:r>
          </a:p>
        </p:txBody>
      </p:sp>
      <p:sp>
        <p:nvSpPr>
          <p:cNvPr id="22533" name="Title 3"/>
          <p:cNvSpPr txBox="1">
            <a:spLocks/>
          </p:cNvSpPr>
          <p:nvPr/>
        </p:nvSpPr>
        <p:spPr bwMode="auto">
          <a:xfrm>
            <a:off x="0" y="0"/>
            <a:ext cx="9144000" cy="7620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marL="342900" indent="-342900" algn="ctr" defTabSz="912813" eaLnBrk="0" hangingPunct="0">
              <a:lnSpc>
                <a:spcPct val="90000"/>
              </a:lnSpc>
            </a:pP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LƯU MẪU THỨC ĂN</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r>
              <a:rPr lang="en-US" altLang="vi-VN" sz="2800" b="1">
                <a:solidFill>
                  <a:srgbClr val="2106EC"/>
                </a:solidFill>
              </a:rPr>
              <a:t/>
            </a:r>
            <a:br>
              <a:rPr lang="en-US" altLang="vi-VN" sz="2800" b="1">
                <a:solidFill>
                  <a:srgbClr val="2106EC"/>
                </a:solidFill>
              </a:rPr>
            </a:br>
            <a:endParaRPr lang="en-US" altLang="vi-VN" sz="2800" b="1">
              <a:solidFill>
                <a:srgbClr val="2106EC"/>
              </a:solidFill>
            </a:endParaRPr>
          </a:p>
        </p:txBody>
      </p:sp>
      <p:pic>
        <p:nvPicPr>
          <p:cNvPr id="7" name="Picture 4" descr="C:\Users\Admin\Downloads\IMG-0767.JPG"/>
          <p:cNvPicPr>
            <a:picLocks noChangeAspect="1" noChangeArrowheads="1"/>
          </p:cNvPicPr>
          <p:nvPr/>
        </p:nvPicPr>
        <p:blipFill>
          <a:blip r:embed="rId2" cstate="print"/>
          <a:srcRect/>
          <a:stretch>
            <a:fillRect/>
          </a:stretch>
        </p:blipFill>
        <p:spPr bwMode="auto">
          <a:xfrm>
            <a:off x="5562600" y="1905000"/>
            <a:ext cx="3200400" cy="4057651"/>
          </a:xfrm>
          <a:prstGeom prst="rect">
            <a:avLst/>
          </a:prstGeom>
          <a:noFill/>
          <a:ln w="9525">
            <a:noFill/>
            <a:miter lim="800000"/>
            <a:headEnd/>
            <a:tailEnd/>
          </a:ln>
        </p:spPr>
      </p:pic>
    </p:spTree>
    <p:extLst>
      <p:ext uri="{BB962C8B-B14F-4D97-AF65-F5344CB8AC3E}">
        <p14:creationId xmlns:p14="http://schemas.microsoft.com/office/powerpoint/2010/main" val="869231399"/>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3"/>
          <p:cNvSpPr>
            <a:spLocks noGrp="1"/>
          </p:cNvSpPr>
          <p:nvPr>
            <p:ph type="title"/>
          </p:nvPr>
        </p:nvSpPr>
        <p:spPr>
          <a:xfrm>
            <a:off x="0" y="0"/>
            <a:ext cx="9144000" cy="1524000"/>
          </a:xfrm>
        </p:spPr>
        <p:txBody>
          <a:bodyPr/>
          <a:lstStyle/>
          <a:p>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r>
              <a:rPr lang="en-US" sz="2800" b="1" smtClean="0">
                <a:solidFill>
                  <a:srgbClr val="FF0000"/>
                </a:solidFill>
                <a:effectLst/>
                <a:latin typeface="Times New Roman" pitchFamily="18" charset="0"/>
                <a:cs typeface="Times New Roman" pitchFamily="18" charset="0"/>
              </a:rPr>
              <a:t/>
            </a:r>
            <a:br>
              <a:rPr lang="en-US" sz="2800" b="1" smtClean="0">
                <a:solidFill>
                  <a:srgbClr val="FF0000"/>
                </a:solidFill>
                <a:effectLst/>
                <a:latin typeface="Times New Roman" pitchFamily="18" charset="0"/>
                <a:cs typeface="Times New Roman" pitchFamily="18" charset="0"/>
              </a:rPr>
            </a:br>
            <a:endParaRPr lang="en-US" sz="2800" b="1" smtClean="0">
              <a:solidFill>
                <a:srgbClr val="FF0000"/>
              </a:solidFill>
              <a:effectLst/>
              <a:latin typeface="Times New Roman" pitchFamily="18" charset="0"/>
              <a:cs typeface="Times New Roman" pitchFamily="18" charset="0"/>
            </a:endParaRPr>
          </a:p>
        </p:txBody>
      </p:sp>
      <p:sp>
        <p:nvSpPr>
          <p:cNvPr id="24586" name="AutoShape 11" descr="https://mail.google.com/mail/u/1?ui=2&amp;ik=f41ce1b766&amp;attid=0.1&amp;permmsgid=msg-f:1627964947504748671&amp;th=1697b17e92ced87f&amp;view=fimg&amp;sz=s0-l75-ft&amp;attbid=ANGjdJ92UdktYfqdcmEH8V5jzS-es5J-SS4Odams7RBgVxUmR6XPy8B2KmH6szn515mW_JjPzvTQxD0z94XTC1FGGlqW-6k-lSfyliMUEtLlV3590TbW52gpjJyD6is&amp;disp=emb&amp;realattid=98be400fb3ebeec6_0.1.1"/>
          <p:cNvSpPr>
            <a:spLocks noChangeAspect="1" noChangeArrowheads="1"/>
          </p:cNvSpPr>
          <p:nvPr/>
        </p:nvSpPr>
        <p:spPr bwMode="auto">
          <a:xfrm>
            <a:off x="161925" y="-152400"/>
            <a:ext cx="304800" cy="304800"/>
          </a:xfrm>
          <a:prstGeom prst="rect">
            <a:avLst/>
          </a:prstGeom>
          <a:noFill/>
          <a:ln w="9525">
            <a:noFill/>
            <a:miter lim="800000"/>
            <a:headEnd/>
            <a:tailEnd/>
          </a:ln>
        </p:spPr>
        <p:txBody>
          <a:bodyPr/>
          <a:lstStyle/>
          <a:p>
            <a:endParaRPr lang="en-US"/>
          </a:p>
        </p:txBody>
      </p:sp>
      <p:graphicFrame>
        <p:nvGraphicFramePr>
          <p:cNvPr id="61442" name="Object 5"/>
          <p:cNvGraphicFramePr>
            <a:graphicFrameLocks noChangeAspect="1"/>
          </p:cNvGraphicFramePr>
          <p:nvPr>
            <p:extLst>
              <p:ext uri="{D42A27DB-BD31-4B8C-83A1-F6EECF244321}">
                <p14:modId xmlns:p14="http://schemas.microsoft.com/office/powerpoint/2010/main" val="673009109"/>
              </p:ext>
            </p:extLst>
          </p:nvPr>
        </p:nvGraphicFramePr>
        <p:xfrm>
          <a:off x="152400" y="0"/>
          <a:ext cx="8915400" cy="6858000"/>
        </p:xfrm>
        <a:graphic>
          <a:graphicData uri="http://schemas.openxmlformats.org/presentationml/2006/ole">
            <mc:AlternateContent xmlns:mc="http://schemas.openxmlformats.org/markup-compatibility/2006">
              <mc:Choice xmlns:v="urn:schemas-microsoft-com:vml" Requires="v">
                <p:oleObj spid="_x0000_s1078" name="Image" r:id="rId3" imgW="7479365" imgH="3453968" progId="Photoshop.Image.7">
                  <p:embed/>
                </p:oleObj>
              </mc:Choice>
              <mc:Fallback>
                <p:oleObj name="Image" r:id="rId3" imgW="7479365" imgH="3453968"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9154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514600" y="1981200"/>
            <a:ext cx="1143000" cy="400110"/>
          </a:xfrm>
          <a:prstGeom prst="rect">
            <a:avLst/>
          </a:prstGeom>
          <a:noFill/>
        </p:spPr>
        <p:txBody>
          <a:bodyPr wrap="square" rtlCol="0">
            <a:spAutoFit/>
          </a:bodyPr>
          <a:lstStyle/>
          <a:p>
            <a:r>
              <a:rPr lang="en-US" sz="2000" b="1" smtClean="0">
                <a:solidFill>
                  <a:srgbClr val="0000CC"/>
                </a:solidFill>
              </a:rPr>
              <a:t>Trưa</a:t>
            </a:r>
            <a:endParaRPr lang="en-US" sz="2000" b="1">
              <a:solidFill>
                <a:srgbClr val="0000CC"/>
              </a:solidFill>
            </a:endParaRPr>
          </a:p>
        </p:txBody>
      </p:sp>
      <p:sp>
        <p:nvSpPr>
          <p:cNvPr id="6" name="TextBox 5"/>
          <p:cNvSpPr txBox="1"/>
          <p:nvPr/>
        </p:nvSpPr>
        <p:spPr>
          <a:xfrm>
            <a:off x="3842982" y="2495490"/>
            <a:ext cx="1719618" cy="400110"/>
          </a:xfrm>
          <a:prstGeom prst="rect">
            <a:avLst/>
          </a:prstGeom>
          <a:noFill/>
        </p:spPr>
        <p:txBody>
          <a:bodyPr wrap="square" rtlCol="0">
            <a:spAutoFit/>
          </a:bodyPr>
          <a:lstStyle/>
          <a:p>
            <a:r>
              <a:rPr lang="en-US" sz="2000" b="1" smtClean="0">
                <a:solidFill>
                  <a:srgbClr val="0000CC"/>
                </a:solidFill>
              </a:rPr>
              <a:t>Cháo gà</a:t>
            </a:r>
            <a:endParaRPr lang="en-US" sz="2000" b="1">
              <a:solidFill>
                <a:srgbClr val="0000CC"/>
              </a:solidFill>
            </a:endParaRPr>
          </a:p>
        </p:txBody>
      </p:sp>
      <p:sp>
        <p:nvSpPr>
          <p:cNvPr id="7" name="TextBox 6"/>
          <p:cNvSpPr txBox="1"/>
          <p:nvPr/>
        </p:nvSpPr>
        <p:spPr>
          <a:xfrm>
            <a:off x="2705100" y="3038901"/>
            <a:ext cx="495300" cy="400110"/>
          </a:xfrm>
          <a:prstGeom prst="rect">
            <a:avLst/>
          </a:prstGeom>
          <a:noFill/>
        </p:spPr>
        <p:txBody>
          <a:bodyPr wrap="square" rtlCol="0">
            <a:spAutoFit/>
          </a:bodyPr>
          <a:lstStyle/>
          <a:p>
            <a:r>
              <a:rPr lang="en-US" sz="2000" b="1" smtClean="0">
                <a:solidFill>
                  <a:srgbClr val="0000CC"/>
                </a:solidFill>
              </a:rPr>
              <a:t>11</a:t>
            </a:r>
            <a:endParaRPr lang="en-US" sz="2000" b="1">
              <a:solidFill>
                <a:srgbClr val="0000CC"/>
              </a:solidFill>
            </a:endParaRPr>
          </a:p>
        </p:txBody>
      </p:sp>
      <p:sp>
        <p:nvSpPr>
          <p:cNvPr id="8" name="TextBox 7"/>
          <p:cNvSpPr txBox="1"/>
          <p:nvPr/>
        </p:nvSpPr>
        <p:spPr>
          <a:xfrm>
            <a:off x="3390900" y="3028890"/>
            <a:ext cx="495300" cy="400110"/>
          </a:xfrm>
          <a:prstGeom prst="rect">
            <a:avLst/>
          </a:prstGeom>
          <a:noFill/>
        </p:spPr>
        <p:txBody>
          <a:bodyPr wrap="square" rtlCol="0">
            <a:spAutoFit/>
          </a:bodyPr>
          <a:lstStyle/>
          <a:p>
            <a:r>
              <a:rPr lang="en-US" sz="2000" b="1" smtClean="0">
                <a:solidFill>
                  <a:srgbClr val="0000CC"/>
                </a:solidFill>
              </a:rPr>
              <a:t>00</a:t>
            </a:r>
            <a:endParaRPr lang="en-US" sz="2000" b="1">
              <a:solidFill>
                <a:srgbClr val="0000CC"/>
              </a:solidFill>
            </a:endParaRPr>
          </a:p>
        </p:txBody>
      </p:sp>
      <p:sp>
        <p:nvSpPr>
          <p:cNvPr id="9" name="TextBox 8"/>
          <p:cNvSpPr txBox="1"/>
          <p:nvPr/>
        </p:nvSpPr>
        <p:spPr>
          <a:xfrm>
            <a:off x="5029200" y="3038901"/>
            <a:ext cx="495300" cy="400110"/>
          </a:xfrm>
          <a:prstGeom prst="rect">
            <a:avLst/>
          </a:prstGeom>
          <a:noFill/>
        </p:spPr>
        <p:txBody>
          <a:bodyPr wrap="square" rtlCol="0">
            <a:spAutoFit/>
          </a:bodyPr>
          <a:lstStyle/>
          <a:p>
            <a:r>
              <a:rPr lang="en-US" sz="2000" b="1" smtClean="0">
                <a:solidFill>
                  <a:srgbClr val="0000CC"/>
                </a:solidFill>
              </a:rPr>
              <a:t>16</a:t>
            </a:r>
            <a:endParaRPr lang="en-US" sz="2000" b="1">
              <a:solidFill>
                <a:srgbClr val="0000CC"/>
              </a:solidFill>
            </a:endParaRPr>
          </a:p>
        </p:txBody>
      </p:sp>
      <p:sp>
        <p:nvSpPr>
          <p:cNvPr id="10" name="TextBox 9"/>
          <p:cNvSpPr txBox="1"/>
          <p:nvPr/>
        </p:nvSpPr>
        <p:spPr>
          <a:xfrm>
            <a:off x="6019800" y="2991246"/>
            <a:ext cx="495300" cy="400110"/>
          </a:xfrm>
          <a:prstGeom prst="rect">
            <a:avLst/>
          </a:prstGeom>
          <a:noFill/>
        </p:spPr>
        <p:txBody>
          <a:bodyPr wrap="square" rtlCol="0">
            <a:spAutoFit/>
          </a:bodyPr>
          <a:lstStyle/>
          <a:p>
            <a:r>
              <a:rPr lang="en-US" sz="2000" b="1">
                <a:solidFill>
                  <a:srgbClr val="0000CC"/>
                </a:solidFill>
              </a:rPr>
              <a:t>7</a:t>
            </a:r>
          </a:p>
        </p:txBody>
      </p:sp>
      <p:sp>
        <p:nvSpPr>
          <p:cNvPr id="11" name="TextBox 10"/>
          <p:cNvSpPr txBox="1"/>
          <p:nvPr/>
        </p:nvSpPr>
        <p:spPr>
          <a:xfrm>
            <a:off x="6934200" y="2991246"/>
            <a:ext cx="990600" cy="400110"/>
          </a:xfrm>
          <a:prstGeom prst="rect">
            <a:avLst/>
          </a:prstGeom>
          <a:noFill/>
        </p:spPr>
        <p:txBody>
          <a:bodyPr wrap="square" rtlCol="0">
            <a:spAutoFit/>
          </a:bodyPr>
          <a:lstStyle/>
          <a:p>
            <a:r>
              <a:rPr lang="en-US" sz="2000" b="1" smtClean="0">
                <a:solidFill>
                  <a:srgbClr val="0000CC"/>
                </a:solidFill>
              </a:rPr>
              <a:t>2022</a:t>
            </a:r>
            <a:endParaRPr lang="en-US" sz="2000" b="1">
              <a:solidFill>
                <a:srgbClr val="0000CC"/>
              </a:solidFill>
            </a:endParaRPr>
          </a:p>
        </p:txBody>
      </p:sp>
      <p:sp>
        <p:nvSpPr>
          <p:cNvPr id="12" name="TextBox 11"/>
          <p:cNvSpPr txBox="1"/>
          <p:nvPr/>
        </p:nvSpPr>
        <p:spPr>
          <a:xfrm>
            <a:off x="1714500" y="3886200"/>
            <a:ext cx="2128482" cy="400110"/>
          </a:xfrm>
          <a:prstGeom prst="rect">
            <a:avLst/>
          </a:prstGeom>
          <a:noFill/>
        </p:spPr>
        <p:txBody>
          <a:bodyPr wrap="square" rtlCol="0">
            <a:spAutoFit/>
          </a:bodyPr>
          <a:lstStyle/>
          <a:p>
            <a:r>
              <a:rPr lang="en-US" sz="2000" b="1" smtClean="0">
                <a:solidFill>
                  <a:srgbClr val="0000CC"/>
                </a:solidFill>
              </a:rPr>
              <a:t>Nguyễn Thị A</a:t>
            </a:r>
            <a:endParaRPr lang="en-US" sz="2000" b="1">
              <a:solidFill>
                <a:srgbClr val="0000CC"/>
              </a:solidFill>
            </a:endParaRPr>
          </a:p>
        </p:txBody>
      </p:sp>
    </p:spTree>
    <p:extLst>
      <p:ext uri="{BB962C8B-B14F-4D97-AF65-F5344CB8AC3E}">
        <p14:creationId xmlns:p14="http://schemas.microsoft.com/office/powerpoint/2010/main" val="4803314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5"/>
          <p:cNvGraphicFramePr>
            <a:graphicFrameLocks noChangeAspect="1"/>
          </p:cNvGraphicFramePr>
          <p:nvPr>
            <p:extLst>
              <p:ext uri="{D42A27DB-BD31-4B8C-83A1-F6EECF244321}">
                <p14:modId xmlns:p14="http://schemas.microsoft.com/office/powerpoint/2010/main" val="2144281849"/>
              </p:ext>
            </p:extLst>
          </p:nvPr>
        </p:nvGraphicFramePr>
        <p:xfrm>
          <a:off x="76200" y="76200"/>
          <a:ext cx="9144000" cy="6477000"/>
        </p:xfrm>
        <a:graphic>
          <a:graphicData uri="http://schemas.openxmlformats.org/presentationml/2006/ole">
            <mc:AlternateContent xmlns:mc="http://schemas.openxmlformats.org/markup-compatibility/2006">
              <mc:Choice xmlns:v="urn:schemas-microsoft-com:vml" Requires="v">
                <p:oleObj spid="_x0000_s2102" name="Image" r:id="rId3" imgW="15466667" imgH="6539683" progId="Photoshop.Image.7">
                  <p:embed/>
                </p:oleObj>
              </mc:Choice>
              <mc:Fallback>
                <p:oleObj name="Image" r:id="rId3" imgW="15466667" imgH="6539683"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9144000" cy="647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bwMode="auto">
          <a:xfrm>
            <a:off x="5181600" y="838200"/>
            <a:ext cx="1828800" cy="12192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304800" y="2514600"/>
            <a:ext cx="685800" cy="338554"/>
          </a:xfrm>
          <a:prstGeom prst="rect">
            <a:avLst/>
          </a:prstGeom>
          <a:noFill/>
        </p:spPr>
        <p:txBody>
          <a:bodyPr wrap="square" rtlCol="0">
            <a:spAutoFit/>
          </a:bodyPr>
          <a:lstStyle/>
          <a:p>
            <a:r>
              <a:rPr lang="en-US" sz="1600" b="1">
                <a:solidFill>
                  <a:srgbClr val="0000CC"/>
                </a:solidFill>
              </a:rPr>
              <a:t>1</a:t>
            </a:r>
          </a:p>
        </p:txBody>
      </p:sp>
      <p:sp>
        <p:nvSpPr>
          <p:cNvPr id="5" name="TextBox 4"/>
          <p:cNvSpPr txBox="1"/>
          <p:nvPr/>
        </p:nvSpPr>
        <p:spPr>
          <a:xfrm>
            <a:off x="762000" y="2514600"/>
            <a:ext cx="1121391" cy="369332"/>
          </a:xfrm>
          <a:prstGeom prst="rect">
            <a:avLst/>
          </a:prstGeom>
          <a:noFill/>
        </p:spPr>
        <p:txBody>
          <a:bodyPr wrap="square" rtlCol="0">
            <a:spAutoFit/>
          </a:bodyPr>
          <a:lstStyle/>
          <a:p>
            <a:r>
              <a:rPr lang="en-US" b="1" smtClean="0">
                <a:solidFill>
                  <a:srgbClr val="0000CC"/>
                </a:solidFill>
              </a:rPr>
              <a:t>Cháo gà</a:t>
            </a:r>
            <a:endParaRPr lang="en-US" b="1">
              <a:solidFill>
                <a:srgbClr val="0000CC"/>
              </a:solidFill>
            </a:endParaRPr>
          </a:p>
        </p:txBody>
      </p:sp>
      <p:sp>
        <p:nvSpPr>
          <p:cNvPr id="6" name="TextBox 5"/>
          <p:cNvSpPr txBox="1"/>
          <p:nvPr/>
        </p:nvSpPr>
        <p:spPr>
          <a:xfrm>
            <a:off x="2008496" y="2530452"/>
            <a:ext cx="631210" cy="338554"/>
          </a:xfrm>
          <a:prstGeom prst="rect">
            <a:avLst/>
          </a:prstGeom>
          <a:noFill/>
        </p:spPr>
        <p:txBody>
          <a:bodyPr wrap="square" rtlCol="0">
            <a:spAutoFit/>
          </a:bodyPr>
          <a:lstStyle/>
          <a:p>
            <a:r>
              <a:rPr lang="en-US" sz="1600" b="1" smtClean="0">
                <a:solidFill>
                  <a:srgbClr val="0000CC"/>
                </a:solidFill>
              </a:rPr>
              <a:t>trưa</a:t>
            </a:r>
            <a:endParaRPr lang="en-US" sz="1600" b="1">
              <a:solidFill>
                <a:srgbClr val="0000CC"/>
              </a:solidFill>
            </a:endParaRPr>
          </a:p>
        </p:txBody>
      </p:sp>
      <p:sp>
        <p:nvSpPr>
          <p:cNvPr id="7" name="TextBox 6"/>
          <p:cNvSpPr txBox="1"/>
          <p:nvPr/>
        </p:nvSpPr>
        <p:spPr>
          <a:xfrm>
            <a:off x="2639705" y="2530452"/>
            <a:ext cx="560695" cy="338554"/>
          </a:xfrm>
          <a:prstGeom prst="rect">
            <a:avLst/>
          </a:prstGeom>
          <a:noFill/>
        </p:spPr>
        <p:txBody>
          <a:bodyPr wrap="square" rtlCol="0">
            <a:spAutoFit/>
          </a:bodyPr>
          <a:lstStyle/>
          <a:p>
            <a:r>
              <a:rPr lang="en-US" sz="1600" b="1" smtClean="0">
                <a:solidFill>
                  <a:srgbClr val="0000CC"/>
                </a:solidFill>
              </a:rPr>
              <a:t>200</a:t>
            </a:r>
            <a:endParaRPr lang="en-US" sz="1600" b="1">
              <a:solidFill>
                <a:srgbClr val="0000CC"/>
              </a:solidFill>
            </a:endParaRPr>
          </a:p>
        </p:txBody>
      </p:sp>
      <p:sp>
        <p:nvSpPr>
          <p:cNvPr id="8" name="TextBox 7"/>
          <p:cNvSpPr txBox="1"/>
          <p:nvPr/>
        </p:nvSpPr>
        <p:spPr>
          <a:xfrm>
            <a:off x="3298209" y="2530452"/>
            <a:ext cx="1121391" cy="369332"/>
          </a:xfrm>
          <a:prstGeom prst="rect">
            <a:avLst/>
          </a:prstGeom>
          <a:noFill/>
        </p:spPr>
        <p:txBody>
          <a:bodyPr wrap="square" rtlCol="0">
            <a:spAutoFit/>
          </a:bodyPr>
          <a:lstStyle/>
          <a:p>
            <a:r>
              <a:rPr lang="en-US" b="1" smtClean="0">
                <a:solidFill>
                  <a:srgbClr val="0000CC"/>
                </a:solidFill>
              </a:rPr>
              <a:t>150</a:t>
            </a:r>
            <a:endParaRPr lang="en-US" b="1">
              <a:solidFill>
                <a:srgbClr val="0000CC"/>
              </a:solidFill>
            </a:endParaRPr>
          </a:p>
        </p:txBody>
      </p:sp>
      <p:sp>
        <p:nvSpPr>
          <p:cNvPr id="9" name="TextBox 8"/>
          <p:cNvSpPr txBox="1"/>
          <p:nvPr/>
        </p:nvSpPr>
        <p:spPr>
          <a:xfrm>
            <a:off x="4011304" y="2401669"/>
            <a:ext cx="1121391" cy="646331"/>
          </a:xfrm>
          <a:prstGeom prst="rect">
            <a:avLst/>
          </a:prstGeom>
          <a:noFill/>
        </p:spPr>
        <p:txBody>
          <a:bodyPr wrap="square" rtlCol="0">
            <a:spAutoFit/>
          </a:bodyPr>
          <a:lstStyle/>
          <a:p>
            <a:r>
              <a:rPr lang="en-US" b="1" smtClean="0">
                <a:solidFill>
                  <a:srgbClr val="0000CC"/>
                </a:solidFill>
              </a:rPr>
              <a:t>Hộp inox</a:t>
            </a:r>
            <a:endParaRPr lang="en-US" b="1">
              <a:solidFill>
                <a:srgbClr val="0000CC"/>
              </a:solidFill>
            </a:endParaRPr>
          </a:p>
        </p:txBody>
      </p:sp>
      <p:sp>
        <p:nvSpPr>
          <p:cNvPr id="10" name="TextBox 9"/>
          <p:cNvSpPr txBox="1"/>
          <p:nvPr/>
        </p:nvSpPr>
        <p:spPr>
          <a:xfrm>
            <a:off x="4746009" y="2540168"/>
            <a:ext cx="1121391" cy="369332"/>
          </a:xfrm>
          <a:prstGeom prst="rect">
            <a:avLst/>
          </a:prstGeom>
          <a:noFill/>
        </p:spPr>
        <p:txBody>
          <a:bodyPr wrap="square" rtlCol="0">
            <a:spAutoFit/>
          </a:bodyPr>
          <a:lstStyle/>
          <a:p>
            <a:r>
              <a:rPr lang="en-US" b="1">
                <a:solidFill>
                  <a:srgbClr val="0000CC"/>
                </a:solidFill>
              </a:rPr>
              <a:t>6</a:t>
            </a:r>
          </a:p>
        </p:txBody>
      </p:sp>
      <p:sp>
        <p:nvSpPr>
          <p:cNvPr id="12" name="TextBox 11"/>
          <p:cNvSpPr txBox="1"/>
          <p:nvPr/>
        </p:nvSpPr>
        <p:spPr>
          <a:xfrm>
            <a:off x="5181600" y="2438400"/>
            <a:ext cx="1121391" cy="523220"/>
          </a:xfrm>
          <a:prstGeom prst="rect">
            <a:avLst/>
          </a:prstGeom>
          <a:noFill/>
        </p:spPr>
        <p:txBody>
          <a:bodyPr wrap="square" rtlCol="0">
            <a:spAutoFit/>
          </a:bodyPr>
          <a:lstStyle/>
          <a:p>
            <a:r>
              <a:rPr lang="en-US" sz="1400" b="1" smtClean="0">
                <a:solidFill>
                  <a:srgbClr val="0000CC"/>
                </a:solidFill>
              </a:rPr>
              <a:t>11h00</a:t>
            </a:r>
          </a:p>
          <a:p>
            <a:r>
              <a:rPr lang="en-US" sz="1400" b="1" smtClean="0">
                <a:solidFill>
                  <a:srgbClr val="0000CC"/>
                </a:solidFill>
              </a:rPr>
              <a:t>16/7/2022</a:t>
            </a:r>
            <a:endParaRPr lang="en-US" sz="1400" b="1">
              <a:solidFill>
                <a:srgbClr val="0000CC"/>
              </a:solidFill>
            </a:endParaRPr>
          </a:p>
        </p:txBody>
      </p:sp>
      <p:sp>
        <p:nvSpPr>
          <p:cNvPr id="13" name="TextBox 12"/>
          <p:cNvSpPr txBox="1"/>
          <p:nvPr/>
        </p:nvSpPr>
        <p:spPr>
          <a:xfrm>
            <a:off x="6096000" y="2463224"/>
            <a:ext cx="1121391" cy="523220"/>
          </a:xfrm>
          <a:prstGeom prst="rect">
            <a:avLst/>
          </a:prstGeom>
          <a:noFill/>
        </p:spPr>
        <p:txBody>
          <a:bodyPr wrap="square" rtlCol="0">
            <a:spAutoFit/>
          </a:bodyPr>
          <a:lstStyle/>
          <a:p>
            <a:r>
              <a:rPr lang="en-US" sz="1400" b="1" smtClean="0">
                <a:solidFill>
                  <a:srgbClr val="0000CC"/>
                </a:solidFill>
              </a:rPr>
              <a:t>11h00</a:t>
            </a:r>
          </a:p>
          <a:p>
            <a:r>
              <a:rPr lang="en-US" sz="1400" b="1" smtClean="0">
                <a:solidFill>
                  <a:srgbClr val="0000CC"/>
                </a:solidFill>
              </a:rPr>
              <a:t>17/7/2022</a:t>
            </a:r>
            <a:endParaRPr lang="en-US" sz="1400" b="1">
              <a:solidFill>
                <a:srgbClr val="0000CC"/>
              </a:solidFill>
            </a:endParaRPr>
          </a:p>
        </p:txBody>
      </p:sp>
      <p:sp>
        <p:nvSpPr>
          <p:cNvPr id="14" name="TextBox 13"/>
          <p:cNvSpPr txBox="1"/>
          <p:nvPr/>
        </p:nvSpPr>
        <p:spPr>
          <a:xfrm>
            <a:off x="7217391" y="2601723"/>
            <a:ext cx="1121391" cy="307777"/>
          </a:xfrm>
          <a:prstGeom prst="rect">
            <a:avLst/>
          </a:prstGeom>
          <a:noFill/>
        </p:spPr>
        <p:txBody>
          <a:bodyPr wrap="square" rtlCol="0">
            <a:spAutoFit/>
          </a:bodyPr>
          <a:lstStyle/>
          <a:p>
            <a:r>
              <a:rPr lang="en-US" sz="1400" b="1" smtClean="0">
                <a:solidFill>
                  <a:srgbClr val="0000CC"/>
                </a:solidFill>
              </a:rPr>
              <a:t>\</a:t>
            </a:r>
            <a:endParaRPr lang="en-US" sz="1400" b="1">
              <a:solidFill>
                <a:srgbClr val="0000CC"/>
              </a:solidFill>
            </a:endParaRPr>
          </a:p>
        </p:txBody>
      </p:sp>
      <p:sp>
        <p:nvSpPr>
          <p:cNvPr id="15" name="TextBox 14"/>
          <p:cNvSpPr txBox="1"/>
          <p:nvPr/>
        </p:nvSpPr>
        <p:spPr>
          <a:xfrm>
            <a:off x="7701886" y="2448580"/>
            <a:ext cx="1594514" cy="523220"/>
          </a:xfrm>
          <a:prstGeom prst="rect">
            <a:avLst/>
          </a:prstGeom>
          <a:noFill/>
        </p:spPr>
        <p:txBody>
          <a:bodyPr wrap="square" rtlCol="0">
            <a:spAutoFit/>
          </a:bodyPr>
          <a:lstStyle/>
          <a:p>
            <a:r>
              <a:rPr lang="en-US" sz="1400" b="1" smtClean="0">
                <a:solidFill>
                  <a:srgbClr val="0000CC"/>
                </a:solidFill>
              </a:rPr>
              <a:t>Ký ghi rõ tên người thực hiện</a:t>
            </a:r>
            <a:endParaRPr lang="en-US" sz="1400" b="1">
              <a:solidFill>
                <a:srgbClr val="0000CC"/>
              </a:solidFill>
            </a:endParaRPr>
          </a:p>
        </p:txBody>
      </p:sp>
    </p:spTree>
    <p:extLst>
      <p:ext uri="{BB962C8B-B14F-4D97-AF65-F5344CB8AC3E}">
        <p14:creationId xmlns:p14="http://schemas.microsoft.com/office/powerpoint/2010/main" val="25489330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4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98600"/>
            <a:ext cx="9144000" cy="3149600"/>
          </a:xfr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defTabSz="912813"/>
            <a:r>
              <a:rPr lang="en-US" altLang="vi-VN" sz="4800" b="1" kern="1200" smtClean="0">
                <a:solidFill>
                  <a:srgbClr val="FF0000"/>
                </a:solidFill>
                <a:latin typeface="Arial" charset="0"/>
                <a:ea typeface="+mn-ea"/>
                <a:cs typeface="Arial" charset="0"/>
              </a:rPr>
              <a:t>Phần </a:t>
            </a:r>
            <a:r>
              <a:rPr lang="en-US" altLang="vi-VN" sz="4800" b="1" kern="1200">
                <a:solidFill>
                  <a:srgbClr val="FF0000"/>
                </a:solidFill>
                <a:latin typeface="Arial" charset="0"/>
                <a:ea typeface="+mn-ea"/>
                <a:cs typeface="Arial" charset="0"/>
              </a:rPr>
              <a:t>4</a:t>
            </a:r>
            <a:r>
              <a:rPr lang="en-US" altLang="vi-VN" sz="4800" b="1" kern="1200" smtClean="0">
                <a:solidFill>
                  <a:srgbClr val="FF0000"/>
                </a:solidFill>
                <a:latin typeface="Arial" charset="0"/>
                <a:ea typeface="+mn-ea"/>
                <a:cs typeface="Arial" charset="0"/>
              </a:rPr>
              <a:t>:</a:t>
            </a:r>
            <a:r>
              <a:rPr lang="en-US" altLang="vi-VN" sz="4800" b="1" kern="1200" smtClean="0">
                <a:solidFill>
                  <a:srgbClr val="0000CC"/>
                </a:solidFill>
                <a:latin typeface="Arial" charset="0"/>
                <a:ea typeface="+mn-ea"/>
                <a:cs typeface="Arial" charset="0"/>
              </a:rPr>
              <a:t/>
            </a:r>
            <a:br>
              <a:rPr lang="en-US" altLang="vi-VN" sz="4800" b="1" kern="1200" smtClean="0">
                <a:solidFill>
                  <a:srgbClr val="0000CC"/>
                </a:solidFill>
                <a:latin typeface="Arial" charset="0"/>
                <a:ea typeface="+mn-ea"/>
                <a:cs typeface="Arial" charset="0"/>
              </a:rPr>
            </a:br>
            <a:r>
              <a:rPr lang="en-US" altLang="vi-VN" sz="4000" b="1" kern="1200" smtClean="0">
                <a:solidFill>
                  <a:srgbClr val="0000CC"/>
                </a:solidFill>
                <a:latin typeface="Arial" charset="0"/>
                <a:ea typeface="+mn-ea"/>
                <a:cs typeface="Arial" charset="0"/>
              </a:rPr>
              <a:t>CÁC VI PHẠM THƯỜNG GẶP</a:t>
            </a:r>
            <a:endParaRPr lang="en-US" altLang="vi-VN" sz="4000" b="1" kern="1200">
              <a:solidFill>
                <a:srgbClr val="0000CC"/>
              </a:solidFill>
              <a:latin typeface="Arial" charset="0"/>
              <a:ea typeface="+mn-ea"/>
              <a:cs typeface="Arial" charset="0"/>
            </a:endParaRPr>
          </a:p>
        </p:txBody>
      </p:sp>
      <p:sp>
        <p:nvSpPr>
          <p:cNvPr id="3082" name="AutoShape 10" descr="dochoi"/>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4210" name="AutoShape 2" descr="Káº¿t quáº£ hÃ¬nh áº£nh cho cÃ¡c má»i nguy vá» an toÃ n thá»±c pháº©m"/>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4212" name="AutoShape 4" descr="Káº¿t quáº£ hÃ¬nh áº£nh cho cÃ¡c má»i nguy vá» an toÃ n thá»±c pháº©m"/>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3408322"/>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1"/>
          <p:cNvSpPr>
            <a:spLocks noChangeArrowheads="1"/>
          </p:cNvSpPr>
          <p:nvPr/>
        </p:nvSpPr>
        <p:spPr bwMode="auto">
          <a:xfrm>
            <a:off x="0" y="0"/>
            <a:ext cx="9144000" cy="646986"/>
          </a:xfrm>
          <a:prstGeom prst="flowChartAlternateProcess">
            <a:avLst/>
          </a:prstGeom>
          <a:solidFill>
            <a:srgbClr val="0000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00FF"/>
            </a:extrusionClr>
          </a:sp3d>
        </p:spPr>
        <p:txBody>
          <a:bodyPr wrap="square">
            <a:spAutoFit/>
            <a:flatTx/>
          </a:bodyPr>
          <a:lstStyle/>
          <a:p>
            <a:pPr algn="ctr">
              <a:spcBef>
                <a:spcPct val="50000"/>
              </a:spcBef>
            </a:pPr>
            <a:r>
              <a:rPr lang="pt-BR" sz="3200" b="1" smtClean="0">
                <a:solidFill>
                  <a:schemeClr val="bg1"/>
                </a:solidFill>
              </a:rPr>
              <a:t>Căn cứ pháp lý:</a:t>
            </a:r>
            <a:endParaRPr lang="en-US" sz="3200" b="1">
              <a:solidFill>
                <a:schemeClr val="bg1"/>
              </a:solidFill>
            </a:endParaRPr>
          </a:p>
        </p:txBody>
      </p:sp>
      <p:sp>
        <p:nvSpPr>
          <p:cNvPr id="8" name="Rounded Rectangle 7"/>
          <p:cNvSpPr/>
          <p:nvPr/>
        </p:nvSpPr>
        <p:spPr bwMode="auto">
          <a:xfrm>
            <a:off x="190500" y="1143000"/>
            <a:ext cx="8763000" cy="5105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just">
              <a:spcBef>
                <a:spcPts val="0"/>
              </a:spcBef>
              <a:spcAft>
                <a:spcPts val="600"/>
              </a:spcAft>
              <a:buClr>
                <a:srgbClr val="C00000"/>
              </a:buClr>
              <a:buFont typeface="Wingdings" pitchFamily="2" charset="2"/>
              <a:buChar char="v"/>
            </a:pPr>
            <a:r>
              <a:rPr lang="en-US" sz="2000" smtClean="0"/>
              <a:t>Nghị định 67/2016/NĐ-CP ngày 01/7/2016 quy định điều kiện sản xuất, kinh doanh thực phẩm thuộc lĩnh vực quản lý chuyên ngành của Bộ Y tế;</a:t>
            </a:r>
          </a:p>
          <a:p>
            <a:pPr marL="342900" indent="-342900" algn="just">
              <a:spcBef>
                <a:spcPts val="0"/>
              </a:spcBef>
              <a:spcAft>
                <a:spcPts val="600"/>
              </a:spcAft>
              <a:buClr>
                <a:srgbClr val="C00000"/>
              </a:buClr>
              <a:buFont typeface="Wingdings" pitchFamily="2" charset="2"/>
              <a:buChar char="v"/>
            </a:pPr>
            <a:r>
              <a:rPr lang="en-US" sz="2000" smtClean="0"/>
              <a:t>Nghị định 155/2018/NĐ-CP ngày 12/11/2018 về sửa đổi, bổ sung một số quy định liên quan đến điều kiện đầu tư kinh doanh thuộc phạm vi quản lý nhà nước của Bộ Y tế;</a:t>
            </a:r>
          </a:p>
          <a:p>
            <a:pPr marL="342900" indent="-342900" algn="just">
              <a:spcBef>
                <a:spcPts val="0"/>
              </a:spcBef>
              <a:spcAft>
                <a:spcPts val="600"/>
              </a:spcAft>
              <a:buClr>
                <a:srgbClr val="C00000"/>
              </a:buClr>
              <a:buFont typeface="Wingdings" pitchFamily="2" charset="2"/>
              <a:buChar char="v"/>
            </a:pPr>
            <a:r>
              <a:rPr lang="en-US" sz="2000" smtClean="0"/>
              <a:t>Nghị định 115/2018/NĐ-CP ngày 04/9/2018 Quy định xử phạt vi phạm hành chính về an toàn thực phẩm.</a:t>
            </a:r>
          </a:p>
          <a:p>
            <a:pPr marL="342900" indent="-342900" algn="just">
              <a:spcBef>
                <a:spcPts val="0"/>
              </a:spcBef>
              <a:spcAft>
                <a:spcPts val="600"/>
              </a:spcAft>
              <a:buClr>
                <a:srgbClr val="C00000"/>
              </a:buClr>
              <a:buFont typeface="Wingdings" pitchFamily="2" charset="2"/>
              <a:buChar char="v"/>
            </a:pPr>
            <a:r>
              <a:rPr lang="en-US" sz="2000" smtClean="0">
                <a:solidFill>
                  <a:srgbClr val="FF0000"/>
                </a:solidFill>
              </a:rPr>
              <a:t>Nghị định 124/2021/NĐ-CP ngày 28/12/2021 về Sửa đổi, bổ sung một số điều của Nghị định 115/2018/NĐ-CP ngày 04/9/2018 của Chính phủ quy định xử phạt vi phạm hành chính về ATTP và Nghị định số 117/NĐ-CP ngày 28/9/2020 của Chính phủ quy định XPVPHC trong lĩnh vực y tế.</a:t>
            </a:r>
          </a:p>
          <a:p>
            <a:pPr marL="342900" indent="-342900" algn="just">
              <a:spcBef>
                <a:spcPts val="0"/>
              </a:spcBef>
              <a:spcAft>
                <a:spcPts val="600"/>
              </a:spcAft>
              <a:buClr>
                <a:srgbClr val="C00000"/>
              </a:buClr>
              <a:buFont typeface="Wingdings" pitchFamily="2" charset="2"/>
              <a:buChar char="v"/>
            </a:pPr>
            <a:endParaRPr lang="en-US" sz="2000" smtClean="0">
              <a:solidFill>
                <a:srgbClr val="0000CC"/>
              </a:solidFill>
            </a:endParaRPr>
          </a:p>
          <a:p>
            <a:pPr algn="just">
              <a:spcBef>
                <a:spcPts val="0"/>
              </a:spcBef>
              <a:spcAft>
                <a:spcPts val="600"/>
              </a:spcAft>
              <a:buClr>
                <a:srgbClr val="C00000"/>
              </a:buClr>
            </a:pPr>
            <a:endParaRPr lang="en-US" sz="2000">
              <a:solidFill>
                <a:srgbClr val="0000CC"/>
              </a:solidFill>
            </a:endParaRPr>
          </a:p>
        </p:txBody>
      </p:sp>
    </p:spTree>
    <p:extLst>
      <p:ext uri="{BB962C8B-B14F-4D97-AF65-F5344CB8AC3E}">
        <p14:creationId xmlns:p14="http://schemas.microsoft.com/office/powerpoint/2010/main" val="108324295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1295400"/>
            <a:ext cx="8305800" cy="2862322"/>
          </a:xfrm>
          <a:prstGeom prst="rect">
            <a:avLst/>
          </a:prstGeom>
          <a:noFill/>
          <a:ln w="9525" algn="ctr">
            <a:noFill/>
            <a:miter lim="800000"/>
            <a:headEnd/>
            <a:tailEnd/>
          </a:ln>
        </p:spPr>
        <p:txBody>
          <a:bodyPr wrap="square">
            <a:spAutoFit/>
          </a:bodyPr>
          <a:lstStyle/>
          <a:p>
            <a:pPr algn="just"/>
            <a:r>
              <a:rPr lang="en-US" sz="2000" b="1" smtClean="0">
                <a:solidFill>
                  <a:srgbClr val="0000CC"/>
                </a:solidFill>
              </a:rPr>
              <a:t>Các vi phạm về điều kiện đảm bảo ATTP trong kinh doanh, chế biến, bảo quản</a:t>
            </a:r>
            <a:endParaRPr lang="en-US" sz="2000" smtClean="0">
              <a:solidFill>
                <a:srgbClr val="0000CC"/>
              </a:solidFill>
            </a:endParaRPr>
          </a:p>
          <a:p>
            <a:pPr algn="just"/>
            <a:r>
              <a:rPr lang="en-US" sz="2000" b="1" i="1" smtClean="0"/>
              <a:t>Điều 15. Vi phạm quy định về điều kiện bảo đảm ATTP trong kinh doanh dịch vụ ăn uống thuộc loại hình cơ sở chế biến suất ăn sẵn, căng tin kinh doanh ăn uống, </a:t>
            </a:r>
            <a:r>
              <a:rPr lang="en-US" sz="2000" b="1" i="1" smtClean="0">
                <a:solidFill>
                  <a:srgbClr val="FF0000"/>
                </a:solidFill>
              </a:rPr>
              <a:t>bếp ăn tập thể; </a:t>
            </a:r>
            <a:r>
              <a:rPr lang="en-US" sz="2000" b="1" i="1" smtClean="0"/>
              <a:t>bếp ăn, nhà hàng ăn uống, nhà hàng ăn uống của khách sạn, khu nghỉ dưỡng; cửa hàng ăn uống, cửa hàng, quầy hàng kinh doanh thức ăn ngay, thực phẩm chín và các loại hình khác thực hiện việc chế biến, cung cấp thực phẩm:</a:t>
            </a:r>
            <a:endParaRPr lang="en-US" sz="2000" i="1"/>
          </a:p>
        </p:txBody>
      </p:sp>
    </p:spTree>
    <p:extLst>
      <p:ext uri="{BB962C8B-B14F-4D97-AF65-F5344CB8AC3E}">
        <p14:creationId xmlns:p14="http://schemas.microsoft.com/office/powerpoint/2010/main" val="131916623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81000" y="914400"/>
            <a:ext cx="5257800" cy="4876800"/>
          </a:xfrm>
        </p:spPr>
        <p:txBody>
          <a:bodyPr/>
          <a:lstStyle/>
          <a:p>
            <a:pPr algn="just">
              <a:defRPr/>
            </a:pPr>
            <a:r>
              <a:rPr lang="en-US" sz="2400" b="1" dirty="0" err="1" smtClean="0">
                <a:solidFill>
                  <a:srgbClr val="FF0000"/>
                </a:solidFill>
                <a:latin typeface="Times New Roman" pitchFamily="18" charset="0"/>
                <a:cs typeface="Times New Roman" pitchFamily="18" charset="0"/>
              </a:rPr>
              <a:t>Tổng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địa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quận</a:t>
            </a:r>
            <a:r>
              <a:rPr lang="en-US" sz="2400" b="1" dirty="0" smtClean="0">
                <a:solidFill>
                  <a:srgbClr val="FF0000"/>
                </a:solidFill>
                <a:latin typeface="Times New Roman" pitchFamily="18" charset="0"/>
                <a:cs typeface="Times New Roman" pitchFamily="18" charset="0"/>
              </a:rPr>
              <a:t>:</a:t>
            </a:r>
          </a:p>
          <a:p>
            <a:pPr marL="0" indent="0" algn="just">
              <a:buFontTx/>
              <a:buNone/>
              <a:defRPr/>
            </a:pPr>
            <a:r>
              <a:rPr lang="en-US" sz="2400" dirty="0" smtClean="0">
                <a:latin typeface="Times New Roman" pitchFamily="18" charset="0"/>
                <a:cs typeface="Times New Roman" pitchFamily="18" charset="0"/>
              </a:rPr>
              <a:t>227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94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05 </a:t>
            </a:r>
            <a:r>
              <a:rPr lang="en-US" sz="2400" dirty="0">
                <a:latin typeface="Times New Roman" pitchFamily="18" charset="0"/>
                <a:cs typeface="Times New Roman" pitchFamily="18" charset="0"/>
              </a:rPr>
              <a:t>THPT, </a:t>
            </a:r>
            <a:r>
              <a:rPr lang="en-US" sz="2400" dirty="0" smtClean="0">
                <a:latin typeface="Times New Roman" pitchFamily="18" charset="0"/>
                <a:cs typeface="Times New Roman" pitchFamily="18" charset="0"/>
              </a:rPr>
              <a:t>23 </a:t>
            </a:r>
            <a:r>
              <a:rPr lang="en-US" sz="2400" dirty="0">
                <a:latin typeface="Times New Roman" pitchFamily="18" charset="0"/>
                <a:cs typeface="Times New Roman" pitchFamily="18" charset="0"/>
              </a:rPr>
              <a:t>THCS, </a:t>
            </a:r>
            <a:r>
              <a:rPr lang="en-US" sz="2400" dirty="0" smtClean="0">
                <a:latin typeface="Times New Roman" pitchFamily="18" charset="0"/>
                <a:cs typeface="Times New Roman" pitchFamily="18" charset="0"/>
              </a:rPr>
              <a:t>31 </a:t>
            </a:r>
            <a:r>
              <a:rPr lang="en-US" sz="2400" dirty="0">
                <a:latin typeface="Times New Roman" pitchFamily="18" charset="0"/>
                <a:cs typeface="Times New Roman" pitchFamily="18" charset="0"/>
              </a:rPr>
              <a:t>TH, </a:t>
            </a:r>
            <a:r>
              <a:rPr lang="en-US" sz="2400" dirty="0" smtClean="0">
                <a:latin typeface="Times New Roman" pitchFamily="18" charset="0"/>
                <a:cs typeface="Times New Roman" pitchFamily="18" charset="0"/>
              </a:rPr>
              <a:t>35 </a:t>
            </a:r>
            <a:r>
              <a:rPr lang="en-US" sz="2400" dirty="0">
                <a:latin typeface="Times New Roman" pitchFamily="18" charset="0"/>
                <a:cs typeface="Times New Roman" pitchFamily="18" charset="0"/>
              </a:rPr>
              <a:t>MN); </a:t>
            </a:r>
            <a:r>
              <a:rPr lang="en-US" sz="2400" dirty="0" smtClean="0">
                <a:latin typeface="Times New Roman" pitchFamily="18" charset="0"/>
                <a:cs typeface="Times New Roman" pitchFamily="18" charset="0"/>
              </a:rPr>
              <a:t>46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03 </a:t>
            </a:r>
            <a:r>
              <a:rPr lang="en-US" sz="2400" dirty="0">
                <a:latin typeface="Times New Roman" pitchFamily="18" charset="0"/>
                <a:cs typeface="Times New Roman" pitchFamily="18" charset="0"/>
              </a:rPr>
              <a:t>THPT, </a:t>
            </a:r>
            <a:r>
              <a:rPr lang="en-US" sz="2400" dirty="0" smtClean="0">
                <a:latin typeface="Times New Roman" pitchFamily="18" charset="0"/>
                <a:cs typeface="Times New Roman" pitchFamily="18" charset="0"/>
              </a:rPr>
              <a:t>03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40 </a:t>
            </a:r>
            <a:r>
              <a:rPr lang="en-US" sz="2400" dirty="0">
                <a:latin typeface="Times New Roman" pitchFamily="18" charset="0"/>
                <a:cs typeface="Times New Roman" pitchFamily="18" charset="0"/>
              </a:rPr>
              <a:t>MN); </a:t>
            </a:r>
            <a:r>
              <a:rPr lang="en-US" sz="2400" dirty="0" smtClean="0">
                <a:latin typeface="Times New Roman" pitchFamily="18" charset="0"/>
                <a:cs typeface="Times New Roman" pitchFamily="18" charset="0"/>
              </a:rPr>
              <a:t>87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thục</a:t>
            </a:r>
            <a:r>
              <a:rPr lang="en-US" sz="2400" dirty="0">
                <a:latin typeface="Times New Roman" pitchFamily="18" charset="0"/>
                <a:cs typeface="Times New Roman" pitchFamily="18" charset="0"/>
              </a:rPr>
              <a:t>.</a:t>
            </a:r>
          </a:p>
          <a:p>
            <a:pPr algn="just">
              <a:defRPr/>
            </a:pP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sở</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dục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trú</a:t>
            </a:r>
            <a:r>
              <a:rPr lang="en-US" sz="2400" b="1" dirty="0" smtClean="0">
                <a:solidFill>
                  <a:srgbClr val="FF0000"/>
                </a:solidFill>
                <a:latin typeface="Times New Roman" pitchFamily="18" charset="0"/>
                <a:cs typeface="Times New Roman" pitchFamily="18" charset="0"/>
              </a:rPr>
              <a:t>: </a:t>
            </a:r>
          </a:p>
          <a:p>
            <a:pPr marL="0" indent="0" algn="just">
              <a:buFontTx/>
              <a:buNone/>
              <a:defRPr/>
            </a:pPr>
            <a:r>
              <a:rPr lang="en-US" sz="2400" dirty="0" smtClean="0">
                <a:latin typeface="Times New Roman" pitchFamily="18" charset="0"/>
                <a:cs typeface="Times New Roman" pitchFamily="18" charset="0"/>
              </a:rPr>
              <a:t>212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03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17 </a:t>
            </a:r>
            <a:r>
              <a:rPr lang="en-US" sz="2400" dirty="0">
                <a:latin typeface="Times New Roman" pitchFamily="18" charset="0"/>
                <a:cs typeface="Times New Roman" pitchFamily="18" charset="0"/>
              </a:rPr>
              <a:t>THCS, </a:t>
            </a:r>
            <a:r>
              <a:rPr lang="en-US" sz="2400" dirty="0" smtClean="0">
                <a:latin typeface="Times New Roman" pitchFamily="18" charset="0"/>
                <a:cs typeface="Times New Roman" pitchFamily="18" charset="0"/>
              </a:rPr>
              <a:t>30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TH, 75 MN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87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MN</a:t>
            </a:r>
            <a:r>
              <a:rPr lang="en-US" sz="2400" dirty="0" smtClean="0">
                <a:latin typeface="Times New Roman" pitchFamily="18" charset="0"/>
                <a:cs typeface="Times New Roman" pitchFamily="18" charset="0"/>
              </a:rPr>
              <a:t>)</a:t>
            </a:r>
          </a:p>
          <a:p>
            <a:pPr algn="just">
              <a:defRPr/>
            </a:pP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trường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căng</a:t>
            </a:r>
            <a:r>
              <a:rPr lang="en-US" sz="2400" b="1" dirty="0" smtClean="0">
                <a:solidFill>
                  <a:srgbClr val="FF0000"/>
                </a:solidFill>
                <a:latin typeface="Times New Roman" pitchFamily="18" charset="0"/>
                <a:cs typeface="Times New Roman" pitchFamily="18" charset="0"/>
              </a:rPr>
              <a:t> tin </a:t>
            </a:r>
            <a:r>
              <a:rPr lang="en-US" sz="2400" b="1" dirty="0" err="1" smtClean="0">
                <a:solidFill>
                  <a:srgbClr val="FF0000"/>
                </a:solidFill>
                <a:latin typeface="Times New Roman" pitchFamily="18" charset="0"/>
                <a:cs typeface="Times New Roman" pitchFamily="18" charset="0"/>
              </a:rPr>
              <a:t>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uống</a:t>
            </a:r>
            <a:r>
              <a:rPr lang="en-US" sz="24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08 (03 THPT, 05 THCS)</a:t>
            </a:r>
          </a:p>
          <a:p>
            <a:pPr>
              <a:defRPr/>
            </a:pPr>
            <a:endParaRPr lang="en-US" sz="2800" dirty="0" smtClean="0">
              <a:latin typeface="Times New Roman" pitchFamily="18" charset="0"/>
              <a:cs typeface="Times New Roman" pitchFamily="18" charset="0"/>
            </a:endParaRPr>
          </a:p>
        </p:txBody>
      </p:sp>
      <p:sp>
        <p:nvSpPr>
          <p:cNvPr id="4" name="AutoShape 15"/>
          <p:cNvSpPr>
            <a:spLocks noChangeArrowheads="1"/>
          </p:cNvSpPr>
          <p:nvPr/>
        </p:nvSpPr>
        <p:spPr bwMode="gray">
          <a:xfrm>
            <a:off x="0" y="-38100"/>
            <a:ext cx="9144000" cy="7620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a:solidFill>
                  <a:srgbClr val="0000CC"/>
                </a:solidFill>
                <a:cs typeface="+mn-cs"/>
              </a:rPr>
              <a:t>I. ĐẶC ĐIỂM TÌNH HÌNH TẠI QUẬN LONG BIÊN</a:t>
            </a:r>
            <a:endParaRPr lang="vi-VN" altLang="en-US" sz="2800" b="1" dirty="0">
              <a:solidFill>
                <a:srgbClr val="0000CC"/>
              </a:solidFill>
              <a:cs typeface="+mn-cs"/>
            </a:endParaRPr>
          </a:p>
        </p:txBody>
      </p:sp>
      <p:pic>
        <p:nvPicPr>
          <p:cNvPr id="6146" name="Picture 2" descr="Trường mầm non Long Biên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31311"/>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536700"/>
            <a:ext cx="4724400" cy="1815882"/>
          </a:xfrm>
          <a:prstGeom prst="rect">
            <a:avLst/>
          </a:prstGeom>
          <a:noFill/>
          <a:ln w="9525" algn="ctr">
            <a:noFill/>
            <a:miter lim="800000"/>
            <a:headEnd/>
            <a:tailEnd/>
          </a:ln>
        </p:spPr>
        <p:txBody>
          <a:bodyPr>
            <a:spAutoFit/>
          </a:bodyPr>
          <a:lstStyle/>
          <a:p>
            <a:pPr algn="just"/>
            <a:r>
              <a:rPr lang="en-US" sz="2800" b="1" smtClean="0">
                <a:solidFill>
                  <a:srgbClr val="FF0000"/>
                </a:solidFill>
              </a:rPr>
              <a:t>1. </a:t>
            </a:r>
            <a:r>
              <a:rPr lang="vi-VN" sz="2800" b="1" smtClean="0">
                <a:solidFill>
                  <a:srgbClr val="0000CC"/>
                </a:solidFill>
              </a:rPr>
              <a:t>Cống </a:t>
            </a:r>
            <a:r>
              <a:rPr lang="vi-VN" sz="2800" b="1">
                <a:solidFill>
                  <a:srgbClr val="0000CC"/>
                </a:solidFill>
              </a:rPr>
              <a:t>rãnh thoát nước thải khu </a:t>
            </a:r>
            <a:r>
              <a:rPr lang="vi-VN" sz="2800" b="1" smtClean="0">
                <a:solidFill>
                  <a:srgbClr val="0000CC"/>
                </a:solidFill>
              </a:rPr>
              <a:t>vực</a:t>
            </a:r>
            <a:r>
              <a:rPr lang="en-US" sz="2800" b="1" smtClean="0">
                <a:solidFill>
                  <a:srgbClr val="0000CC"/>
                </a:solidFill>
              </a:rPr>
              <a:t> </a:t>
            </a:r>
            <a:r>
              <a:rPr lang="vi-VN" sz="2800" b="1" smtClean="0">
                <a:solidFill>
                  <a:srgbClr val="0000CC"/>
                </a:solidFill>
              </a:rPr>
              <a:t>nhà </a:t>
            </a:r>
            <a:r>
              <a:rPr lang="vi-VN" sz="2800" b="1">
                <a:solidFill>
                  <a:srgbClr val="0000CC"/>
                </a:solidFill>
              </a:rPr>
              <a:t>bếp bị ứ đọng; không được che kín</a:t>
            </a:r>
            <a:r>
              <a:rPr lang="vi-VN" sz="2800" b="1" smtClean="0">
                <a:solidFill>
                  <a:srgbClr val="0000CC"/>
                </a:solidFill>
              </a:rPr>
              <a:t>;”</a:t>
            </a:r>
            <a:endParaRPr lang="en-US" sz="28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79700"/>
            <a:ext cx="2791942" cy="42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91384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536700"/>
            <a:ext cx="4038602" cy="3108543"/>
          </a:xfrm>
          <a:prstGeom prst="rect">
            <a:avLst/>
          </a:prstGeom>
          <a:noFill/>
          <a:ln w="9525" algn="ctr">
            <a:noFill/>
            <a:miter lim="800000"/>
            <a:headEnd/>
            <a:tailEnd/>
          </a:ln>
        </p:spPr>
        <p:txBody>
          <a:bodyPr wrap="square">
            <a:spAutoFit/>
          </a:bodyPr>
          <a:lstStyle/>
          <a:p>
            <a:pPr algn="just"/>
            <a:r>
              <a:rPr lang="en-US" sz="2800" b="1" smtClean="0">
                <a:solidFill>
                  <a:srgbClr val="FF0000"/>
                </a:solidFill>
              </a:rPr>
              <a:t>2. </a:t>
            </a:r>
            <a:r>
              <a:rPr lang="vi-VN" sz="2800" b="1" smtClean="0">
                <a:solidFill>
                  <a:srgbClr val="0000CC"/>
                </a:solidFill>
              </a:rPr>
              <a:t>Không </a:t>
            </a:r>
            <a:r>
              <a:rPr lang="vi-VN" sz="2800" b="1">
                <a:solidFill>
                  <a:srgbClr val="0000CC"/>
                </a:solidFill>
              </a:rPr>
              <a:t>bảo đảm ngăn ngừa nhiễm chéo</a:t>
            </a:r>
            <a:r>
              <a:rPr lang="vi-VN" sz="2800"/>
              <a:t> giữa thực phẩm chưa qua chế biến và thực phẩm đã qua chế biến trong </a:t>
            </a:r>
            <a:r>
              <a:rPr lang="vi-VN" sz="2800" b="1">
                <a:solidFill>
                  <a:srgbClr val="FF0000"/>
                </a:solidFill>
              </a:rPr>
              <a:t>bố trí bếp ăn</a:t>
            </a:r>
            <a:r>
              <a:rPr lang="vi-VN" sz="2800" b="1" smtClean="0">
                <a:solidFill>
                  <a:srgbClr val="FF0000"/>
                </a:solidFill>
              </a:rPr>
              <a:t>.”;</a:t>
            </a:r>
            <a:endParaRPr lang="en-US" sz="2800" b="1">
              <a:solidFill>
                <a:srgbClr val="FF0000"/>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4098" name="Picture 2" descr="Trong hầu hết quy trình sản xuất, người ta phải sắp xếp dây chuyền theo hướng 1 chiều để tránh nhiễm chéo, công nhân ở công đoạn sau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02380"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0737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12775" y="1868479"/>
            <a:ext cx="2514600" cy="3416320"/>
          </a:xfrm>
          <a:prstGeom prst="rect">
            <a:avLst/>
          </a:prstGeom>
          <a:noFill/>
          <a:ln w="3175" algn="ctr">
            <a:solidFill>
              <a:schemeClr val="tx1"/>
            </a:solidFill>
            <a:miter lim="800000"/>
            <a:headEnd/>
            <a:tailEnd/>
          </a:ln>
        </p:spPr>
        <p:txBody>
          <a:bodyPr wrap="square">
            <a:spAutoFit/>
          </a:bodyPr>
          <a:lstStyle/>
          <a:p>
            <a:pPr algn="just"/>
            <a:r>
              <a:rPr lang="en-US" sz="2400" b="1">
                <a:solidFill>
                  <a:srgbClr val="FF0000"/>
                </a:solidFill>
              </a:rPr>
              <a:t>3</a:t>
            </a:r>
            <a:r>
              <a:rPr lang="en-US" sz="2400" b="1" smtClean="0">
                <a:solidFill>
                  <a:srgbClr val="FF0000"/>
                </a:solidFill>
              </a:rPr>
              <a:t>. </a:t>
            </a:r>
            <a:r>
              <a:rPr lang="en-US" sz="2400" b="1" smtClean="0">
                <a:solidFill>
                  <a:srgbClr val="0000CC"/>
                </a:solidFill>
              </a:rPr>
              <a:t>Không </a:t>
            </a:r>
            <a:r>
              <a:rPr lang="en-US" sz="2400" b="1">
                <a:solidFill>
                  <a:srgbClr val="0000CC"/>
                </a:solidFill>
              </a:rPr>
              <a:t>có đủ dụng cụ chế biến, bảo quản và sử dụng riêng đối với thực phẩm tươi sống, thực phẩm đã qua chế biến;</a:t>
            </a: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2" name="AutoShape 2" descr="Không khám sức khỏe định k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Những sai lầm nghiêm trọng trong chế biến thịt khiến bạn &quot;rước họa vào thâ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descr="D:\VSATTP DINH QUYET\Van ban Phap Ly\Nghi dinh XLVPHC lien quan ATTP\sai-lam-che-bien-thit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06735"/>
            <a:ext cx="57150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3974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12775" y="1868479"/>
            <a:ext cx="2514600" cy="2308324"/>
          </a:xfrm>
          <a:prstGeom prst="rect">
            <a:avLst/>
          </a:prstGeom>
          <a:noFill/>
          <a:ln w="3175" algn="ctr">
            <a:noFill/>
            <a:miter lim="800000"/>
            <a:headEnd/>
            <a:tailEnd/>
          </a:ln>
        </p:spPr>
        <p:txBody>
          <a:bodyPr wrap="square">
            <a:spAutoFit/>
          </a:bodyPr>
          <a:lstStyle/>
          <a:p>
            <a:pPr algn="just"/>
            <a:r>
              <a:rPr lang="en-US" sz="2400" b="1">
                <a:solidFill>
                  <a:srgbClr val="FF0000"/>
                </a:solidFill>
              </a:rPr>
              <a:t>4</a:t>
            </a:r>
            <a:r>
              <a:rPr lang="en-US" sz="2400" b="1" smtClean="0">
                <a:solidFill>
                  <a:srgbClr val="FF0000"/>
                </a:solidFill>
              </a:rPr>
              <a:t>. </a:t>
            </a:r>
            <a:r>
              <a:rPr lang="en-US" sz="2400" b="1" smtClean="0">
                <a:solidFill>
                  <a:srgbClr val="0000CC"/>
                </a:solidFill>
              </a:rPr>
              <a:t>Nơi </a:t>
            </a:r>
            <a:r>
              <a:rPr lang="en-US" sz="2400" b="1">
                <a:solidFill>
                  <a:srgbClr val="0000CC"/>
                </a:solidFill>
              </a:rPr>
              <a:t>chế biến, kinh doanh, bảo quản có côn trùng, động vật gây hại xâm nhập;</a:t>
            </a: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2" name="AutoShape 2" descr="Không khám sức khỏe định k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Những sai lầm nghiêm trọng trong chế biến thịt khiến bạn &quot;rước họa vào thâ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8 Cách diệt ruồi đơn giản không độc hạ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descr="D:\VSATTP DINH QUYET\Van ban Phap Ly\Nghi dinh XLVPHC lien quan ATTP\dịch-vụ-diệt-ruồi-img-nen-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248" y="1852702"/>
            <a:ext cx="5240705" cy="294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4392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09600" y="1600200"/>
            <a:ext cx="4343400" cy="1815882"/>
          </a:xfrm>
          <a:prstGeom prst="rect">
            <a:avLst/>
          </a:prstGeom>
          <a:noFill/>
          <a:ln w="9525" algn="ctr">
            <a:noFill/>
            <a:miter lim="800000"/>
            <a:headEnd/>
            <a:tailEnd/>
          </a:ln>
        </p:spPr>
        <p:txBody>
          <a:bodyPr wrap="square">
            <a:spAutoFit/>
          </a:bodyPr>
          <a:lstStyle/>
          <a:p>
            <a:pPr algn="just">
              <a:defRPr/>
            </a:pPr>
            <a:r>
              <a:rPr lang="en-US" sz="2800" b="1">
                <a:solidFill>
                  <a:srgbClr val="FF0000"/>
                </a:solidFill>
              </a:rPr>
              <a:t>5</a:t>
            </a:r>
            <a:r>
              <a:rPr lang="en-US" sz="2800" b="1" smtClean="0">
                <a:solidFill>
                  <a:srgbClr val="FF0000"/>
                </a:solidFill>
              </a:rPr>
              <a:t>. </a:t>
            </a:r>
            <a:r>
              <a:rPr lang="vi-VN" sz="2800" b="1" smtClean="0">
                <a:solidFill>
                  <a:srgbClr val="0000CC"/>
                </a:solidFill>
              </a:rPr>
              <a:t>Không </a:t>
            </a:r>
            <a:r>
              <a:rPr lang="vi-VN" sz="2800" b="1">
                <a:solidFill>
                  <a:srgbClr val="0000CC"/>
                </a:solidFill>
              </a:rPr>
              <a:t>có dụng cụ thu gom, chứa đựng rác thải, chất thải bảo đảm vệ sinh</a:t>
            </a:r>
            <a:endParaRPr lang="en-US" sz="28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15362" name="Picture 2" descr="D:\VSATTP DINH QUYET\Van ban Phap Ly\Nghi dinh XLVPHC lien quan ATTP\thung-rac-nap-lat-loai-trung-Duy-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72" y="1600200"/>
            <a:ext cx="3723409"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91426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85800" y="1556972"/>
            <a:ext cx="3886200" cy="2677656"/>
          </a:xfrm>
          <a:prstGeom prst="rect">
            <a:avLst/>
          </a:prstGeom>
          <a:noFill/>
          <a:ln w="9525" algn="ctr">
            <a:noFill/>
            <a:miter lim="800000"/>
            <a:headEnd/>
            <a:tailEnd/>
          </a:ln>
        </p:spPr>
        <p:txBody>
          <a:bodyPr wrap="square">
            <a:spAutoFit/>
          </a:bodyPr>
          <a:lstStyle/>
          <a:p>
            <a:pPr algn="just"/>
            <a:r>
              <a:rPr lang="en-US" sz="2400" b="1">
                <a:solidFill>
                  <a:srgbClr val="FF0000"/>
                </a:solidFill>
              </a:rPr>
              <a:t>6</a:t>
            </a:r>
            <a:r>
              <a:rPr lang="en-US" sz="2400" b="1" smtClean="0">
                <a:solidFill>
                  <a:srgbClr val="FF0000"/>
                </a:solidFill>
              </a:rPr>
              <a:t>. </a:t>
            </a:r>
            <a:r>
              <a:rPr lang="vi-VN" sz="2400" smtClean="0"/>
              <a:t>Phạt đối </a:t>
            </a:r>
            <a:r>
              <a:rPr lang="vi-VN" sz="2400"/>
              <a:t>với hành vi </a:t>
            </a:r>
            <a:r>
              <a:rPr lang="vi-VN" sz="2400" b="1">
                <a:solidFill>
                  <a:srgbClr val="0000CC"/>
                </a:solidFill>
              </a:rPr>
              <a:t>sử dụng người trực tiếp chế biến thức ăn mà đang bị mắc bệnh: tả, lỵ, thương hàn, viêm gan A, E, viêm da nhiễm trùng, lao phổi, tiêu chảy cấp</a:t>
            </a:r>
            <a:r>
              <a:rPr lang="vi-VN" sz="2400" b="1" smtClean="0">
                <a:solidFill>
                  <a:srgbClr val="0000CC"/>
                </a:solidFill>
              </a:rPr>
              <a:t>.</a:t>
            </a:r>
            <a:r>
              <a:rPr lang="vi-VN" sz="2400" smtClean="0"/>
              <a:t>”.</a:t>
            </a:r>
            <a:endParaRPr lang="en-US" sz="2400"/>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2" name="AutoShape 2" descr="Không khám sức khỏe định k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descr="C:\Users\PC\Desktop\khong-kham-suc-khoe-dinh-ky_2303135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16114"/>
            <a:ext cx="4095750"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8070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85800" y="1556972"/>
            <a:ext cx="4495800" cy="2862322"/>
          </a:xfrm>
          <a:prstGeom prst="rect">
            <a:avLst/>
          </a:prstGeom>
          <a:noFill/>
          <a:ln w="9525" algn="ctr">
            <a:noFill/>
            <a:miter lim="800000"/>
            <a:headEnd/>
            <a:tailEnd/>
          </a:ln>
        </p:spPr>
        <p:txBody>
          <a:bodyPr wrap="square">
            <a:spAutoFit/>
          </a:bodyPr>
          <a:lstStyle/>
          <a:p>
            <a:pPr algn="just">
              <a:lnSpc>
                <a:spcPct val="150000"/>
              </a:lnSpc>
            </a:pPr>
            <a:r>
              <a:rPr lang="en-US" sz="2400" b="1">
                <a:solidFill>
                  <a:srgbClr val="FF0000"/>
                </a:solidFill>
              </a:rPr>
              <a:t>7</a:t>
            </a:r>
            <a:r>
              <a:rPr lang="en-US" sz="2400" b="1" smtClean="0">
                <a:solidFill>
                  <a:srgbClr val="FF0000"/>
                </a:solidFill>
              </a:rPr>
              <a:t>. </a:t>
            </a:r>
            <a:r>
              <a:rPr lang="en-US" sz="2400" b="1" smtClean="0"/>
              <a:t>Xử p</a:t>
            </a:r>
            <a:r>
              <a:rPr lang="vi-VN" sz="2400" b="1" smtClean="0"/>
              <a:t>hạt đối </a:t>
            </a:r>
            <a:r>
              <a:rPr lang="vi-VN" sz="2400" b="1"/>
              <a:t>với hành vi sử dụng người trực tiếp chế biến thức ăn không có </a:t>
            </a:r>
            <a:r>
              <a:rPr lang="vi-VN" sz="2400" b="1">
                <a:solidFill>
                  <a:srgbClr val="0000CC"/>
                </a:solidFill>
              </a:rPr>
              <a:t>giấy xác nhận tập huấn kiến thức an toàn thực </a:t>
            </a:r>
            <a:r>
              <a:rPr lang="vi-VN" sz="2400" b="1" smtClean="0">
                <a:solidFill>
                  <a:srgbClr val="0000CC"/>
                </a:solidFill>
              </a:rPr>
              <a:t>phẩm</a:t>
            </a:r>
            <a:r>
              <a:rPr lang="vi-VN" sz="2400" b="1" smtClean="0"/>
              <a:t>”;</a:t>
            </a:r>
            <a:endParaRPr lang="en-US" sz="2400" b="1"/>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1661503"/>
            <a:ext cx="2645098" cy="32397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2918"/>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536700"/>
            <a:ext cx="4343400" cy="3785652"/>
          </a:xfrm>
          <a:prstGeom prst="rect">
            <a:avLst/>
          </a:prstGeom>
          <a:noFill/>
          <a:ln w="9525" algn="ctr">
            <a:noFill/>
            <a:miter lim="800000"/>
            <a:headEnd/>
            <a:tailEnd/>
          </a:ln>
        </p:spPr>
        <p:txBody>
          <a:bodyPr wrap="square">
            <a:spAutoFit/>
          </a:bodyPr>
          <a:lstStyle/>
          <a:p>
            <a:pPr algn="just">
              <a:defRPr/>
            </a:pPr>
            <a:r>
              <a:rPr lang="en-US" sz="2400" b="1">
                <a:solidFill>
                  <a:srgbClr val="FF0000"/>
                </a:solidFill>
              </a:rPr>
              <a:t>8</a:t>
            </a:r>
            <a:r>
              <a:rPr lang="en-US" sz="2400" b="1" smtClean="0">
                <a:solidFill>
                  <a:srgbClr val="FF0000"/>
                </a:solidFill>
              </a:rPr>
              <a:t>. </a:t>
            </a:r>
            <a:r>
              <a:rPr lang="en-US" sz="2400" b="1" smtClean="0">
                <a:solidFill>
                  <a:srgbClr val="0000CC"/>
                </a:solidFill>
              </a:rPr>
              <a:t>Sử </a:t>
            </a:r>
            <a:r>
              <a:rPr lang="en-US" sz="2400" b="1">
                <a:solidFill>
                  <a:srgbClr val="0000CC"/>
                </a:solidFill>
              </a:rPr>
              <a:t>dụng người trực tiếp chế biến thức ăn </a:t>
            </a:r>
            <a:r>
              <a:rPr lang="en-US" sz="2400" b="1" smtClean="0">
                <a:solidFill>
                  <a:srgbClr val="0000CC"/>
                </a:solidFill>
              </a:rPr>
              <a:t>mà:</a:t>
            </a:r>
          </a:p>
          <a:p>
            <a:pPr marL="342900" indent="-342900" algn="just">
              <a:buFont typeface="Wingdings" pitchFamily="2" charset="2"/>
              <a:buChar char="v"/>
              <a:defRPr/>
            </a:pPr>
            <a:r>
              <a:rPr lang="en-US" sz="2400" b="1" smtClean="0">
                <a:solidFill>
                  <a:srgbClr val="0000CC"/>
                </a:solidFill>
              </a:rPr>
              <a:t> Không </a:t>
            </a:r>
            <a:r>
              <a:rPr lang="en-US" sz="2400" b="1">
                <a:solidFill>
                  <a:srgbClr val="0000CC"/>
                </a:solidFill>
              </a:rPr>
              <a:t>đội mũ, </a:t>
            </a:r>
            <a:r>
              <a:rPr lang="en-US" sz="2400" b="1" smtClean="0">
                <a:solidFill>
                  <a:srgbClr val="0000CC"/>
                </a:solidFill>
              </a:rPr>
              <a:t>đeo </a:t>
            </a:r>
            <a:r>
              <a:rPr lang="en-US" sz="2400" b="1">
                <a:solidFill>
                  <a:srgbClr val="0000CC"/>
                </a:solidFill>
              </a:rPr>
              <a:t>khẩu trang</a:t>
            </a:r>
            <a:r>
              <a:rPr lang="en-US" sz="2400" b="1" smtClean="0">
                <a:solidFill>
                  <a:srgbClr val="0000CC"/>
                </a:solidFill>
              </a:rPr>
              <a:t>;</a:t>
            </a:r>
          </a:p>
          <a:p>
            <a:pPr marL="342900" indent="-342900" algn="just">
              <a:buClr>
                <a:srgbClr val="0000CC"/>
              </a:buClr>
              <a:buFont typeface="Wingdings" pitchFamily="2" charset="2"/>
              <a:buChar char="v"/>
              <a:defRPr/>
            </a:pPr>
            <a:r>
              <a:rPr lang="en-US" sz="2400" b="1" smtClean="0">
                <a:solidFill>
                  <a:srgbClr val="0000CC"/>
                </a:solidFill>
              </a:rPr>
              <a:t>Không </a:t>
            </a:r>
            <a:r>
              <a:rPr lang="en-US" sz="2400" b="1">
                <a:solidFill>
                  <a:srgbClr val="0000CC"/>
                </a:solidFill>
              </a:rPr>
              <a:t>cắt ngắn móng tay</a:t>
            </a:r>
            <a:r>
              <a:rPr lang="en-US" sz="2400" b="1" smtClean="0">
                <a:solidFill>
                  <a:srgbClr val="0000CC"/>
                </a:solidFill>
              </a:rPr>
              <a:t>;</a:t>
            </a:r>
          </a:p>
          <a:p>
            <a:pPr marL="342900" indent="-342900" algn="just">
              <a:buClr>
                <a:srgbClr val="0000CC"/>
              </a:buClr>
              <a:buFont typeface="Wingdings" pitchFamily="2" charset="2"/>
              <a:buChar char="v"/>
              <a:defRPr/>
            </a:pPr>
            <a:r>
              <a:rPr lang="en-US" sz="2400" b="1" smtClean="0">
                <a:solidFill>
                  <a:srgbClr val="0000CC"/>
                </a:solidFill>
              </a:rPr>
              <a:t>Không </a:t>
            </a:r>
            <a:r>
              <a:rPr lang="en-US" sz="2400" b="1">
                <a:solidFill>
                  <a:srgbClr val="0000CC"/>
                </a:solidFill>
              </a:rPr>
              <a:t>sử dụng găng tay khi tiếp xúc trực tiếp với thực phẩm chín, thức ăn ngay </a:t>
            </a: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7" name="Picture 1" descr="C:\Users\Administrator\Desktop\unnamed.jpg"/>
          <p:cNvPicPr>
            <a:picLocks noChangeAspect="1" noChangeArrowheads="1"/>
          </p:cNvPicPr>
          <p:nvPr/>
        </p:nvPicPr>
        <p:blipFill>
          <a:blip r:embed="rId3"/>
          <a:srcRect/>
          <a:stretch>
            <a:fillRect/>
          </a:stretch>
        </p:blipFill>
        <p:spPr bwMode="auto">
          <a:xfrm>
            <a:off x="5431971" y="2095787"/>
            <a:ext cx="3429000" cy="1928813"/>
          </a:xfrm>
          <a:prstGeom prst="rect">
            <a:avLst/>
          </a:prstGeom>
          <a:noFill/>
        </p:spPr>
      </p:pic>
    </p:spTree>
    <p:extLst>
      <p:ext uri="{BB962C8B-B14F-4D97-AF65-F5344CB8AC3E}">
        <p14:creationId xmlns:p14="http://schemas.microsoft.com/office/powerpoint/2010/main" val="378997438"/>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536700"/>
            <a:ext cx="3886200" cy="1938992"/>
          </a:xfrm>
          <a:prstGeom prst="rect">
            <a:avLst/>
          </a:prstGeom>
          <a:noFill/>
          <a:ln w="9525" algn="ctr">
            <a:noFill/>
            <a:miter lim="800000"/>
            <a:headEnd/>
            <a:tailEnd/>
          </a:ln>
        </p:spPr>
        <p:txBody>
          <a:bodyPr wrap="square">
            <a:spAutoFit/>
          </a:bodyPr>
          <a:lstStyle/>
          <a:p>
            <a:pPr algn="just">
              <a:defRPr/>
            </a:pPr>
            <a:r>
              <a:rPr lang="en-US" sz="2400" b="1">
                <a:solidFill>
                  <a:srgbClr val="FF0000"/>
                </a:solidFill>
              </a:rPr>
              <a:t>9</a:t>
            </a:r>
            <a:r>
              <a:rPr lang="en-US" sz="2400" b="1" smtClean="0">
                <a:solidFill>
                  <a:srgbClr val="FF0000"/>
                </a:solidFill>
              </a:rPr>
              <a:t>. </a:t>
            </a:r>
            <a:r>
              <a:rPr lang="en-US" sz="2400" b="1" smtClean="0"/>
              <a:t>Bày bán, chứa đựng thực phẩm trên thiết bị, dụng cụ, vật liệu không bảo đảm vệ sinh</a:t>
            </a:r>
            <a:r>
              <a:rPr lang="en-US" sz="2400" b="1"/>
              <a:t> </a:t>
            </a:r>
            <a:r>
              <a:rPr lang="en-US" sz="2400" b="1" smtClean="0">
                <a:solidFill>
                  <a:srgbClr val="0000CC"/>
                </a:solidFill>
              </a:rPr>
              <a:t>(dụng cụ ăn uống)</a:t>
            </a:r>
            <a:endParaRPr lang="en-US" sz="24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165890" name="Picture 2" descr="C:\Users\Administrator\Desktop\images.jpg"/>
          <p:cNvPicPr>
            <a:picLocks noChangeAspect="1" noChangeArrowheads="1"/>
          </p:cNvPicPr>
          <p:nvPr/>
        </p:nvPicPr>
        <p:blipFill>
          <a:blip r:embed="rId3"/>
          <a:srcRect/>
          <a:stretch>
            <a:fillRect/>
          </a:stretch>
        </p:blipFill>
        <p:spPr bwMode="auto">
          <a:xfrm>
            <a:off x="5562600" y="3962400"/>
            <a:ext cx="2895600" cy="2895600"/>
          </a:xfrm>
          <a:prstGeom prst="rect">
            <a:avLst/>
          </a:prstGeom>
          <a:noFill/>
        </p:spPr>
      </p:pic>
      <p:pic>
        <p:nvPicPr>
          <p:cNvPr id="8" name="Picture 4" descr="20121107_145228"/>
          <p:cNvPicPr>
            <a:picLocks noChangeAspect="1" noChangeArrowheads="1"/>
          </p:cNvPicPr>
          <p:nvPr/>
        </p:nvPicPr>
        <p:blipFill>
          <a:blip r:embed="rId4"/>
          <a:srcRect/>
          <a:stretch>
            <a:fillRect/>
          </a:stretch>
        </p:blipFill>
        <p:spPr bwMode="auto">
          <a:xfrm>
            <a:off x="5562600" y="1600200"/>
            <a:ext cx="3337560" cy="2438400"/>
          </a:xfrm>
          <a:prstGeom prst="rect">
            <a:avLst/>
          </a:prstGeom>
          <a:noFill/>
          <a:ln w="9525">
            <a:noFill/>
            <a:miter lim="800000"/>
            <a:headEnd/>
            <a:tailEnd/>
          </a:ln>
        </p:spPr>
      </p:pic>
    </p:spTree>
    <p:extLst>
      <p:ext uri="{BB962C8B-B14F-4D97-AF65-F5344CB8AC3E}">
        <p14:creationId xmlns:p14="http://schemas.microsoft.com/office/powerpoint/2010/main" val="3861112892"/>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536700"/>
            <a:ext cx="3048000" cy="3108543"/>
          </a:xfrm>
          <a:prstGeom prst="rect">
            <a:avLst/>
          </a:prstGeom>
          <a:noFill/>
          <a:ln w="9525" algn="ctr">
            <a:noFill/>
            <a:miter lim="800000"/>
            <a:headEnd/>
            <a:tailEnd/>
          </a:ln>
        </p:spPr>
        <p:txBody>
          <a:bodyPr wrap="square">
            <a:spAutoFit/>
          </a:bodyPr>
          <a:lstStyle/>
          <a:p>
            <a:pPr algn="just">
              <a:defRPr/>
            </a:pPr>
            <a:r>
              <a:rPr lang="en-US" sz="2800" b="1" smtClean="0">
                <a:solidFill>
                  <a:srgbClr val="FF0000"/>
                </a:solidFill>
              </a:rPr>
              <a:t>10. </a:t>
            </a:r>
            <a:r>
              <a:rPr lang="en-US" sz="2800" b="1" smtClean="0"/>
              <a:t>Không thực hiện hoặc thực hiện không đúng quy định của pháp luật về </a:t>
            </a:r>
            <a:r>
              <a:rPr lang="en-US" sz="2800" b="1" smtClean="0">
                <a:solidFill>
                  <a:srgbClr val="0000CC"/>
                </a:solidFill>
              </a:rPr>
              <a:t>chế độ kiểm thực 3 bước</a:t>
            </a:r>
            <a:r>
              <a:rPr lang="en-US" sz="2800" b="1" smtClean="0"/>
              <a:t>;</a:t>
            </a:r>
            <a:endParaRPr lang="en-US" sz="28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3"/>
          <a:srcRect/>
          <a:stretch>
            <a:fillRect/>
          </a:stretch>
        </p:blipFill>
        <p:spPr bwMode="auto">
          <a:xfrm>
            <a:off x="4233081" y="1498601"/>
            <a:ext cx="4572001" cy="3860800"/>
          </a:xfrm>
          <a:prstGeom prst="rect">
            <a:avLst/>
          </a:prstGeom>
          <a:noFill/>
          <a:ln w="9525">
            <a:noFill/>
            <a:miter lim="800000"/>
            <a:headEnd/>
            <a:tailEnd/>
          </a:ln>
          <a:effectLst/>
        </p:spPr>
      </p:pic>
    </p:spTree>
    <p:extLst>
      <p:ext uri="{BB962C8B-B14F-4D97-AF65-F5344CB8AC3E}">
        <p14:creationId xmlns:p14="http://schemas.microsoft.com/office/powerpoint/2010/main" val="291520331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62000" y="914400"/>
            <a:ext cx="7924800" cy="5410200"/>
          </a:xfrm>
        </p:spPr>
        <p:txBody>
          <a:bodyPr/>
          <a:lstStyle/>
          <a:p>
            <a:pPr algn="just"/>
            <a:r>
              <a:rPr lang="en-US" sz="2800" dirty="0" err="1" smtClean="0">
                <a:latin typeface="Times New Roman" pitchFamily="18" charset="0"/>
                <a:cs typeface="Times New Roman" pitchFamily="18" charset="0"/>
              </a:rPr>
              <a:t>Rà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bổ</a:t>
            </a:r>
            <a:r>
              <a:rPr lang="en-US" sz="2800" dirty="0" smtClean="0">
                <a:latin typeface="Times New Roman" pitchFamily="18" charset="0"/>
                <a:cs typeface="Times New Roman" pitchFamily="18" charset="0"/>
              </a:rPr>
              <a:t> sung,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ATTP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endParaRPr lang="en-US"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ATTP,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trú</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theo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văn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1386/UBND-YT </a:t>
            </a:r>
            <a:r>
              <a:rPr lang="en-US" sz="2800" i="1" dirty="0" err="1" smtClean="0">
                <a:latin typeface="Times New Roman" pitchFamily="18" charset="0"/>
                <a:cs typeface="Times New Roman" pitchFamily="18" charset="0"/>
              </a:rPr>
              <a:t>ngày</a:t>
            </a:r>
            <a:r>
              <a:rPr lang="en-US" sz="2800" i="1" dirty="0" smtClean="0">
                <a:latin typeface="Times New Roman" pitchFamily="18" charset="0"/>
                <a:cs typeface="Times New Roman" pitchFamily="18" charset="0"/>
              </a:rPr>
              <a:t> 26/7/2021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UBND </a:t>
            </a:r>
            <a:r>
              <a:rPr lang="en-US" sz="2800" i="1" dirty="0" err="1" smtClean="0">
                <a:latin typeface="Times New Roman" pitchFamily="18" charset="0"/>
                <a:cs typeface="Times New Roman" pitchFamily="18" charset="0"/>
              </a:rPr>
              <a:t>quận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đảm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bảo</a:t>
            </a:r>
            <a:r>
              <a:rPr lang="en-US" sz="2800" i="1" dirty="0" smtClean="0">
                <a:latin typeface="Times New Roman" pitchFamily="18" charset="0"/>
                <a:cs typeface="Times New Roman" pitchFamily="18" charset="0"/>
              </a:rPr>
              <a:t> ATTP, </a:t>
            </a:r>
            <a:r>
              <a:rPr lang="en-US" sz="2800" i="1" dirty="0" err="1" smtClean="0">
                <a:latin typeface="Times New Roman" pitchFamily="18" charset="0"/>
                <a:cs typeface="Times New Roman" pitchFamily="18" charset="0"/>
              </a:rPr>
              <a:t>phòng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chống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dịch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bệnh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trong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tổ</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chức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ăn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bán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trú</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tại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trường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học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trên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địa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bàn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quận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năm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học</a:t>
            </a:r>
            <a:r>
              <a:rPr lang="en-US" sz="2800" i="1" dirty="0" smtClean="0">
                <a:latin typeface="Times New Roman" pitchFamily="18" charset="0"/>
                <a:cs typeface="Times New Roman" pitchFamily="18" charset="0"/>
              </a:rPr>
              <a:t> 2021-2022; </a:t>
            </a:r>
            <a:r>
              <a:rPr lang="en-US" sz="2800" i="1" dirty="0" err="1" smtClean="0">
                <a:latin typeface="Times New Roman" pitchFamily="18" charset="0"/>
                <a:cs typeface="Times New Roman" pitchFamily="18" charset="0"/>
              </a:rPr>
              <a:t>Hướng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dẫn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489/HDLN-SGDĐT-SYT </a:t>
            </a:r>
            <a:r>
              <a:rPr lang="en-US" sz="2800" i="1" dirty="0" err="1" smtClean="0">
                <a:latin typeface="Times New Roman" pitchFamily="18" charset="0"/>
                <a:cs typeface="Times New Roman" pitchFamily="18" charset="0"/>
              </a:rPr>
              <a:t>ngày</a:t>
            </a:r>
            <a:r>
              <a:rPr lang="en-US" sz="2800" i="1" dirty="0" smtClean="0">
                <a:latin typeface="Times New Roman" pitchFamily="18" charset="0"/>
                <a:cs typeface="Times New Roman" pitchFamily="18" charset="0"/>
              </a:rPr>
              <a:t> 28/02/2022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liên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sở</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Giáo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dục</a:t>
            </a:r>
            <a:r>
              <a:rPr lang="en-US" sz="2800" i="1"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Đào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tạo</a:t>
            </a:r>
            <a:r>
              <a:rPr lang="en-US" sz="2800" i="1" dirty="0" smtClean="0">
                <a:latin typeface="Times New Roman" pitchFamily="18" charset="0"/>
                <a:cs typeface="Times New Roman" pitchFamily="18" charset="0"/>
              </a:rPr>
              <a:t> &amp; Y </a:t>
            </a:r>
            <a:r>
              <a:rPr lang="en-US" sz="2800" i="1" dirty="0" err="1" smtClean="0">
                <a:latin typeface="Times New Roman" pitchFamily="18" charset="0"/>
                <a:cs typeface="Times New Roman" pitchFamily="18" charset="0"/>
              </a:rPr>
              <a:t>tế</a:t>
            </a:r>
            <a:r>
              <a:rPr lang="en-US" sz="2800"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ATTP,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endParaRPr lang="en-US" sz="2800"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p:txBody>
      </p:sp>
      <p:sp>
        <p:nvSpPr>
          <p:cNvPr id="4" name="AutoShape 15"/>
          <p:cNvSpPr>
            <a:spLocks noChangeArrowheads="1"/>
          </p:cNvSpPr>
          <p:nvPr/>
        </p:nvSpPr>
        <p:spPr bwMode="gray">
          <a:xfrm>
            <a:off x="0" y="-76200"/>
            <a:ext cx="9144000" cy="6477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smtClean="0">
                <a:solidFill>
                  <a:srgbClr val="FF0000"/>
                </a:solidFill>
                <a:cs typeface="+mn-cs"/>
              </a:rPr>
              <a:t>Phần 1. </a:t>
            </a:r>
            <a:r>
              <a:rPr lang="en-US" sz="2800" b="1">
                <a:solidFill>
                  <a:srgbClr val="0000CC"/>
                </a:solidFill>
                <a:cs typeface="+mn-cs"/>
              </a:rPr>
              <a:t>NỘI DUNG NHIỆM VỤ CÔNG TÁC ATTP</a:t>
            </a:r>
            <a:endParaRPr lang="vi-VN" altLang="en-US" sz="2800" b="1" dirty="0">
              <a:solidFill>
                <a:srgbClr val="0000CC"/>
              </a:solidFill>
              <a:cs typeface="+mn-cs"/>
            </a:endParaRPr>
          </a:p>
        </p:txBody>
      </p:sp>
    </p:spTree>
    <p:extLst>
      <p:ext uri="{BB962C8B-B14F-4D97-AF65-F5344CB8AC3E}">
        <p14:creationId xmlns:p14="http://schemas.microsoft.com/office/powerpoint/2010/main" val="347574036"/>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1370465" y="1676400"/>
            <a:ext cx="3429000" cy="2677656"/>
          </a:xfrm>
          <a:prstGeom prst="rect">
            <a:avLst/>
          </a:prstGeom>
          <a:noFill/>
          <a:ln w="9525" algn="ctr">
            <a:noFill/>
            <a:miter lim="800000"/>
            <a:headEnd/>
            <a:tailEnd/>
          </a:ln>
        </p:spPr>
        <p:txBody>
          <a:bodyPr wrap="square">
            <a:spAutoFit/>
          </a:bodyPr>
          <a:lstStyle/>
          <a:p>
            <a:pPr algn="just">
              <a:defRPr/>
            </a:pPr>
            <a:r>
              <a:rPr lang="en-US" sz="2800" b="1" smtClean="0">
                <a:solidFill>
                  <a:srgbClr val="FF0000"/>
                </a:solidFill>
              </a:rPr>
              <a:t>11. </a:t>
            </a:r>
            <a:r>
              <a:rPr lang="en-US" sz="2800" b="1" smtClean="0"/>
              <a:t>Không thực hiện hoặc thực hiện không đúng quy định của pháp luật về </a:t>
            </a:r>
            <a:r>
              <a:rPr lang="en-US" sz="2800" b="1" smtClean="0">
                <a:solidFill>
                  <a:srgbClr val="0000CC"/>
                </a:solidFill>
              </a:rPr>
              <a:t>lưu mẫu thức ăn</a:t>
            </a:r>
            <a:r>
              <a:rPr lang="en-US" sz="2800" b="1" smtClean="0"/>
              <a:t>;</a:t>
            </a:r>
            <a:endParaRPr lang="en-US" sz="28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7" name="Picture 4" descr="C:\Users\Admin\Downloads\IMG-0767.JPG"/>
          <p:cNvPicPr>
            <a:picLocks noChangeAspect="1" noChangeArrowheads="1"/>
          </p:cNvPicPr>
          <p:nvPr/>
        </p:nvPicPr>
        <p:blipFill>
          <a:blip r:embed="rId3" cstate="print"/>
          <a:srcRect/>
          <a:stretch>
            <a:fillRect/>
          </a:stretch>
        </p:blipFill>
        <p:spPr bwMode="auto">
          <a:xfrm>
            <a:off x="5562600" y="1676400"/>
            <a:ext cx="3200400" cy="4057651"/>
          </a:xfrm>
          <a:prstGeom prst="rect">
            <a:avLst/>
          </a:prstGeom>
          <a:noFill/>
          <a:ln w="9525">
            <a:noFill/>
            <a:miter lim="800000"/>
            <a:headEnd/>
            <a:tailEnd/>
          </a:ln>
        </p:spPr>
      </p:pic>
    </p:spTree>
    <p:extLst>
      <p:ext uri="{BB962C8B-B14F-4D97-AF65-F5344CB8AC3E}">
        <p14:creationId xmlns:p14="http://schemas.microsoft.com/office/powerpoint/2010/main" val="251902902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5" y="3281364"/>
            <a:ext cx="300037" cy="295275"/>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09600" y="1600200"/>
            <a:ext cx="3352800" cy="2677656"/>
          </a:xfrm>
          <a:prstGeom prst="rect">
            <a:avLst/>
          </a:prstGeom>
          <a:noFill/>
          <a:ln w="9525" algn="ctr">
            <a:noFill/>
            <a:miter lim="800000"/>
            <a:headEnd/>
            <a:tailEnd/>
          </a:ln>
        </p:spPr>
        <p:txBody>
          <a:bodyPr wrap="square">
            <a:spAutoFit/>
          </a:bodyPr>
          <a:lstStyle/>
          <a:p>
            <a:pPr algn="just">
              <a:defRPr/>
            </a:pPr>
            <a:r>
              <a:rPr lang="en-US" sz="2800" b="1" smtClean="0">
                <a:solidFill>
                  <a:srgbClr val="FF0000"/>
                </a:solidFill>
              </a:rPr>
              <a:t>12. </a:t>
            </a:r>
            <a:r>
              <a:rPr lang="vi-VN" sz="2800" b="1">
                <a:solidFill>
                  <a:srgbClr val="0000CC"/>
                </a:solidFill>
              </a:rPr>
              <a:t>Sử dụng thực phẩm, nguyên liệu thực phẩm </a:t>
            </a:r>
            <a:r>
              <a:rPr lang="en-US" sz="2800" b="1" smtClean="0">
                <a:solidFill>
                  <a:srgbClr val="FF0000"/>
                </a:solidFill>
              </a:rPr>
              <a:t>không</a:t>
            </a:r>
            <a:r>
              <a:rPr lang="vi-VN" sz="2800" b="1" smtClean="0">
                <a:solidFill>
                  <a:srgbClr val="FF0000"/>
                </a:solidFill>
              </a:rPr>
              <a:t> </a:t>
            </a:r>
            <a:r>
              <a:rPr lang="vi-VN" sz="2800" b="1">
                <a:solidFill>
                  <a:srgbClr val="FF0000"/>
                </a:solidFill>
              </a:rPr>
              <a:t>rõ nguồn gốc </a:t>
            </a:r>
            <a:r>
              <a:rPr lang="vi-VN" sz="2800" b="1">
                <a:solidFill>
                  <a:srgbClr val="0000CC"/>
                </a:solidFill>
              </a:rPr>
              <a:t>và </a:t>
            </a:r>
            <a:r>
              <a:rPr lang="en-US" sz="2800" b="1" smtClean="0">
                <a:solidFill>
                  <a:srgbClr val="0000CC"/>
                </a:solidFill>
              </a:rPr>
              <a:t>không </a:t>
            </a:r>
            <a:r>
              <a:rPr lang="vi-VN" sz="2800" b="1" smtClean="0">
                <a:solidFill>
                  <a:srgbClr val="0000CC"/>
                </a:solidFill>
              </a:rPr>
              <a:t>bảo </a:t>
            </a:r>
            <a:r>
              <a:rPr lang="vi-VN" sz="2800" b="1">
                <a:solidFill>
                  <a:srgbClr val="0000CC"/>
                </a:solidFill>
              </a:rPr>
              <a:t>đảm an toàn</a:t>
            </a:r>
            <a:endParaRPr lang="en-US" sz="2800" b="1">
              <a:solidFill>
                <a:srgbClr val="0000CC"/>
              </a:solidFill>
            </a:endParaRPr>
          </a:p>
        </p:txBody>
      </p:sp>
      <p:sp>
        <p:nvSpPr>
          <p:cNvPr id="6" name="Content Placeholder 2"/>
          <p:cNvSpPr>
            <a:spLocks/>
          </p:cNvSpPr>
          <p:nvPr/>
        </p:nvSpPr>
        <p:spPr bwMode="auto">
          <a:xfrm>
            <a:off x="0" y="0"/>
            <a:ext cx="9144000" cy="10922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031" y="1828800"/>
            <a:ext cx="4492558" cy="2724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628409"/>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0"/>
            <a:ext cx="8382000" cy="1955800"/>
          </a:xfrm>
        </p:spPr>
        <p:txBody>
          <a:bodyPr/>
          <a:lstStyle/>
          <a:p>
            <a:r>
              <a:rPr lang="en-US" sz="5400" b="1" smtClean="0">
                <a:solidFill>
                  <a:srgbClr val="FF0000"/>
                </a:solidFill>
              </a:rPr>
              <a:t>TRÂN TRỌNG CẢM ƠN!</a:t>
            </a:r>
          </a:p>
        </p:txBody>
      </p:sp>
      <p:sp>
        <p:nvSpPr>
          <p:cNvPr id="41987" name="Slide Number Placeholder 3"/>
          <p:cNvSpPr>
            <a:spLocks noGrp="1"/>
          </p:cNvSpPr>
          <p:nvPr>
            <p:ph type="sldNum" sz="quarter" idx="12"/>
          </p:nvPr>
        </p:nvSpPr>
        <p:spPr>
          <a:xfrm>
            <a:off x="3124200" y="6245225"/>
            <a:ext cx="2895600" cy="476251"/>
          </a:xfrm>
          <a:noFill/>
        </p:spPr>
        <p:txBody>
          <a:bodyPr/>
          <a:lstStyle/>
          <a:p>
            <a:pPr algn="ctr"/>
            <a:fld id="{24ACC5B3-2623-4DE6-866B-C6428EB1B702}" type="slidenum">
              <a:rPr lang="en-US" smtClean="0">
                <a:ea typeface="MS PGothic" pitchFamily="34" charset="-128"/>
              </a:rPr>
              <a:pPr algn="ctr"/>
              <a:t>42</a:t>
            </a:fld>
            <a:endParaRPr lang="en-US" smtClean="0">
              <a:ea typeface="MS PGothic" pitchFamily="34" charset="-128"/>
            </a:endParaRPr>
          </a:p>
        </p:txBody>
      </p:sp>
    </p:spTree>
    <p:extLst>
      <p:ext uri="{BB962C8B-B14F-4D97-AF65-F5344CB8AC3E}">
        <p14:creationId xmlns:p14="http://schemas.microsoft.com/office/powerpoint/2010/main" val="2390651259"/>
      </p:ext>
    </p:extLst>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685800"/>
            <a:ext cx="6870700" cy="762000"/>
          </a:xfrm>
        </p:spPr>
        <p:txBody>
          <a:bodyPr/>
          <a:lstStyle/>
          <a:p>
            <a:pPr algn="l"/>
            <a:r>
              <a:rPr lang="en-US" sz="2800" b="1" smtClean="0">
                <a:solidFill>
                  <a:srgbClr val="FF0000"/>
                </a:solidFill>
                <a:latin typeface="Times New Roman" pitchFamily="18" charset="0"/>
                <a:cs typeface="Times New Roman" pitchFamily="18" charset="0"/>
              </a:rPr>
              <a:t>NỘI DUNG CỤ THỂ (1)</a:t>
            </a:r>
            <a:endParaRPr lang="en-US" sz="2800" smtClean="0"/>
          </a:p>
        </p:txBody>
      </p:sp>
      <p:sp>
        <p:nvSpPr>
          <p:cNvPr id="7171" name="Content Placeholder 2"/>
          <p:cNvSpPr>
            <a:spLocks noGrp="1"/>
          </p:cNvSpPr>
          <p:nvPr>
            <p:ph idx="1"/>
          </p:nvPr>
        </p:nvSpPr>
        <p:spPr>
          <a:xfrm>
            <a:off x="723900" y="1447800"/>
            <a:ext cx="7696200" cy="5181600"/>
          </a:xfrm>
        </p:spPr>
        <p:txBody>
          <a:bodyPr/>
          <a:lstStyle/>
          <a:p>
            <a:pPr algn="just"/>
            <a:r>
              <a:rPr lang="en-US" sz="2800" smtClean="0">
                <a:latin typeface="Times New Roman" pitchFamily="18" charset="0"/>
                <a:cs typeface="Times New Roman" pitchFamily="18" charset="0"/>
              </a:rPr>
              <a:t>Ký hợp đồng cung cấp thực phẩm, dịch vụ chế biến suất ăn sẵn với cơ sở cung cấp thực phẩm đã được thẩm định đủ điều kiện ATTP.</a:t>
            </a:r>
          </a:p>
          <a:p>
            <a:pPr algn="just"/>
            <a:r>
              <a:rPr lang="en-US" sz="2800" smtClean="0">
                <a:latin typeface="Times New Roman" pitchFamily="18" charset="0"/>
                <a:cs typeface="Times New Roman" pitchFamily="18" charset="0"/>
              </a:rPr>
              <a:t>Tập huấn lại về đảm bảo ATTP, phòng chống dịch COVID-19 trong tổ chức ăn bán trú cho cán bộ, giáo viên, nhân viên (đặc biệt với các cơ sở giaó dục MN có sự thay đổi về nhân lực sau dịch COVID-19)</a:t>
            </a:r>
          </a:p>
          <a:p>
            <a:pPr algn="just"/>
            <a:r>
              <a:rPr lang="en-US" sz="2800" smtClean="0">
                <a:latin typeface="Times New Roman" pitchFamily="18" charset="0"/>
                <a:cs typeface="Times New Roman" pitchFamily="18" charset="0"/>
              </a:rPr>
              <a:t>Rà soát, bổ sung cơ sở vật chất, trang thiết bị theo đúng quy định về điều kiện ATTP trong tổ chức ăn bán trú, căng tin ăn uống.</a:t>
            </a:r>
          </a:p>
          <a:p>
            <a:pPr algn="just"/>
            <a:r>
              <a:rPr lang="en-US" sz="2800" smtClean="0">
                <a:latin typeface="Times New Roman" pitchFamily="18" charset="0"/>
                <a:cs typeface="Times New Roman" pitchFamily="18" charset="0"/>
              </a:rPr>
              <a:t> </a:t>
            </a:r>
            <a:endParaRPr lang="en-US" smtClean="0"/>
          </a:p>
        </p:txBody>
      </p:sp>
      <p:sp>
        <p:nvSpPr>
          <p:cNvPr id="4" name="AutoShape 15"/>
          <p:cNvSpPr>
            <a:spLocks noChangeArrowheads="1"/>
          </p:cNvSpPr>
          <p:nvPr/>
        </p:nvSpPr>
        <p:spPr bwMode="gray">
          <a:xfrm>
            <a:off x="0" y="-76200"/>
            <a:ext cx="9144000" cy="6477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smtClean="0">
                <a:solidFill>
                  <a:srgbClr val="FF0000"/>
                </a:solidFill>
                <a:cs typeface="+mn-cs"/>
              </a:rPr>
              <a:t>Phần 2. </a:t>
            </a:r>
            <a:r>
              <a:rPr lang="en-US" sz="2800" b="1">
                <a:solidFill>
                  <a:srgbClr val="0000CC"/>
                </a:solidFill>
                <a:cs typeface="+mn-cs"/>
              </a:rPr>
              <a:t>NỘI DUNG NHIỆM VỤ CÔNG TÁC ATTP</a:t>
            </a:r>
            <a:endParaRPr lang="vi-VN" altLang="en-US" sz="2800" b="1" dirty="0">
              <a:solidFill>
                <a:srgbClr val="0000CC"/>
              </a:solidFill>
              <a:cs typeface="+mn-cs"/>
            </a:endParaRPr>
          </a:p>
        </p:txBody>
      </p:sp>
    </p:spTree>
    <p:extLst>
      <p:ext uri="{BB962C8B-B14F-4D97-AF65-F5344CB8AC3E}">
        <p14:creationId xmlns:p14="http://schemas.microsoft.com/office/powerpoint/2010/main" val="745820061"/>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533400"/>
            <a:ext cx="6870700" cy="762000"/>
          </a:xfrm>
        </p:spPr>
        <p:txBody>
          <a:bodyPr/>
          <a:lstStyle/>
          <a:p>
            <a:pPr algn="l"/>
            <a:r>
              <a:rPr lang="en-US" sz="2800" b="1" smtClean="0">
                <a:solidFill>
                  <a:srgbClr val="FF0000"/>
                </a:solidFill>
                <a:latin typeface="Times New Roman" pitchFamily="18" charset="0"/>
                <a:cs typeface="Times New Roman" pitchFamily="18" charset="0"/>
              </a:rPr>
              <a:t>NỘI DUNG CỤ THỂ (2)</a:t>
            </a:r>
            <a:endParaRPr lang="en-US" sz="2800" smtClean="0"/>
          </a:p>
        </p:txBody>
      </p:sp>
      <p:sp>
        <p:nvSpPr>
          <p:cNvPr id="8195" name="Content Placeholder 2"/>
          <p:cNvSpPr>
            <a:spLocks noGrp="1"/>
          </p:cNvSpPr>
          <p:nvPr>
            <p:ph idx="1"/>
          </p:nvPr>
        </p:nvSpPr>
        <p:spPr>
          <a:xfrm>
            <a:off x="533400" y="1371600"/>
            <a:ext cx="7696200" cy="5181600"/>
          </a:xfrm>
        </p:spPr>
        <p:txBody>
          <a:bodyPr/>
          <a:lstStyle/>
          <a:p>
            <a:pPr algn="just"/>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a:t>
            </a:r>
          </a:p>
          <a:p>
            <a:pPr algn="just">
              <a:buFontTx/>
              <a:buChar char="-"/>
            </a:pP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endParaRPr lang="en-US" sz="2800" dirty="0" smtClean="0">
              <a:latin typeface="Times New Roman" pitchFamily="18" charset="0"/>
              <a:cs typeface="Times New Roman" pitchFamily="18" charset="0"/>
            </a:endParaRPr>
          </a:p>
          <a:p>
            <a:pPr algn="just">
              <a:buFontTx/>
              <a:buChar char="-"/>
            </a:pP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ATTP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a:t>
            </a:r>
          </a:p>
          <a:p>
            <a:pPr algn="just">
              <a:buFontTx/>
              <a:buChar char="-"/>
            </a:pP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24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endParaRPr lang="en-US" sz="2800" dirty="0" smtClean="0">
              <a:latin typeface="Times New Roman" pitchFamily="18" charset="0"/>
              <a:cs typeface="Times New Roman" pitchFamily="18" charset="0"/>
            </a:endParaRPr>
          </a:p>
        </p:txBody>
      </p:sp>
      <p:sp>
        <p:nvSpPr>
          <p:cNvPr id="5" name="AutoShape 15"/>
          <p:cNvSpPr>
            <a:spLocks noChangeArrowheads="1"/>
          </p:cNvSpPr>
          <p:nvPr/>
        </p:nvSpPr>
        <p:spPr bwMode="gray">
          <a:xfrm>
            <a:off x="0" y="-76200"/>
            <a:ext cx="9144000" cy="6477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smtClean="0">
                <a:solidFill>
                  <a:srgbClr val="FF0000"/>
                </a:solidFill>
                <a:cs typeface="+mn-cs"/>
              </a:rPr>
              <a:t>Phần 2. </a:t>
            </a:r>
            <a:r>
              <a:rPr lang="en-US" sz="2800" b="1">
                <a:solidFill>
                  <a:srgbClr val="0000CC"/>
                </a:solidFill>
                <a:cs typeface="+mn-cs"/>
              </a:rPr>
              <a:t>NỘI DUNG NHIỆM VỤ CÔNG TÁC ATTP</a:t>
            </a:r>
            <a:endParaRPr lang="vi-VN" altLang="en-US" sz="2800" b="1" dirty="0">
              <a:solidFill>
                <a:srgbClr val="0000CC"/>
              </a:solidFill>
              <a:cs typeface="+mn-cs"/>
            </a:endParaRPr>
          </a:p>
        </p:txBody>
      </p:sp>
    </p:spTree>
    <p:extLst>
      <p:ext uri="{BB962C8B-B14F-4D97-AF65-F5344CB8AC3E}">
        <p14:creationId xmlns:p14="http://schemas.microsoft.com/office/powerpoint/2010/main" val="419471399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762000"/>
            <a:ext cx="6870700" cy="762000"/>
          </a:xfrm>
        </p:spPr>
        <p:txBody>
          <a:bodyPr/>
          <a:lstStyle/>
          <a:p>
            <a:pPr algn="l"/>
            <a:r>
              <a:rPr lang="en-US" sz="2800" b="1" smtClean="0">
                <a:solidFill>
                  <a:srgbClr val="FF0000"/>
                </a:solidFill>
                <a:latin typeface="Times New Roman" pitchFamily="18" charset="0"/>
                <a:cs typeface="Times New Roman" pitchFamily="18" charset="0"/>
              </a:rPr>
              <a:t>NỘI DUNG CỤ THỂ (3)</a:t>
            </a:r>
            <a:endParaRPr lang="en-US" sz="2800" smtClean="0"/>
          </a:p>
        </p:txBody>
      </p:sp>
      <p:sp>
        <p:nvSpPr>
          <p:cNvPr id="13315" name="Content Placeholder 2"/>
          <p:cNvSpPr>
            <a:spLocks noGrp="1"/>
          </p:cNvSpPr>
          <p:nvPr>
            <p:ph idx="1"/>
          </p:nvPr>
        </p:nvSpPr>
        <p:spPr>
          <a:xfrm>
            <a:off x="685800" y="1371600"/>
            <a:ext cx="7696200" cy="5181600"/>
          </a:xfrm>
        </p:spPr>
        <p:txBody>
          <a:bodyPr/>
          <a:lstStyle/>
          <a:p>
            <a:pPr algn="just">
              <a:defRPr/>
            </a:pPr>
            <a:r>
              <a:rPr lang="en-US" sz="2800" dirty="0" err="1" smtClean="0">
                <a:latin typeface="Times New Roman" pitchFamily="18" charset="0"/>
                <a:cs typeface="Times New Roman" pitchFamily="18" charset="0"/>
              </a:rPr>
              <a:t>Duy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a:t>
            </a:r>
          </a:p>
          <a:p>
            <a:pPr algn="just">
              <a:buFontTx/>
              <a:buChar char="-"/>
              <a:defRPr/>
            </a:pPr>
            <a:r>
              <a:rPr lang="en-US" sz="2800" dirty="0" smtClean="0">
                <a:latin typeface="Times New Roman" pitchFamily="18" charset="0"/>
                <a:cs typeface="Times New Roman" pitchFamily="18" charset="0"/>
              </a:rPr>
              <a:t>100%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Nâng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tự</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lý</a:t>
            </a:r>
            <a:r>
              <a:rPr lang="en-US" sz="2800" i="1" dirty="0">
                <a:latin typeface="Times New Roman" pitchFamily="18" charset="0"/>
                <a:cs typeface="Times New Roman" pitchFamily="18" charset="0"/>
              </a:rPr>
              <a:t> ATTP </a:t>
            </a:r>
            <a:r>
              <a:rPr lang="en-US" sz="2800" i="1" dirty="0" err="1">
                <a:latin typeface="Times New Roman" pitchFamily="18" charset="0"/>
                <a:cs typeface="Times New Roman" pitchFamily="18" charset="0"/>
              </a:rPr>
              <a:t>bếp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endParaRPr lang="en-US" sz="2800" i="1" dirty="0" smtClean="0">
              <a:latin typeface="Times New Roman" pitchFamily="18" charset="0"/>
              <a:cs typeface="Times New Roman" pitchFamily="18" charset="0"/>
            </a:endParaRPr>
          </a:p>
          <a:p>
            <a:pPr marL="0" indent="0" algn="just">
              <a:buFontTx/>
              <a:buNone/>
              <a:defRPr/>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trong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đó</a:t>
            </a:r>
            <a:r>
              <a:rPr lang="en-US" sz="2800" i="1" dirty="0" smtClean="0">
                <a:latin typeface="Times New Roman" pitchFamily="18" charset="0"/>
                <a:cs typeface="Times New Roman" pitchFamily="18" charset="0"/>
              </a:rPr>
              <a:t>: 04 </a:t>
            </a:r>
            <a:r>
              <a:rPr lang="en-US" sz="2800" i="1" dirty="0" err="1" smtClean="0">
                <a:latin typeface="Times New Roman" pitchFamily="18" charset="0"/>
                <a:cs typeface="Times New Roman" pitchFamily="18" charset="0"/>
              </a:rPr>
              <a:t>trường</a:t>
            </a:r>
            <a:r>
              <a:rPr lang="en-US" sz="2800" i="1" dirty="0" smtClean="0">
                <a:latin typeface="Times New Roman" pitchFamily="18" charset="0"/>
                <a:cs typeface="Times New Roman" pitchFamily="18" charset="0"/>
              </a:rPr>
              <a:t> TH </a:t>
            </a:r>
            <a:r>
              <a:rPr lang="en-US" sz="2800" i="1" dirty="0" err="1" smtClean="0">
                <a:latin typeface="Times New Roman" pitchFamily="18" charset="0"/>
                <a:cs typeface="Times New Roman" pitchFamily="18" charset="0"/>
              </a:rPr>
              <a:t>đăng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ký</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thực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hiện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mô</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hình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với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thành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phố</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TH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Quất</a:t>
            </a:r>
            <a:r>
              <a:rPr lang="en-US" sz="2800" i="1" dirty="0">
                <a:latin typeface="Times New Roman" pitchFamily="18" charset="0"/>
                <a:cs typeface="Times New Roman" pitchFamily="18" charset="0"/>
              </a:rPr>
              <a:t>, TH </a:t>
            </a:r>
            <a:r>
              <a:rPr lang="en-US" sz="2800" i="1" dirty="0" err="1">
                <a:latin typeface="Times New Roman" pitchFamily="18" charset="0"/>
                <a:cs typeface="Times New Roman" pitchFamily="18" charset="0"/>
              </a:rPr>
              <a:t>Đô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thị</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Hưng</a:t>
            </a:r>
            <a:r>
              <a:rPr lang="en-US" sz="2800" i="1" dirty="0">
                <a:latin typeface="Times New Roman" pitchFamily="18" charset="0"/>
                <a:cs typeface="Times New Roman" pitchFamily="18" charset="0"/>
              </a:rPr>
              <a:t>, TH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Thụy</a:t>
            </a:r>
            <a:r>
              <a:rPr lang="en-US" sz="2800" i="1" dirty="0">
                <a:latin typeface="Times New Roman" pitchFamily="18" charset="0"/>
                <a:cs typeface="Times New Roman" pitchFamily="18" charset="0"/>
              </a:rPr>
              <a:t>, TH </a:t>
            </a:r>
            <a:r>
              <a:rPr lang="en-US" sz="2800" i="1" dirty="0" err="1">
                <a:latin typeface="Times New Roman" pitchFamily="18" charset="0"/>
                <a:cs typeface="Times New Roman" pitchFamily="18" charset="0"/>
              </a:rPr>
              <a:t>Đoàn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Kết</a:t>
            </a:r>
            <a:r>
              <a:rPr lang="en-US" sz="2800" i="1" dirty="0" smtClean="0">
                <a:latin typeface="Times New Roman" pitchFamily="18" charset="0"/>
                <a:cs typeface="Times New Roman" pitchFamily="18" charset="0"/>
              </a:rPr>
              <a:t>); 02 </a:t>
            </a:r>
            <a:r>
              <a:rPr lang="en-US" sz="2800" i="1" dirty="0" err="1" smtClean="0">
                <a:latin typeface="Times New Roman" pitchFamily="18" charset="0"/>
                <a:cs typeface="Times New Roman" pitchFamily="18" charset="0"/>
              </a:rPr>
              <a:t>trường</a:t>
            </a:r>
            <a:r>
              <a:rPr lang="en-US" sz="2800" i="1" dirty="0" smtClean="0">
                <a:latin typeface="Times New Roman" pitchFamily="18" charset="0"/>
                <a:cs typeface="Times New Roman" pitchFamily="18" charset="0"/>
              </a:rPr>
              <a:t> MN </a:t>
            </a:r>
            <a:r>
              <a:rPr lang="en-US" sz="2800" i="1" dirty="0" err="1" smtClean="0">
                <a:latin typeface="Times New Roman" pitchFamily="18" charset="0"/>
                <a:cs typeface="Times New Roman" pitchFamily="18" charset="0"/>
              </a:rPr>
              <a:t>thực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hiện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theo</a:t>
            </a:r>
            <a:r>
              <a:rPr lang="en-US" sz="2800" i="1" dirty="0" smtClean="0">
                <a:latin typeface="Times New Roman" pitchFamily="18" charset="0"/>
                <a:cs typeface="Times New Roman" pitchFamily="18" charset="0"/>
              </a:rPr>
              <a:t> KH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quận</a:t>
            </a:r>
            <a:r>
              <a:rPr lang="en-US" sz="2800" i="1" dirty="0" smtClean="0">
                <a:latin typeface="Times New Roman" pitchFamily="18" charset="0"/>
                <a:cs typeface="Times New Roman" pitchFamily="18" charset="0"/>
              </a:rPr>
              <a:t> (MN </a:t>
            </a:r>
            <a:r>
              <a:rPr lang="en-US" sz="2800" i="1" dirty="0" err="1">
                <a:latin typeface="Times New Roman" pitchFamily="18" charset="0"/>
                <a:cs typeface="Times New Roman" pitchFamily="18" charset="0"/>
              </a:rPr>
              <a:t>Hồng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MN </a:t>
            </a:r>
            <a:r>
              <a:rPr lang="en-US" sz="2800" i="1" dirty="0" err="1">
                <a:latin typeface="Times New Roman" pitchFamily="18" charset="0"/>
                <a:cs typeface="Times New Roman" pitchFamily="18" charset="0"/>
              </a:rPr>
              <a:t>Thạch</a:t>
            </a:r>
            <a:r>
              <a:rPr lang="en-US" sz="2800" i="1" dirty="0">
                <a:latin typeface="Times New Roman" pitchFamily="18" charset="0"/>
                <a:cs typeface="Times New Roman" pitchFamily="18" charset="0"/>
              </a:rPr>
              <a:t> </a:t>
            </a:r>
            <a:r>
              <a:rPr lang="en-US" sz="2800" i="1" err="1">
                <a:latin typeface="Times New Roman" pitchFamily="18" charset="0"/>
                <a:cs typeface="Times New Roman" pitchFamily="18" charset="0"/>
              </a:rPr>
              <a:t>Bàn</a:t>
            </a:r>
            <a:r>
              <a:rPr lang="en-US" sz="2800" i="1" smtClean="0">
                <a:latin typeface="Times New Roman" pitchFamily="18" charset="0"/>
                <a:cs typeface="Times New Roman" pitchFamily="18" charset="0"/>
              </a:rPr>
              <a:t>)</a:t>
            </a:r>
            <a:r>
              <a:rPr lang="en-US" sz="2800" smtClean="0">
                <a:latin typeface="Times New Roman" pitchFamily="18" charset="0"/>
                <a:cs typeface="Times New Roman" pitchFamily="18" charset="0"/>
              </a:rPr>
              <a:t> </a:t>
            </a:r>
            <a:endParaRPr lang="en-US" dirty="0" smtClean="0"/>
          </a:p>
        </p:txBody>
      </p:sp>
      <p:sp>
        <p:nvSpPr>
          <p:cNvPr id="5" name="AutoShape 15"/>
          <p:cNvSpPr>
            <a:spLocks noChangeArrowheads="1"/>
          </p:cNvSpPr>
          <p:nvPr/>
        </p:nvSpPr>
        <p:spPr bwMode="gray">
          <a:xfrm>
            <a:off x="0" y="-76200"/>
            <a:ext cx="9144000" cy="6477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smtClean="0">
                <a:solidFill>
                  <a:srgbClr val="FF0000"/>
                </a:solidFill>
                <a:cs typeface="+mn-cs"/>
              </a:rPr>
              <a:t>Phần 2. </a:t>
            </a:r>
            <a:r>
              <a:rPr lang="en-US" sz="2800" b="1">
                <a:solidFill>
                  <a:srgbClr val="0000CC"/>
                </a:solidFill>
                <a:cs typeface="+mn-cs"/>
              </a:rPr>
              <a:t>NỘI DUNG NHIỆM VỤ CÔNG TÁC ATTP</a:t>
            </a:r>
            <a:endParaRPr lang="vi-VN" altLang="en-US" sz="2800" b="1" dirty="0">
              <a:solidFill>
                <a:srgbClr val="0000CC"/>
              </a:solidFill>
              <a:cs typeface="+mn-cs"/>
            </a:endParaRPr>
          </a:p>
        </p:txBody>
      </p:sp>
    </p:spTree>
    <p:extLst>
      <p:ext uri="{BB962C8B-B14F-4D97-AF65-F5344CB8AC3E}">
        <p14:creationId xmlns:p14="http://schemas.microsoft.com/office/powerpoint/2010/main" val="299320928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609600"/>
            <a:ext cx="6870700" cy="762000"/>
          </a:xfrm>
        </p:spPr>
        <p:txBody>
          <a:bodyPr/>
          <a:lstStyle/>
          <a:p>
            <a:pPr algn="l"/>
            <a:r>
              <a:rPr lang="en-US" sz="2800" b="1" smtClean="0">
                <a:solidFill>
                  <a:srgbClr val="FF0000"/>
                </a:solidFill>
                <a:latin typeface="Times New Roman" pitchFamily="18" charset="0"/>
                <a:cs typeface="Times New Roman" pitchFamily="18" charset="0"/>
              </a:rPr>
              <a:t>NỘI DUNG CỤ THỂ (4)</a:t>
            </a:r>
            <a:endParaRPr lang="en-US" sz="2800" smtClean="0"/>
          </a:p>
        </p:txBody>
      </p:sp>
      <p:sp>
        <p:nvSpPr>
          <p:cNvPr id="10243" name="Content Placeholder 2"/>
          <p:cNvSpPr>
            <a:spLocks noGrp="1"/>
          </p:cNvSpPr>
          <p:nvPr>
            <p:ph idx="1"/>
          </p:nvPr>
        </p:nvSpPr>
        <p:spPr>
          <a:xfrm>
            <a:off x="685800" y="1371600"/>
            <a:ext cx="4267200" cy="3886200"/>
          </a:xfrm>
        </p:spPr>
        <p:txBody>
          <a:bodyPr/>
          <a:lstStyle/>
          <a:p>
            <a:pPr algn="just"/>
            <a:r>
              <a:rPr lang="en-US" sz="2800" smtClean="0">
                <a:latin typeface="Times New Roman" pitchFamily="18" charset="0"/>
                <a:cs typeface="Times New Roman" pitchFamily="18" charset="0"/>
              </a:rPr>
              <a:t>Kịp thời thông tin và phối hợp với các ngành chức năng triển khai các biện pháp điều tra, xử lý </a:t>
            </a:r>
            <a:r>
              <a:rPr lang="en-US" sz="2800" b="1" smtClean="0">
                <a:solidFill>
                  <a:srgbClr val="0000CC"/>
                </a:solidFill>
                <a:latin typeface="Times New Roman" pitchFamily="18" charset="0"/>
                <a:cs typeface="Times New Roman" pitchFamily="18" charset="0"/>
              </a:rPr>
              <a:t>ngộ độc thực phẩm</a:t>
            </a:r>
            <a:r>
              <a:rPr lang="en-US" sz="2800" smtClean="0">
                <a:latin typeface="Times New Roman" pitchFamily="18" charset="0"/>
                <a:cs typeface="Times New Roman" pitchFamily="18" charset="0"/>
              </a:rPr>
              <a:t> (khi có sự cố về mất ATTP)</a:t>
            </a:r>
            <a:endParaRPr lang="en-US" smtClean="0"/>
          </a:p>
        </p:txBody>
      </p:sp>
      <p:sp>
        <p:nvSpPr>
          <p:cNvPr id="5" name="AutoShape 15"/>
          <p:cNvSpPr>
            <a:spLocks noChangeArrowheads="1"/>
          </p:cNvSpPr>
          <p:nvPr/>
        </p:nvSpPr>
        <p:spPr bwMode="gray">
          <a:xfrm>
            <a:off x="0" y="-76200"/>
            <a:ext cx="9144000" cy="647700"/>
          </a:xfrm>
          <a:prstGeom prst="roundRect">
            <a:avLst>
              <a:gd name="adj" fmla="val 11921"/>
            </a:avLst>
          </a:prstGeom>
          <a:gradFill rotWithShape="1">
            <a:gsLst>
              <a:gs pos="0">
                <a:srgbClr val="00FFFF"/>
              </a:gs>
              <a:gs pos="50000">
                <a:srgbClr val="FFFFFF"/>
              </a:gs>
              <a:gs pos="100000">
                <a:srgbClr val="00FFFF"/>
              </a:gs>
            </a:gsLst>
            <a:lin ang="5400000" scaled="1"/>
          </a:gradFill>
          <a:ln w="9525">
            <a:noFill/>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lnSpc>
                <a:spcPct val="90000"/>
              </a:lnSpc>
            </a:pPr>
            <a:r>
              <a:rPr lang="en-US" sz="2800" b="1" smtClean="0">
                <a:solidFill>
                  <a:srgbClr val="FF0000"/>
                </a:solidFill>
                <a:cs typeface="+mn-cs"/>
              </a:rPr>
              <a:t>Phần 2. </a:t>
            </a:r>
            <a:r>
              <a:rPr lang="en-US" sz="2800" b="1">
                <a:solidFill>
                  <a:srgbClr val="0000CC"/>
                </a:solidFill>
                <a:cs typeface="+mn-cs"/>
              </a:rPr>
              <a:t>NỘI DUNG NHIỆM VỤ CÔNG TÁC ATTP</a:t>
            </a:r>
            <a:endParaRPr lang="vi-VN" altLang="en-US" sz="2800" b="1" dirty="0">
              <a:solidFill>
                <a:srgbClr val="0000CC"/>
              </a:solidFill>
              <a:cs typeface="+mn-cs"/>
            </a:endParaRPr>
          </a:p>
        </p:txBody>
      </p:sp>
      <p:pic>
        <p:nvPicPr>
          <p:cNvPr id="8194" name="Picture 2" descr="Diễn tập điều tra, xử lý ngộ độc thực phẩm trường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73497"/>
            <a:ext cx="3405509"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2876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373" y="40153"/>
            <a:ext cx="9144000" cy="2502090"/>
          </a:xfr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defTabSz="912813"/>
            <a:r>
              <a:rPr lang="en-US" altLang="vi-VN" b="1" kern="1200" smtClean="0">
                <a:solidFill>
                  <a:srgbClr val="C00000"/>
                </a:solidFill>
                <a:latin typeface="Arial" charset="0"/>
                <a:ea typeface="+mn-ea"/>
                <a:cs typeface="Arial" charset="0"/>
              </a:rPr>
              <a:t>Phần 3:</a:t>
            </a:r>
            <a:r>
              <a:rPr lang="en-US" altLang="vi-VN" b="1" kern="1200" smtClean="0">
                <a:solidFill>
                  <a:srgbClr val="0000CC"/>
                </a:solidFill>
                <a:latin typeface="Arial" charset="0"/>
                <a:ea typeface="+mn-ea"/>
                <a:cs typeface="Arial" charset="0"/>
              </a:rPr>
              <a:t/>
            </a:r>
            <a:br>
              <a:rPr lang="en-US" altLang="vi-VN" b="1" kern="1200" smtClean="0">
                <a:solidFill>
                  <a:srgbClr val="0000CC"/>
                </a:solidFill>
                <a:latin typeface="Arial" charset="0"/>
                <a:ea typeface="+mn-ea"/>
                <a:cs typeface="Arial" charset="0"/>
              </a:rPr>
            </a:br>
            <a:r>
              <a:rPr lang="en-US" altLang="vi-VN" sz="4000" b="1">
                <a:solidFill>
                  <a:srgbClr val="0000CC"/>
                </a:solidFill>
              </a:rPr>
              <a:t>CÁC ĐIỀU KIỆN ĐẢM BẢO </a:t>
            </a:r>
            <a:r>
              <a:rPr lang="en-US" altLang="vi-VN" sz="4000" b="1" smtClean="0">
                <a:solidFill>
                  <a:srgbClr val="0000CC"/>
                </a:solidFill>
              </a:rPr>
              <a:t/>
            </a:r>
            <a:br>
              <a:rPr lang="en-US" altLang="vi-VN" sz="4000" b="1" smtClean="0">
                <a:solidFill>
                  <a:srgbClr val="0000CC"/>
                </a:solidFill>
              </a:rPr>
            </a:br>
            <a:r>
              <a:rPr lang="en-US" altLang="vi-VN" sz="4000" b="1" smtClean="0">
                <a:solidFill>
                  <a:srgbClr val="0000CC"/>
                </a:solidFill>
              </a:rPr>
              <a:t>AN </a:t>
            </a:r>
            <a:r>
              <a:rPr lang="en-US" altLang="vi-VN" sz="4000" b="1">
                <a:solidFill>
                  <a:srgbClr val="0000CC"/>
                </a:solidFill>
              </a:rPr>
              <a:t>TOÀN THỰC </a:t>
            </a:r>
            <a:r>
              <a:rPr lang="en-US" altLang="vi-VN" sz="4000" b="1" smtClean="0">
                <a:solidFill>
                  <a:srgbClr val="0000CC"/>
                </a:solidFill>
              </a:rPr>
              <a:t>PHẨM</a:t>
            </a:r>
            <a:endParaRPr lang="en-US" altLang="vi-VN" sz="4000" b="1" kern="1200">
              <a:solidFill>
                <a:srgbClr val="0000CC"/>
              </a:solidFill>
              <a:latin typeface="Arial" charset="0"/>
              <a:ea typeface="+mn-ea"/>
              <a:cs typeface="Arial" charset="0"/>
            </a:endParaRPr>
          </a:p>
        </p:txBody>
      </p:sp>
      <p:sp>
        <p:nvSpPr>
          <p:cNvPr id="3082" name="AutoShape 10" descr="dochoi"/>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94210" name="AutoShape 2" descr="Káº¿t quáº£ hÃ¬nh áº£nh cho cÃ¡c má»i nguy vá» an toÃ n thá»±c pháº©m"/>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4212" name="AutoShape 4" descr="Káº¿t quáº£ hÃ¬nh áº£nh cho cÃ¡c má»i nguy vá» an toÃ n thá»±c pháº©m"/>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Bữa ăn cho trẻ mầm non, học sinh tiểu học Thủ đô đi học lại sẽ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3037978"/>
            <a:ext cx="5857875" cy="329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9330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7863</TotalTime>
  <Words>2138</Words>
  <Application>Microsoft Office PowerPoint</Application>
  <PresentationFormat>On-screen Show (4:3)</PresentationFormat>
  <Paragraphs>212</Paragraphs>
  <Slides>42</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Image</vt:lpstr>
      <vt:lpstr>TẬP HUẤN ĐẢM BẢO AN TOÀN THỰC PHẨM BẾP ĂN TẬP THỂ TRƯỜNG HỌC</vt:lpstr>
      <vt:lpstr>PowerPoint Presentation</vt:lpstr>
      <vt:lpstr>PowerPoint Presentation</vt:lpstr>
      <vt:lpstr>PowerPoint Presentation</vt:lpstr>
      <vt:lpstr>NỘI DUNG CỤ THỂ (1)</vt:lpstr>
      <vt:lpstr>NỘI DUNG CỤ THỂ (2)</vt:lpstr>
      <vt:lpstr>NỘI DUNG CỤ THỂ (3)</vt:lpstr>
      <vt:lpstr>NỘI DUNG CỤ THỂ (4)</vt:lpstr>
      <vt:lpstr>Phần 3: CÁC ĐIỀU KIỆN ĐẢM BẢO  AN TOÀN THỰC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Phần 4: CÁC VI PHẠM THƯỜNG GẶP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Company>PHÒNG Y TẾ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dc:title>
  <dc:creator>DINYH QUYET</dc:creator>
  <cp:lastModifiedBy>ismail - [2010]</cp:lastModifiedBy>
  <cp:revision>721</cp:revision>
  <dcterms:created xsi:type="dcterms:W3CDTF">2015-09-18T08:34:27Z</dcterms:created>
  <dcterms:modified xsi:type="dcterms:W3CDTF">2022-07-20T07:51:26Z</dcterms:modified>
</cp:coreProperties>
</file>