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331" r:id="rId2"/>
    <p:sldId id="314" r:id="rId3"/>
    <p:sldId id="313" r:id="rId4"/>
    <p:sldId id="321" r:id="rId5"/>
    <p:sldId id="325" r:id="rId6"/>
    <p:sldId id="329" r:id="rId7"/>
    <p:sldId id="326" r:id="rId8"/>
    <p:sldId id="328" r:id="rId9"/>
    <p:sldId id="315" r:id="rId10"/>
    <p:sldId id="318" r:id="rId11"/>
    <p:sldId id="271" r:id="rId12"/>
    <p:sldId id="320" r:id="rId13"/>
    <p:sldId id="307" r:id="rId14"/>
    <p:sldId id="301" r:id="rId15"/>
    <p:sldId id="330" r:id="rId16"/>
    <p:sldId id="31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CC"/>
    <a:srgbClr val="FF00FF"/>
    <a:srgbClr val="FF0066"/>
    <a:srgbClr val="99FF33"/>
    <a:srgbClr val="FFFF00"/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889" autoAdjust="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fld id="{D965EEC5-4EB1-4B3F-B3F7-CC7E7BB456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85E03-B617-41B2-AD41-5C54B363D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66C88-618B-4570-B679-FFD6778D4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00694-5671-43BE-877A-F9462D76D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7E394-FD34-4F13-8FC7-48E5C1FAF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903EA-EF5E-4B58-937F-BF9D323C5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DDA30-C7E9-46D5-851E-54EF9DB61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D4CD-B5D9-4EE4-9090-96F330771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D688-6294-4994-9187-E0AC6D166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1489F-4185-4799-800F-95CA3E006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4EBAC-5AE1-4FB4-A853-6D2A0B634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5E13A-D9AF-4466-B47A-FE7DD11D34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CC033C-6633-4822-86A5-386DDF5808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Khan%20quang%20thap%20sang%20binh%20minh%20Nhac%20thieu%20nhi%20cua%20Trinh%20Cong%20Son%20-%20Xuan%20Nghi%20%5bNCT%2055633915833091406250%5d%20(1).w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2" name="Picture 4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ỌC ÁI MỘ A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60" name="WordArt 12"/>
          <p:cNvSpPr>
            <a:spLocks noChangeArrowheads="1" noChangeShapeType="1" noTextEdit="1"/>
          </p:cNvSpPr>
          <p:nvPr/>
        </p:nvSpPr>
        <p:spPr bwMode="auto">
          <a:xfrm>
            <a:off x="609600" y="3352800"/>
            <a:ext cx="769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j-lt"/>
                <a:cs typeface="Times New Roman"/>
              </a:rPr>
              <a:t>ÔN CHỮ HOA C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78861" name="WordArt 13"/>
          <p:cNvSpPr>
            <a:spLocks noChangeArrowheads="1" noChangeShapeType="1" noTextEdit="1"/>
          </p:cNvSpPr>
          <p:nvPr/>
        </p:nvSpPr>
        <p:spPr bwMode="auto">
          <a:xfrm>
            <a:off x="1066800" y="5715000"/>
            <a:ext cx="71247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NGUYỄN THỊ THƯỜNG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8153400" cy="1600200"/>
          </a:xfrm>
        </p:spPr>
        <p:txBody>
          <a:bodyPr/>
          <a:lstStyle/>
          <a:p>
            <a:r>
              <a:rPr lang="en-US" sz="5400">
                <a:solidFill>
                  <a:srgbClr val="0000CC"/>
                </a:solidFill>
                <a:latin typeface=".VnCommercial Script" pitchFamily="34" charset="0"/>
              </a:rPr>
              <a:t>Cöu Long 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600200" y="381000"/>
            <a:ext cx="5851525" cy="134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latin typeface=".VnTime" pitchFamily="34" charset="0"/>
              </a:rPr>
              <a:t> </a:t>
            </a:r>
            <a:r>
              <a:rPr lang="en-US" sz="4000" b="1">
                <a:latin typeface=".VnTime" pitchFamily="34" charset="0"/>
              </a:rPr>
              <a:t>ViÕt tõ øng dông</a:t>
            </a:r>
            <a:r>
              <a:rPr lang="en-US" sz="3200">
                <a:latin typeface="CommercialScript BT" pitchFamily="66" charset="0"/>
              </a:rPr>
              <a:t> </a:t>
            </a:r>
            <a:endParaRPr lang="en-US" sz="3200" u="sng">
              <a:latin typeface="CommercialScript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057400"/>
            <a:ext cx="4267200" cy="1600200"/>
          </a:xfrm>
        </p:spPr>
        <p:txBody>
          <a:bodyPr/>
          <a:lstStyle/>
          <a:p>
            <a:r>
              <a:rPr lang="en-US" sz="5400">
                <a:solidFill>
                  <a:srgbClr val="0000CC"/>
                </a:solidFill>
                <a:latin typeface=".VnCommercial Script" pitchFamily="34" charset="0"/>
              </a:rPr>
              <a:t>Cöu Long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600200" y="381000"/>
            <a:ext cx="5851525" cy="134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latin typeface=".VnTime" pitchFamily="34" charset="0"/>
              </a:rPr>
              <a:t> </a:t>
            </a:r>
            <a:r>
              <a:rPr lang="en-US" sz="4000" b="1">
                <a:latin typeface=".VnTime" pitchFamily="34" charset="0"/>
              </a:rPr>
              <a:t>ViÕt C©u øng dông </a:t>
            </a:r>
            <a:r>
              <a:rPr lang="en-US" sz="3200">
                <a:latin typeface="CommercialScript BT" pitchFamily="66" charset="0"/>
              </a:rPr>
              <a:t> </a:t>
            </a:r>
            <a:endParaRPr lang="en-US" sz="3200" u="sng">
              <a:latin typeface="CommercialScript BT" pitchFamily="66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4800" y="4114800"/>
            <a:ext cx="815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rgbClr val="0000CC"/>
                </a:solidFill>
                <a:latin typeface=".VnCommercial Script" pitchFamily="34" charset="0"/>
              </a:rPr>
              <a:t>C«ng cha nh­ nói Th¸i S¬n </a:t>
            </a:r>
            <a:br>
              <a:rPr lang="en-US" sz="4000">
                <a:solidFill>
                  <a:srgbClr val="0000CC"/>
                </a:solidFill>
                <a:latin typeface=".VnCommercial Script" pitchFamily="34" charset="0"/>
              </a:rPr>
            </a:br>
            <a:r>
              <a:rPr lang="en-US" sz="4000">
                <a:solidFill>
                  <a:srgbClr val="0000CC"/>
                </a:solidFill>
                <a:latin typeface=".VnCommercial Script" pitchFamily="34" charset="0"/>
              </a:rPr>
              <a:t>NghÜa mÑ nh­ n­íc trong nguån ch¶y ra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95400"/>
            <a:ext cx="2238375" cy="2667000"/>
          </a:xfrm>
          <a:prstGeom prst="rect">
            <a:avLst/>
          </a:prstGeom>
          <a:noFill/>
        </p:spPr>
      </p:pic>
      <p:pic>
        <p:nvPicPr>
          <p:cNvPr id="76805" name="Picture 5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19200"/>
            <a:ext cx="2209800" cy="2971800"/>
          </a:xfrm>
          <a:prstGeom prst="rect">
            <a:avLst/>
          </a:prstGeom>
          <a:noFill/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905000" y="4572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Quả bầu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943600" y="4343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Quả bí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  <p:bldP spid="768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3067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1</a:t>
            </a:r>
            <a:r>
              <a:rPr lang="en-US">
                <a:latin typeface=".VnTime" pitchFamily="34" charset="0"/>
              </a:rPr>
              <a:t>. H­íng dÉn häc sinh viÕt trªn b¶ng con.</a:t>
            </a:r>
          </a:p>
          <a:p>
            <a:pPr marL="609600" indent="-609600">
              <a:buFontTx/>
              <a:buNone/>
            </a:pPr>
            <a:r>
              <a:rPr lang="en-US">
                <a:latin typeface=".VnTime" pitchFamily="34" charset="0"/>
              </a:rPr>
              <a:t>a, LuyÖn viÕt ch÷ viÕt hoa.</a:t>
            </a:r>
          </a:p>
          <a:p>
            <a:pPr marL="609600" indent="-609600">
              <a:buFontTx/>
              <a:buNone/>
            </a:pPr>
            <a:r>
              <a:rPr lang="en-US">
                <a:latin typeface=".VnTime" pitchFamily="34" charset="0"/>
              </a:rPr>
              <a:t>b, LuyÖn viÕt tõ øng dông.</a:t>
            </a:r>
          </a:p>
          <a:p>
            <a:pPr marL="609600" indent="-609600">
              <a:buFontTx/>
              <a:buNone/>
            </a:pPr>
            <a:r>
              <a:rPr lang="en-US">
                <a:latin typeface=".VnTime" pitchFamily="34" charset="0"/>
              </a:rPr>
              <a:t>c, LuyÖn viÕt c©u øng dông.</a:t>
            </a:r>
          </a:p>
          <a:p>
            <a:pPr marL="609600" indent="-609600">
              <a:buFontTx/>
              <a:buNone/>
            </a:pPr>
            <a:r>
              <a:rPr lang="en-US">
                <a:latin typeface=".VnTime" pitchFamily="34" charset="0"/>
              </a:rPr>
              <a:t>2. H­íng dÉn häc sinh viÕt vµo vë tËp viÕt.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305800" cy="3505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latin typeface=".VnAristote" pitchFamily="34" charset="0"/>
              </a:rPr>
              <a:t>ViÕt vµo vë tËp viÕt: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		</a:t>
            </a:r>
            <a:r>
              <a:rPr lang="en-US" sz="2000">
                <a:latin typeface=".VnTime" pitchFamily="34" charset="0"/>
              </a:rPr>
              <a:t>1 dßng ch÷:       </a:t>
            </a:r>
            <a:r>
              <a:rPr lang="en-US">
                <a:solidFill>
                  <a:srgbClr val="0000FF"/>
                </a:solidFill>
                <a:latin typeface="CommercialScript BT" pitchFamily="66" charset="0"/>
              </a:rPr>
              <a:t>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.VnTime" pitchFamily="34" charset="0"/>
              </a:rPr>
              <a:t>		1 dßng ch÷:      </a:t>
            </a:r>
            <a:r>
              <a:rPr lang="en-US">
                <a:solidFill>
                  <a:srgbClr val="0000FF"/>
                </a:solidFill>
                <a:latin typeface="CommercialScript BT" pitchFamily="66" charset="0"/>
              </a:rPr>
              <a:t>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.VnTime" pitchFamily="34" charset="0"/>
              </a:rPr>
              <a:t>		1 dßng ch÷: </a:t>
            </a:r>
            <a:r>
              <a:rPr lang="en-US" sz="4000">
                <a:solidFill>
                  <a:srgbClr val="FF0000"/>
                </a:solidFill>
                <a:latin typeface=".VnCommercial Script" pitchFamily="34" charset="0"/>
              </a:rPr>
              <a:t>  </a:t>
            </a:r>
            <a:r>
              <a:rPr lang="en-US" sz="4000">
                <a:solidFill>
                  <a:srgbClr val="0000FF"/>
                </a:solidFill>
                <a:latin typeface=".VnCommercial Script" pitchFamily="34" charset="0"/>
              </a:rPr>
              <a:t>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.VnTime" pitchFamily="34" charset="0"/>
              </a:rPr>
              <a:t>		2 dßng:     tõ øng dông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.VnTime" pitchFamily="34" charset="0"/>
              </a:rPr>
              <a:t>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latin typeface=".VnTime" pitchFamily="34" charset="0"/>
              </a:rPr>
              <a:t>		2 lÇn c©u th¬: c©u øng dông </a:t>
            </a:r>
            <a:endParaRPr lang="en-US" sz="3600">
              <a:solidFill>
                <a:srgbClr val="FF0000"/>
              </a:solidFill>
              <a:latin typeface=".VnCommercial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057400"/>
            <a:ext cx="4267200" cy="1600200"/>
          </a:xfrm>
        </p:spPr>
        <p:txBody>
          <a:bodyPr/>
          <a:lstStyle/>
          <a:p>
            <a:r>
              <a:rPr lang="en-US" sz="5400">
                <a:solidFill>
                  <a:srgbClr val="0000CC"/>
                </a:solidFill>
                <a:latin typeface=".VnCommercial Script" pitchFamily="34" charset="0"/>
              </a:rPr>
              <a:t>Cöu Long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600200" y="381000"/>
            <a:ext cx="5851525" cy="134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latin typeface=".VnTime" pitchFamily="34" charset="0"/>
              </a:rPr>
              <a:t> </a:t>
            </a:r>
            <a:r>
              <a:rPr lang="en-US" sz="4000" b="1">
                <a:latin typeface=".VnTime" pitchFamily="34" charset="0"/>
              </a:rPr>
              <a:t>ViÕt tõ vµ c©u øng dông </a:t>
            </a:r>
            <a:r>
              <a:rPr lang="en-US" sz="3200">
                <a:latin typeface="CommercialScript BT" pitchFamily="66" charset="0"/>
              </a:rPr>
              <a:t> </a:t>
            </a:r>
            <a:endParaRPr lang="en-US" sz="3200" u="sng">
              <a:latin typeface="CommercialScript BT" pitchFamily="66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04800" y="4114800"/>
            <a:ext cx="815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rgbClr val="0000CC"/>
                </a:solidFill>
                <a:latin typeface=".VnCommercial Script" pitchFamily="34" charset="0"/>
              </a:rPr>
              <a:t>C«ng cha nh­ nói Th¸i S¬n </a:t>
            </a:r>
            <a:br>
              <a:rPr lang="en-US" sz="4000">
                <a:solidFill>
                  <a:srgbClr val="0000CC"/>
                </a:solidFill>
                <a:latin typeface=".VnCommercial Script" pitchFamily="34" charset="0"/>
              </a:rPr>
            </a:br>
            <a:r>
              <a:rPr lang="en-US" sz="4000">
                <a:solidFill>
                  <a:srgbClr val="0000CC"/>
                </a:solidFill>
                <a:latin typeface=".VnCommercial Script" pitchFamily="34" charset="0"/>
              </a:rPr>
              <a:t>NghÜa mÑ nh­ n­íc trong nguån ch¶y ra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Khan quang thap sang binh minh Nhac thieu nhi cua Trinh Cong Son - Xuan Nghi [NCT 55633915833091406250] (1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589588"/>
            <a:ext cx="73025" cy="73025"/>
          </a:xfrm>
          <a:prstGeom prst="rect">
            <a:avLst/>
          </a:prstGeom>
          <a:noFill/>
        </p:spPr>
      </p:pic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7488238" cy="57610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xin ch©n thµnh c¶m ¬n</a:t>
            </a:r>
          </a:p>
        </p:txBody>
      </p:sp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611188" y="3644900"/>
            <a:ext cx="7886700" cy="950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c¸c thÇy c« gi¸o vµ c¸c em  häc sinh  th©n yªu!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379" fill="hold"/>
                                        <p:tgtEl>
                                          <p:spTgt spid="61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2"/>
                </p:tgtEl>
              </p:cMediaNode>
            </p:audio>
          </p:childTnLst>
        </p:cTn>
      </p:par>
    </p:tnLst>
    <p:bldLst>
      <p:bldP spid="61444" grpId="0" animBg="1"/>
      <p:bldP spid="614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609600" y="1524000"/>
            <a:ext cx="7696200" cy="6858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66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.VnTimeH" pitchFamily="34" charset="0"/>
              </a:rPr>
              <a:t>bµi</a:t>
            </a:r>
            <a:r>
              <a:rPr lang="en-US" sz="4400" b="1" dirty="0" smtClean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.VnTimeH" pitchFamily="34" charset="0"/>
              </a:rPr>
              <a:t>cò</a:t>
            </a:r>
            <a:endParaRPr lang="en-US" sz="4400" b="1" dirty="0">
              <a:solidFill>
                <a:srgbClr val="0000FF"/>
              </a:solidFill>
              <a:latin typeface=".VnTimeH" pitchFamily="34" charset="0"/>
            </a:endParaRP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3886200" y="0"/>
            <a:ext cx="1143000" cy="1203325"/>
            <a:chOff x="2448" y="0"/>
            <a:chExt cx="720" cy="758"/>
          </a:xfrm>
        </p:grpSpPr>
        <p:grpSp>
          <p:nvGrpSpPr>
            <p:cNvPr id="69636" name="Group 4"/>
            <p:cNvGrpSpPr>
              <a:grpSpLocks/>
            </p:cNvGrpSpPr>
            <p:nvPr/>
          </p:nvGrpSpPr>
          <p:grpSpPr bwMode="auto">
            <a:xfrm>
              <a:off x="2448" y="0"/>
              <a:ext cx="720" cy="758"/>
              <a:chOff x="884" y="2523"/>
              <a:chExt cx="862" cy="862"/>
            </a:xfrm>
          </p:grpSpPr>
          <p:sp>
            <p:nvSpPr>
              <p:cNvPr id="69637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38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39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40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41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642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9643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69646" name="Text Box 14"/>
            <p:cNvSpPr txBox="1">
              <a:spLocks noChangeArrowheads="1"/>
            </p:cNvSpPr>
            <p:nvPr/>
          </p:nvSpPr>
          <p:spPr bwMode="auto">
            <a:xfrm>
              <a:off x="2648" y="134"/>
              <a:ext cx="24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66"/>
                  </a:solidFill>
                </a:rPr>
                <a:t>?</a:t>
              </a:r>
            </a:p>
          </p:txBody>
        </p:sp>
      </p:grpSp>
      <p:pic>
        <p:nvPicPr>
          <p:cNvPr id="69647" name="Picture 15" descr="j03981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8" name="Picture 16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91877">
            <a:off x="7727950" y="5665788"/>
            <a:ext cx="1543050" cy="1200150"/>
          </a:xfrm>
          <a:prstGeom prst="rect">
            <a:avLst/>
          </a:prstGeom>
          <a:noFill/>
        </p:spPr>
      </p:pic>
      <p:pic>
        <p:nvPicPr>
          <p:cNvPr id="69649" name="Picture 17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97460">
            <a:off x="-123825" y="5778500"/>
            <a:ext cx="1381125" cy="1074738"/>
          </a:xfrm>
          <a:prstGeom prst="rect">
            <a:avLst/>
          </a:prstGeom>
          <a:noFill/>
        </p:spPr>
      </p:pic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1371600" y="33528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Cả lớp viết bảng con chữ      </a:t>
            </a:r>
            <a:r>
              <a:rPr lang="en-US" sz="4000" b="1">
                <a:latin typeface="CommercialScript BT" pitchFamily="66" charset="0"/>
              </a:rPr>
              <a:t>B</a:t>
            </a:r>
            <a:endParaRPr lang="en-US" sz="4000" b="1">
              <a:solidFill>
                <a:srgbClr val="0000CC"/>
              </a:solidFill>
              <a:latin typeface="CommercialScript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219200" y="838200"/>
            <a:ext cx="41148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>
                <a:solidFill>
                  <a:srgbClr val="0000CC"/>
                </a:solidFill>
                <a:latin typeface=".VnCommercial Script" pitchFamily="34" charset="0"/>
              </a:rPr>
              <a:t>C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2133600" y="1219200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962400" y="1066800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.VnTime" pitchFamily="34" charset="0"/>
              </a:rPr>
              <a:t> gåm 1 nÐt   lµ kÕt hîp cña 2 nÐt c¬ b¶n , cong d­íi vµ cong tr¸i nèi liÒn nhau , t¹o thµnh vßng xo¨n to ë ®Çu ch÷ .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990600" y="48768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Time" pitchFamily="34" charset="0"/>
              </a:rPr>
              <a:t>Ch÷  </a:t>
            </a:r>
            <a:r>
              <a:rPr lang="en-US" sz="3200">
                <a:solidFill>
                  <a:srgbClr val="0000CC"/>
                </a:solidFill>
                <a:latin typeface="CommercialScript BT" pitchFamily="66" charset="0"/>
              </a:rPr>
              <a:t>B</a:t>
            </a:r>
            <a:r>
              <a:rPr lang="en-US" sz="3200">
                <a:solidFill>
                  <a:srgbClr val="0000CC"/>
                </a:solidFill>
                <a:latin typeface=".VnTime" pitchFamily="34" charset="0"/>
              </a:rPr>
              <a:t>  gåm mÊy nÐt lµ nh÷ng nÐt nµo ?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990600" y="57150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Ch÷  </a:t>
            </a:r>
            <a:r>
              <a:rPr lang="en-US" sz="3200">
                <a:latin typeface="CommercialScript BT" pitchFamily="66" charset="0"/>
              </a:rPr>
              <a:t>C</a:t>
            </a:r>
            <a:r>
              <a:rPr lang="en-US" sz="3200">
                <a:latin typeface=".VnTime" pitchFamily="34" charset="0"/>
              </a:rPr>
              <a:t> gåm 1 nÐt</a:t>
            </a:r>
            <a:r>
              <a:rPr lang="en-US" sz="3200">
                <a:solidFill>
                  <a:srgbClr val="0000CC"/>
                </a:solidFill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/>
      <p:bldP spid="68617" grpId="0"/>
      <p:bldP spid="686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981200" y="6858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Quan sát viết mẫu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6850" y="4208463"/>
          <a:ext cx="8771625" cy="1133856"/>
        </p:xfrm>
        <a:graphic>
          <a:graphicData uri="http://schemas.openxmlformats.org/drawingml/2006/table">
            <a:tbl>
              <a:tblPr firstRow="1" bandRow="1"/>
              <a:tblGrid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</a:tblGrid>
              <a:tr h="3779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9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9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" name="Oval 114"/>
          <p:cNvSpPr/>
          <p:nvPr/>
        </p:nvSpPr>
        <p:spPr>
          <a:xfrm>
            <a:off x="520700" y="438467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4085" name="Picture 4" descr="chu C"/>
          <p:cNvPicPr>
            <a:picLocks noChangeAspect="1" noChangeArrowheads="1"/>
          </p:cNvPicPr>
          <p:nvPr/>
        </p:nvPicPr>
        <p:blipFill>
          <a:blip r:embed="rId2"/>
          <a:srcRect t="16235" r="72501" b="43175"/>
          <a:stretch>
            <a:fillRect/>
          </a:stretch>
        </p:blipFill>
        <p:spPr bwMode="auto">
          <a:xfrm>
            <a:off x="0" y="10668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03525" y="1189038"/>
          <a:ext cx="6172207" cy="2651761"/>
        </p:xfrm>
        <a:graphic>
          <a:graphicData uri="http://schemas.openxmlformats.org/drawingml/2006/table">
            <a:tbl>
              <a:tblPr firstRow="1" bandRow="1"/>
              <a:tblGrid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</a:tblGrid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4248" name="Picture 4" descr="chu C"/>
          <p:cNvPicPr>
            <a:picLocks noChangeAspect="1" noChangeArrowheads="1"/>
          </p:cNvPicPr>
          <p:nvPr/>
        </p:nvPicPr>
        <p:blipFill>
          <a:blip r:embed="rId2"/>
          <a:srcRect l="31667" t="5798" r="30833" b="83765"/>
          <a:stretch>
            <a:fillRect/>
          </a:stretch>
        </p:blipFill>
        <p:spPr bwMode="auto">
          <a:xfrm>
            <a:off x="2895600" y="304800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4108450" y="1371600"/>
            <a:ext cx="349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4108450" y="1514475"/>
            <a:ext cx="1666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4108450" y="1716088"/>
            <a:ext cx="212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4321175" y="1679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4638675" y="1412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4532313" y="1371600"/>
            <a:ext cx="230187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4305300" y="1414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4103688" y="1916113"/>
            <a:ext cx="398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4502150" y="2141538"/>
            <a:ext cx="2571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4638675" y="1924050"/>
            <a:ext cx="1206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4410075" y="1924050"/>
            <a:ext cx="228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260" name="Picture 19" descr="c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08288" y="1371600"/>
            <a:ext cx="649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5408613" y="1371600"/>
            <a:ext cx="349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5408613" y="1514475"/>
            <a:ext cx="1666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5408613" y="1716088"/>
            <a:ext cx="212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5621338" y="1679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5938838" y="1412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5832475" y="1371600"/>
            <a:ext cx="230188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5605463" y="1414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5408613" y="1916113"/>
            <a:ext cx="398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5802313" y="2141538"/>
            <a:ext cx="2571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5938838" y="1924050"/>
            <a:ext cx="1206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5710238" y="1924050"/>
            <a:ext cx="228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6708775" y="1371600"/>
            <a:ext cx="3476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6708775" y="1514475"/>
            <a:ext cx="1666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6708775" y="1716088"/>
            <a:ext cx="2111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6919913" y="1679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7239000" y="1412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7132638" y="1371600"/>
            <a:ext cx="230187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6905625" y="1414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6704013" y="1916113"/>
            <a:ext cx="398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7102475" y="2141538"/>
            <a:ext cx="2555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7239000" y="1924050"/>
            <a:ext cx="1190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7008813" y="1924050"/>
            <a:ext cx="2301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8004175" y="1371600"/>
            <a:ext cx="3476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8004175" y="1514475"/>
            <a:ext cx="1666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8004175" y="1716088"/>
            <a:ext cx="2111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8215313" y="1679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8534400" y="1412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8428038" y="1371600"/>
            <a:ext cx="230187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8201025" y="1414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7999413" y="1916113"/>
            <a:ext cx="398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8397875" y="2141538"/>
            <a:ext cx="2555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8534400" y="1924050"/>
            <a:ext cx="1190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8304213" y="1924050"/>
            <a:ext cx="2301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294" name="Picture 53" descr="c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3050" y="2886075"/>
            <a:ext cx="6492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4113213" y="2895600"/>
            <a:ext cx="349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4113213" y="3038475"/>
            <a:ext cx="1666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4113213" y="3240088"/>
            <a:ext cx="212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4325938" y="3203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4643438" y="2936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4537075" y="2895600"/>
            <a:ext cx="230188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4310063" y="2938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4113213" y="3440113"/>
            <a:ext cx="3984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4506913" y="3665538"/>
            <a:ext cx="2571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4643438" y="3448050"/>
            <a:ext cx="1206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4414838" y="3448050"/>
            <a:ext cx="228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5408613" y="2895600"/>
            <a:ext cx="3476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5408613" y="3038475"/>
            <a:ext cx="1666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5408613" y="3240088"/>
            <a:ext cx="211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5619750" y="3203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5938838" y="2936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5832475" y="2895600"/>
            <a:ext cx="230188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5605463" y="2938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5405438" y="3440113"/>
            <a:ext cx="3984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5802313" y="3662363"/>
            <a:ext cx="25558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5938838" y="3448050"/>
            <a:ext cx="1190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5708650" y="3448050"/>
            <a:ext cx="2301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6705600" y="2895600"/>
            <a:ext cx="3476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6705600" y="3038475"/>
            <a:ext cx="1666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6705600" y="3240088"/>
            <a:ext cx="2111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6916738" y="3203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7235825" y="2936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7129463" y="2895600"/>
            <a:ext cx="230187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6902450" y="2938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6700838" y="3440113"/>
            <a:ext cx="3984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7099300" y="3665538"/>
            <a:ext cx="2555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7235825" y="3448050"/>
            <a:ext cx="1190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7007225" y="3448050"/>
            <a:ext cx="228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8004175" y="2895600"/>
            <a:ext cx="3476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8004175" y="3038475"/>
            <a:ext cx="1666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8004175" y="3240088"/>
            <a:ext cx="2111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90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8215313" y="3203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8534400" y="2936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8428038" y="2895600"/>
            <a:ext cx="230187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8201025" y="2938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7999413" y="3440113"/>
            <a:ext cx="3984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8397875" y="3665538"/>
            <a:ext cx="2555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8534400" y="3448050"/>
            <a:ext cx="1190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8304213" y="3448050"/>
            <a:ext cx="2301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204788" y="4389438"/>
            <a:ext cx="3492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204788" y="4533900"/>
            <a:ext cx="1666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204788" y="4733925"/>
            <a:ext cx="2127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0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412750" y="4694238"/>
            <a:ext cx="409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735013" y="4425950"/>
            <a:ext cx="1238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630238" y="4384675"/>
            <a:ext cx="228600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401638" y="4429125"/>
            <a:ext cx="333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200025" y="4929188"/>
            <a:ext cx="398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598488" y="5154613"/>
            <a:ext cx="2571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735013" y="4937125"/>
            <a:ext cx="120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506413" y="4937125"/>
            <a:ext cx="228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Oval 109"/>
          <p:cNvSpPr/>
          <p:nvPr/>
        </p:nvSpPr>
        <p:spPr>
          <a:xfrm>
            <a:off x="213360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756025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37845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30580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5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"/>
                            </p:stCondLst>
                            <p:childTnLst>
                              <p:par>
                                <p:cTn id="2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80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500"/>
                            </p:stCondLst>
                            <p:childTnLst>
                              <p:par>
                                <p:cTn id="2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9000"/>
                            </p:stCondLst>
                            <p:childTnLst>
                              <p:par>
                                <p:cTn id="2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1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500"/>
                            </p:stCondLst>
                            <p:childTnLst>
                              <p:par>
                                <p:cTn id="3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000"/>
                            </p:stCondLst>
                            <p:childTnLst>
                              <p:par>
                                <p:cTn id="3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500"/>
                            </p:stCondLst>
                            <p:childTnLst>
                              <p:par>
                                <p:cTn id="3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000"/>
                            </p:stCondLst>
                            <p:childTnLst>
                              <p:par>
                                <p:cTn id="3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500"/>
                            </p:stCondLst>
                            <p:childTnLst>
                              <p:par>
                                <p:cTn id="3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000"/>
                            </p:stCondLst>
                            <p:childTnLst>
                              <p:par>
                                <p:cTn id="3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500"/>
                            </p:stCondLst>
                            <p:childTnLst>
                              <p:par>
                                <p:cTn id="3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6850" y="4208463"/>
          <a:ext cx="8771625" cy="1133856"/>
        </p:xfrm>
        <a:graphic>
          <a:graphicData uri="http://schemas.openxmlformats.org/drawingml/2006/table">
            <a:tbl>
              <a:tblPr firstRow="1" bandRow="1"/>
              <a:tblGrid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</a:tblGrid>
              <a:tr h="3779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9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9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" name="Oval 114"/>
          <p:cNvSpPr/>
          <p:nvPr/>
        </p:nvSpPr>
        <p:spPr>
          <a:xfrm>
            <a:off x="520700" y="438467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8181" name="Picture 4" descr="chu C"/>
          <p:cNvPicPr>
            <a:picLocks noChangeAspect="1" noChangeArrowheads="1"/>
          </p:cNvPicPr>
          <p:nvPr/>
        </p:nvPicPr>
        <p:blipFill>
          <a:blip r:embed="rId2"/>
          <a:srcRect t="16235" r="72501" b="43175"/>
          <a:stretch>
            <a:fillRect/>
          </a:stretch>
        </p:blipFill>
        <p:spPr bwMode="auto">
          <a:xfrm>
            <a:off x="0" y="10668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44" name="Picture 4" descr="chu C"/>
          <p:cNvPicPr>
            <a:picLocks noChangeAspect="1" noChangeArrowheads="1"/>
          </p:cNvPicPr>
          <p:nvPr/>
        </p:nvPicPr>
        <p:blipFill>
          <a:blip r:embed="rId2"/>
          <a:srcRect l="31667" t="5798" r="30833" b="83765"/>
          <a:stretch>
            <a:fillRect/>
          </a:stretch>
        </p:blipFill>
        <p:spPr bwMode="auto">
          <a:xfrm>
            <a:off x="2895600" y="304800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90" name="Picture 53" descr="c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3050" y="2886075"/>
            <a:ext cx="6492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3" descr="C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204788" y="4389438"/>
            <a:ext cx="3492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3" descr="C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204788" y="4533900"/>
            <a:ext cx="1666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3" descr="C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204788" y="4733925"/>
            <a:ext cx="2127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01" descr="c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412750" y="4694238"/>
            <a:ext cx="409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4" descr="c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735013" y="4425950"/>
            <a:ext cx="1238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7" descr="c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630238" y="4384675"/>
            <a:ext cx="228600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9" descr="c5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401638" y="4429125"/>
            <a:ext cx="333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" descr="c5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200025" y="4929188"/>
            <a:ext cx="398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21" descr="c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598488" y="5154613"/>
            <a:ext cx="2571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2" descr="c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735013" y="4937125"/>
            <a:ext cx="120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23" descr="c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506413" y="4937125"/>
            <a:ext cx="228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Oval 109"/>
          <p:cNvSpPr/>
          <p:nvPr/>
        </p:nvSpPr>
        <p:spPr>
          <a:xfrm>
            <a:off x="213360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756025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37845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30580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676400" y="28194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4876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operH"/>
              </a:rPr>
              <a:t> «n l¹i c¸ch viÕt 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981200" y="22860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CommercialScript BT" pitchFamily="66" charset="0"/>
              </a:rPr>
              <a:t>L  ,  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1288" y="3657600"/>
          <a:ext cx="8849709" cy="2971800"/>
        </p:xfrm>
        <a:graphic>
          <a:graphicData uri="http://schemas.openxmlformats.org/drawingml/2006/table">
            <a:tbl>
              <a:tblPr firstRow="1" bandRow="1"/>
              <a:tblGrid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  <a:gridCol w="327767"/>
              </a:tblGrid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" name="Oval 58"/>
          <p:cNvSpPr/>
          <p:nvPr/>
        </p:nvSpPr>
        <p:spPr>
          <a:xfrm>
            <a:off x="371475" y="640715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20713" y="6583363"/>
            <a:ext cx="44450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19125" y="5676900"/>
            <a:ext cx="46038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7461" name="Picture 4" descr="chu N Hoa"/>
          <p:cNvPicPr>
            <a:picLocks noChangeAspect="1" noChangeArrowheads="1"/>
          </p:cNvPicPr>
          <p:nvPr/>
        </p:nvPicPr>
        <p:blipFill>
          <a:blip r:embed="rId2"/>
          <a:srcRect t="5611" r="71667" b="46143"/>
          <a:stretch>
            <a:fillRect/>
          </a:stretch>
        </p:blipFill>
        <p:spPr bwMode="auto">
          <a:xfrm>
            <a:off x="0" y="3810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44" b="77293"/>
          <a:stretch>
            <a:fillRect/>
          </a:stretch>
        </p:blipFill>
        <p:spPr bwMode="auto">
          <a:xfrm>
            <a:off x="3624263" y="4191000"/>
            <a:ext cx="131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r="9782"/>
          <a:stretch>
            <a:fillRect/>
          </a:stretch>
        </p:blipFill>
        <p:spPr bwMode="auto">
          <a:xfrm>
            <a:off x="3187700" y="4187825"/>
            <a:ext cx="4556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44" b="77293"/>
          <a:stretch>
            <a:fillRect/>
          </a:stretch>
        </p:blipFill>
        <p:spPr bwMode="auto">
          <a:xfrm>
            <a:off x="5591175" y="4191000"/>
            <a:ext cx="131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r="9782"/>
          <a:stretch>
            <a:fillRect/>
          </a:stretch>
        </p:blipFill>
        <p:spPr bwMode="auto">
          <a:xfrm>
            <a:off x="5154613" y="4187825"/>
            <a:ext cx="454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44" b="77293"/>
          <a:stretch>
            <a:fillRect/>
          </a:stretch>
        </p:blipFill>
        <p:spPr bwMode="auto">
          <a:xfrm>
            <a:off x="7559675" y="4189413"/>
            <a:ext cx="131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r="9782"/>
          <a:stretch>
            <a:fillRect/>
          </a:stretch>
        </p:blipFill>
        <p:spPr bwMode="auto">
          <a:xfrm>
            <a:off x="7123113" y="4187825"/>
            <a:ext cx="454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3" descr="N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t="52254" r="70850"/>
          <a:stretch>
            <a:fillRect/>
          </a:stretch>
        </p:blipFill>
        <p:spPr bwMode="auto">
          <a:xfrm>
            <a:off x="142875" y="6176963"/>
            <a:ext cx="15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3" descr="N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9520" t="59216" r="46864" b="18143"/>
          <a:stretch>
            <a:fillRect/>
          </a:stretch>
        </p:blipFill>
        <p:spPr bwMode="auto">
          <a:xfrm>
            <a:off x="298450" y="6245225"/>
            <a:ext cx="1270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3" descr="N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9520" t="81857" r="32103"/>
          <a:stretch>
            <a:fillRect/>
          </a:stretch>
        </p:blipFill>
        <p:spPr bwMode="auto">
          <a:xfrm>
            <a:off x="296863" y="6461125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3" descr="N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56088" b="17490"/>
          <a:stretch>
            <a:fillRect/>
          </a:stretch>
        </p:blipFill>
        <p:spPr bwMode="auto">
          <a:xfrm>
            <a:off x="439738" y="5675313"/>
            <a:ext cx="2365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7" descr="M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20000"/>
          </a:blip>
          <a:srcRect l="76299"/>
          <a:stretch>
            <a:fillRect/>
          </a:stretch>
        </p:blipFill>
        <p:spPr bwMode="auto">
          <a:xfrm rot="-150697">
            <a:off x="563563" y="5675313"/>
            <a:ext cx="142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44" b="77293"/>
          <a:stretch>
            <a:fillRect/>
          </a:stretch>
        </p:blipFill>
        <p:spPr bwMode="auto">
          <a:xfrm>
            <a:off x="990600" y="5675313"/>
            <a:ext cx="131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5" descr="N3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r="9782"/>
          <a:stretch>
            <a:fillRect/>
          </a:stretch>
        </p:blipFill>
        <p:spPr bwMode="auto">
          <a:xfrm>
            <a:off x="590550" y="5673725"/>
            <a:ext cx="4000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Oval 62"/>
          <p:cNvSpPr/>
          <p:nvPr/>
        </p:nvSpPr>
        <p:spPr>
          <a:xfrm>
            <a:off x="2362200" y="64008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665413" y="6577013"/>
            <a:ext cx="44450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06675" y="5689600"/>
            <a:ext cx="46038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29113" y="6400800"/>
            <a:ext cx="36512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632325" y="6577013"/>
            <a:ext cx="44450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73588" y="5689600"/>
            <a:ext cx="46037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305550" y="64008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608763" y="6577013"/>
            <a:ext cx="44450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551613" y="5689600"/>
            <a:ext cx="44450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953375" y="64008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255000" y="6577013"/>
            <a:ext cx="46038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197850" y="5689600"/>
            <a:ext cx="46038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7498" name="Group 81"/>
          <p:cNvGrpSpPr>
            <a:grpSpLocks/>
          </p:cNvGrpSpPr>
          <p:nvPr/>
        </p:nvGrpSpPr>
        <p:grpSpPr bwMode="auto">
          <a:xfrm>
            <a:off x="152400" y="4176713"/>
            <a:ext cx="979488" cy="962025"/>
            <a:chOff x="142098" y="4167350"/>
            <a:chExt cx="979965" cy="961373"/>
          </a:xfrm>
        </p:grpSpPr>
        <p:pic>
          <p:nvPicPr>
            <p:cNvPr id="87499" name="Picture 13" descr="N1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t="52254" r="70850"/>
            <a:stretch>
              <a:fillRect/>
            </a:stretch>
          </p:blipFill>
          <p:spPr bwMode="auto">
            <a:xfrm>
              <a:off x="142098" y="4670253"/>
              <a:ext cx="156925" cy="45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500" name="Picture 13" descr="N1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29520" t="59216" r="46864" b="18143"/>
            <a:stretch>
              <a:fillRect/>
            </a:stretch>
          </p:blipFill>
          <p:spPr bwMode="auto">
            <a:xfrm>
              <a:off x="299023" y="4735915"/>
              <a:ext cx="127129" cy="21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501" name="Picture 13" descr="N1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29520" t="81857" r="32103"/>
            <a:stretch>
              <a:fillRect/>
            </a:stretch>
          </p:blipFill>
          <p:spPr bwMode="auto">
            <a:xfrm>
              <a:off x="297036" y="4954914"/>
              <a:ext cx="206584" cy="173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502" name="Picture 13" descr="N1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56088" b="17490"/>
            <a:stretch>
              <a:fillRect/>
            </a:stretch>
          </p:blipFill>
          <p:spPr bwMode="auto">
            <a:xfrm>
              <a:off x="440056" y="4168603"/>
              <a:ext cx="236380" cy="790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503" name="Picture 7" descr="M2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-20000"/>
            </a:blip>
            <a:srcRect l="76299"/>
            <a:stretch>
              <a:fillRect/>
            </a:stretch>
          </p:blipFill>
          <p:spPr bwMode="auto">
            <a:xfrm rot="-150697">
              <a:off x="562828" y="4167965"/>
              <a:ext cx="144013" cy="954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504" name="Picture 15" descr="N3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644" b="77293"/>
            <a:stretch>
              <a:fillRect/>
            </a:stretch>
          </p:blipFill>
          <p:spPr bwMode="auto">
            <a:xfrm>
              <a:off x="990600" y="4167645"/>
              <a:ext cx="131463" cy="21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505" name="Picture 15" descr="N3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909" r="9782"/>
            <a:stretch>
              <a:fillRect/>
            </a:stretch>
          </p:blipFill>
          <p:spPr bwMode="auto">
            <a:xfrm>
              <a:off x="590552" y="4167350"/>
              <a:ext cx="400048" cy="955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524000" y="3429000"/>
            <a:ext cx="6096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1 HS lªn viÕt b¶ng lớn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C¶ líp viÕt vµo b¶ng con </a:t>
            </a:r>
          </a:p>
        </p:txBody>
      </p:sp>
      <p:pic>
        <p:nvPicPr>
          <p:cNvPr id="70661" name="Picture 5" descr="rẻ lau bảng 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762000"/>
            <a:ext cx="2181225" cy="2095500"/>
          </a:xfrm>
          <a:prstGeom prst="rect">
            <a:avLst/>
          </a:prstGeom>
          <a:noFill/>
        </p:spPr>
      </p:pic>
      <p:pic>
        <p:nvPicPr>
          <p:cNvPr id="70662" name="Picture 6" descr="bang"/>
          <p:cNvPicPr>
            <a:picLocks noChangeAspect="1" noChangeArrowheads="1"/>
          </p:cNvPicPr>
          <p:nvPr/>
        </p:nvPicPr>
        <p:blipFill>
          <a:blip r:embed="rId3"/>
          <a:srcRect r="51437" b="55280"/>
          <a:stretch>
            <a:fillRect/>
          </a:stretch>
        </p:blipFill>
        <p:spPr bwMode="auto">
          <a:xfrm>
            <a:off x="304800" y="685800"/>
            <a:ext cx="3505200" cy="1660525"/>
          </a:xfrm>
          <a:prstGeom prst="rect">
            <a:avLst/>
          </a:prstGeom>
          <a:noFill/>
        </p:spPr>
      </p:pic>
      <p:pic>
        <p:nvPicPr>
          <p:cNvPr id="70663" name="Picture 7" descr="phan"/>
          <p:cNvPicPr>
            <a:picLocks noChangeAspect="1" noChangeArrowheads="1"/>
          </p:cNvPicPr>
          <p:nvPr/>
        </p:nvPicPr>
        <p:blipFill>
          <a:blip r:embed="rId4"/>
          <a:srcRect l="83842" t="50909" r="9169" b="27272"/>
          <a:stretch>
            <a:fillRect/>
          </a:stretch>
        </p:blipFill>
        <p:spPr bwMode="auto">
          <a:xfrm>
            <a:off x="6324600" y="990600"/>
            <a:ext cx="152400" cy="457200"/>
          </a:xfrm>
          <a:prstGeom prst="rect">
            <a:avLst/>
          </a:prstGeom>
          <a:noFill/>
        </p:spPr>
      </p:pic>
      <p:pic>
        <p:nvPicPr>
          <p:cNvPr id="70664" name="Picture 8" descr="ph"/>
          <p:cNvPicPr>
            <a:picLocks noChangeAspect="1" noChangeArrowheads="1"/>
          </p:cNvPicPr>
          <p:nvPr/>
        </p:nvPicPr>
        <p:blipFill>
          <a:blip r:embed="rId5"/>
          <a:srcRect l="52400" t="46800" r="25999" b="5200"/>
          <a:stretch>
            <a:fillRect/>
          </a:stretch>
        </p:blipFill>
        <p:spPr bwMode="auto">
          <a:xfrm>
            <a:off x="7162800" y="838200"/>
            <a:ext cx="1371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0647"/>
  <p:tag name="VIOLETTITLE" val="Ôn chữ C hoa"/>
  <p:tag name="VIOLETLESSON" val="4"/>
  <p:tag name="VIOLETCATID" val="8048915"/>
  <p:tag name="VIOLETSUBJECT" val="Tập viết 3"/>
  <p:tag name="VIOLETAUTHORID" val="5033614"/>
  <p:tag name="VIOLETAUTHORNAME" val="Lã Thị Nguyên"/>
  <p:tag name="VIOLETAUTHORAVATAR" val="5/33/614/avatar.jpg"/>
  <p:tag name="VIOLETAUTHORADDRESS" val="trường tiểu học thị trấn  - hà nội"/>
  <p:tag name="VIOLETAUTHORHOMEPAGE" val="http://violet.vn/lathinguyen"/>
  <p:tag name="VIOLETDATE" val="2012-09-29 05:25:58"/>
  <p:tag name="VIOLETHIT" val="682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1&quot;/&gt;&lt;/object&gt;&lt;object type=&quot;3&quot; unique_id=&quot;10005&quot;&gt;&lt;property id=&quot;20148&quot; value=&quot;5&quot;/&gt;&lt;property id=&quot;20300&quot; value=&quot;Slide 2&quot;/&gt;&lt;property id=&quot;20307&quot; value=&quot;314&quot;/&gt;&lt;/object&gt;&lt;object type=&quot;3&quot; unique_id=&quot;10006&quot;&gt;&lt;property id=&quot;20148&quot; value=&quot;5&quot;/&gt;&lt;property id=&quot;20300&quot; value=&quot;Slide 3&quot;/&gt;&lt;property id=&quot;20307&quot; value=&quot;313&quot;/&gt;&lt;/object&gt;&lt;object type=&quot;3&quot; unique_id=&quot;10007&quot;&gt;&lt;property id=&quot;20148&quot; value=&quot;5&quot;/&gt;&lt;property id=&quot;20300&quot; value=&quot;Slide 4&quot;/&gt;&lt;property id=&quot;20307&quot; value=&quot;321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329&quot;/&gt;&lt;/object&gt;&lt;object type=&quot;3&quot; unique_id=&quot;10010&quot;&gt;&lt;property id=&quot;20148&quot; value=&quot;5&quot;/&gt;&lt;property id=&quot;20300&quot; value=&quot;Slide 7&quot;/&gt;&lt;property id=&quot;20307&quot; value=&quot;326&quot;/&gt;&lt;/object&gt;&lt;object type=&quot;3&quot; unique_id=&quot;10011&quot;&gt;&lt;property id=&quot;20148&quot; value=&quot;5&quot;/&gt;&lt;property id=&quot;20300&quot; value=&quot;Slide 8&quot;/&gt;&lt;property id=&quot;20307&quot; value=&quot;328&quot;/&gt;&lt;/object&gt;&lt;object type=&quot;3&quot; unique_id=&quot;10012&quot;&gt;&lt;property id=&quot;20148&quot; value=&quot;5&quot;/&gt;&lt;property id=&quot;20300&quot; value=&quot;Slide 9&quot;/&gt;&lt;property id=&quot;20307&quot; value=&quot;315&quot;/&gt;&lt;/object&gt;&lt;object type=&quot;3&quot; unique_id=&quot;10013&quot;&gt;&lt;property id=&quot;20148&quot; value=&quot;5&quot;/&gt;&lt;property id=&quot;20300&quot; value=&quot;Slide 10 - &amp;quot;Cöu Long &amp;quot;&quot;/&gt;&lt;property id=&quot;20307&quot; value=&quot;318&quot;/&gt;&lt;/object&gt;&lt;object type=&quot;3&quot; unique_id=&quot;10014&quot;&gt;&lt;property id=&quot;20148&quot; value=&quot;5&quot;/&gt;&lt;property id=&quot;20300&quot; value=&quot;Slide 11 - &amp;quot;Cöu Long &amp;quot;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320&quot;/&gt;&lt;/object&gt;&lt;object type=&quot;3&quot; unique_id=&quot;10016&quot;&gt;&lt;property id=&quot;20148&quot; value=&quot;5&quot;/&gt;&lt;property id=&quot;20300&quot; value=&quot;Slide 13&quot;/&gt;&lt;property id=&quot;20307&quot; value=&quot;307&quot;/&gt;&lt;/object&gt;&lt;object type=&quot;3&quot; unique_id=&quot;10017&quot;&gt;&lt;property id=&quot;20148&quot; value=&quot;5&quot;/&gt;&lt;property id=&quot;20300&quot; value=&quot;Slide 14&quot;/&gt;&lt;property id=&quot;20307&quot; value=&quot;301&quot;/&gt;&lt;/object&gt;&lt;object type=&quot;3&quot; unique_id=&quot;10018&quot;&gt;&lt;property id=&quot;20148&quot; value=&quot;5&quot;/&gt;&lt;property id=&quot;20300&quot; value=&quot;Slide 15 - &amp;quot;Cöu Long &amp;quot;&quot;/&gt;&lt;property id=&quot;20307&quot; value=&quot;330&quot;/&gt;&lt;/object&gt;&lt;object type=&quot;3&quot; unique_id=&quot;10019&quot;&gt;&lt;property id=&quot;20148&quot; value=&quot;5&quot;/&gt;&lt;property id=&quot;20300&quot; value=&quot;Slide 16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225</Words>
  <Application>Microsoft Office PowerPoint</Application>
  <PresentationFormat>On-screen Show (4:3)</PresentationFormat>
  <Paragraphs>40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.VnTime</vt:lpstr>
      <vt:lpstr>Arial</vt:lpstr>
      <vt:lpstr>.VnTimeH</vt:lpstr>
      <vt:lpstr>CommercialScript BT</vt:lpstr>
      <vt:lpstr>.VnCommercial Script</vt:lpstr>
      <vt:lpstr>.VnAristote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Cöu Long </vt:lpstr>
      <vt:lpstr>Cöu Long </vt:lpstr>
      <vt:lpstr>Slide 12</vt:lpstr>
      <vt:lpstr>Slide 13</vt:lpstr>
      <vt:lpstr>Slide 14</vt:lpstr>
      <vt:lpstr>Cöu Long </vt:lpstr>
      <vt:lpstr>Slide 16</vt:lpstr>
    </vt:vector>
  </TitlesOfParts>
  <Company>- PTN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AutoBVT</cp:lastModifiedBy>
  <cp:revision>66</cp:revision>
  <dcterms:created xsi:type="dcterms:W3CDTF">2010-04-20T14:02:41Z</dcterms:created>
  <dcterms:modified xsi:type="dcterms:W3CDTF">2019-10-07T10:20:36Z</dcterms:modified>
</cp:coreProperties>
</file>