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5"/>
  </p:notesMasterIdLst>
  <p:sldIdLst>
    <p:sldId id="307" r:id="rId2"/>
    <p:sldId id="305" r:id="rId3"/>
    <p:sldId id="273" r:id="rId4"/>
    <p:sldId id="295" r:id="rId5"/>
    <p:sldId id="296" r:id="rId6"/>
    <p:sldId id="298" r:id="rId7"/>
    <p:sldId id="299" r:id="rId8"/>
    <p:sldId id="281" r:id="rId9"/>
    <p:sldId id="284" r:id="rId10"/>
    <p:sldId id="276" r:id="rId11"/>
    <p:sldId id="257" r:id="rId12"/>
    <p:sldId id="300" r:id="rId13"/>
    <p:sldId id="301" r:id="rId14"/>
    <p:sldId id="283" r:id="rId15"/>
    <p:sldId id="285" r:id="rId16"/>
    <p:sldId id="286" r:id="rId17"/>
    <p:sldId id="287" r:id="rId18"/>
    <p:sldId id="292" r:id="rId19"/>
    <p:sldId id="289" r:id="rId20"/>
    <p:sldId id="290" r:id="rId21"/>
    <p:sldId id="291" r:id="rId22"/>
    <p:sldId id="309" r:id="rId23"/>
    <p:sldId id="29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FF0066"/>
    <a:srgbClr val="FFFFFF"/>
    <a:srgbClr val="00CC00"/>
    <a:srgbClr val="FFFF00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6F0735-C40C-4AB5-A797-5A475BAC1615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6888-DEF2-4FF9-A3D2-34F34A610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78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39F2-CACB-492E-B9F3-F4E4D0ECDBC2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FACC-E6CD-4ED7-9B6E-D033ADC8C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970A-1681-482C-AC4A-7832E1C2C7E8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576F-D76D-43A6-A0D9-7C71EFE24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ED2D-1B58-4FE6-BEEB-427FCC139245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EE9F-5BB5-4163-B3F9-69EA1FB98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C377-55D8-4D45-A67F-EBF6127DC57D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AAFC-2C79-46C6-B049-F7D45F58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7056-888C-464F-9C96-45DEBE1091E7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98AC-D7B7-4577-AA99-D116235C6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4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1B17-CEAF-4C03-BFDB-8D7CACD001F0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A916-CB66-4B34-AA75-D4B4603C1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13F5-6A97-4C6C-9CE9-4C83E997BDF3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868B-B39F-4C8A-9AD0-931E4A000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9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CB4B-784C-453F-A36A-7BFD929A945C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5F1B-6400-452F-833C-3F97CC557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1334-DFA0-471B-B225-C6AFC0059D5A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4923-8425-4BDB-8F1E-92200A10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4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16EC-01C2-4433-A0A3-21ED26487FB9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91B2-2B01-4215-8EF2-B8F3700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5CE4-BF34-4637-8AFC-E6665D46560E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43FC-CAE3-4B91-89DA-298F2D30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5609C-C1C2-44CD-9342-76E467393832}" type="datetimeFigureOut">
              <a:rPr lang="en-US"/>
              <a:pPr>
                <a:defRPr/>
              </a:pPr>
              <a:t>13/09/2019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020B9-387D-4E32-83AB-A4721DC9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7.jpeg"/><Relationship Id="rId7" Type="http://schemas.openxmlformats.org/officeDocument/2006/relationships/image" Target="../media/image8.jpeg"/><Relationship Id="rId12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6.jpeg"/><Relationship Id="rId5" Type="http://schemas.openxmlformats.org/officeDocument/2006/relationships/image" Target="../media/image6.jpeg"/><Relationship Id="rId10" Type="http://schemas.openxmlformats.org/officeDocument/2006/relationships/image" Target="../media/image13.jpeg"/><Relationship Id="rId4" Type="http://schemas.openxmlformats.org/officeDocument/2006/relationships/image" Target="../media/image15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ĐỨC XUÂN</a:t>
            </a:r>
            <a:endParaRPr lang="en-US" sz="32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Khoa học  – Lớp 4B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2971800"/>
            <a:ext cx="80772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Vai trò của chất đạm và </a:t>
            </a:r>
          </a:p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chất béo.</a:t>
            </a:r>
          </a:p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1828800" y="1066800"/>
            <a:ext cx="731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H" pitchFamily="34" charset="0"/>
              </a:rPr>
              <a:t>ë</a:t>
            </a:r>
            <a:r>
              <a:rPr lang="en-US" sz="3600">
                <a:latin typeface=".VnTime" pitchFamily="34" charset="0"/>
              </a:rPr>
              <a:t> nhµ em ¨n c¸c lo¹i thøc ¨n nµo chøa nhiÒu chÊt ®¹m?</a:t>
            </a:r>
          </a:p>
        </p:txBody>
      </p:sp>
      <p:sp>
        <p:nvSpPr>
          <p:cNvPr id="10" name="Action Button: Help 9">
            <a:hlinkClick r:id="" action="ppaction://noaction" highlightClick="1"/>
          </p:cNvPr>
          <p:cNvSpPr/>
          <p:nvPr/>
        </p:nvSpPr>
        <p:spPr>
          <a:xfrm>
            <a:off x="0" y="762000"/>
            <a:ext cx="1524000" cy="1524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6781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 Em ¨n nh÷ng thøc ¨n nµo cã chøa chÊt bÐo?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10" grpId="0" animBg="1"/>
      <p:bldP spid="92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676400"/>
          </a:xfrm>
        </p:spPr>
        <p:txBody>
          <a:bodyPr/>
          <a:lstStyle/>
          <a:p>
            <a:pPr algn="l" eaLnBrk="1" hangingPunct="1"/>
            <a:r>
              <a:rPr lang="en-US" sz="4000" i="1" smtClean="0">
                <a:latin typeface=".VnTime" pitchFamily="34" charset="0"/>
              </a:rPr>
              <a:t>Trong b÷a ¨n cã ®ñ thÞt, c¸, rau em c¶m thÊy nh­ thÕ nµo?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76600"/>
            <a:ext cx="9144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endParaRPr lang="en-US" sz="3600">
              <a:latin typeface=".VnTime" pitchFamily="34" charset="0"/>
            </a:endParaRPr>
          </a:p>
          <a:p>
            <a:pPr eaLnBrk="1" hangingPunct="1"/>
            <a:r>
              <a:rPr lang="en-US" sz="3600" i="1">
                <a:latin typeface=".VnTime" pitchFamily="34" charset="0"/>
              </a:rPr>
              <a:t>Trong b÷a ¨n kh«ng cã thÞt, c¸, rau em thÊy nh­ thÕ nµo?</a:t>
            </a:r>
          </a:p>
        </p:txBody>
      </p:sp>
      <p:pic>
        <p:nvPicPr>
          <p:cNvPr id="12292" name="Picture 6" descr="Bunny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133600" y="533400"/>
            <a:ext cx="2819400" cy="914400"/>
          </a:xfrm>
          <a:prstGeom prst="cloudCallout">
            <a:avLst>
              <a:gd name="adj1" fmla="val 44255"/>
              <a:gd name="adj2" fmla="val 29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  <a:latin typeface=".VnTime" pitchFamily="34" charset="0"/>
              </a:rPr>
              <a:t>C¸ nh©n</a:t>
            </a:r>
          </a:p>
        </p:txBody>
      </p:sp>
      <p:sp>
        <p:nvSpPr>
          <p:cNvPr id="34" name="Action Button: Beginning 33">
            <a:hlinkClick r:id="rId3" action="ppaction://hlinksldjump" highlightClick="1"/>
          </p:cNvPr>
          <p:cNvSpPr/>
          <p:nvPr/>
        </p:nvSpPr>
        <p:spPr>
          <a:xfrm>
            <a:off x="7239000" y="6019800"/>
            <a:ext cx="838200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0574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2. Vai trß cña chÊt ®¹m vµ chÊt bÐo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7543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Nªu vai trß cña: - ChÊt ®¹m?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                           - ChÊt bÐo?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685800" y="6096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.VnTime" pitchFamily="34" charset="0"/>
              </a:rPr>
              <a:t>2. Vai trß cña chÊt ®¹m vµ chÊt bÐo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8600" y="1600200"/>
            <a:ext cx="8610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3600">
                <a:latin typeface=".VnTime" pitchFamily="34" charset="0"/>
              </a:rPr>
              <a:t> ChÊt ®¹m gióp x©y dùng vµ ®æi míi c¬ thÓ: t¹o ra nh÷ng tÕ bµo míi lµm cho c¬ thÓ lín lªn, thay thÕ nh÷ng tÕ bµo giµ bÞ hñy ho¹i trong ho¹t ®éng sèng cña con ng­êi</a:t>
            </a:r>
          </a:p>
          <a:p>
            <a:pPr eaLnBrk="1" hangingPunct="1"/>
            <a:r>
              <a:rPr lang="en-US" sz="3600">
                <a:latin typeface=".VnTime" pitchFamily="34" charset="0"/>
              </a:rPr>
              <a:t>- ChÊt bÐo rÊt giµu n¨ng l­îng vµ gióp c¬ thÓ hÊp thô c¸c vi-ta-min: A,D,E,K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14400" y="1600200"/>
            <a:ext cx="2667000" cy="2971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81000"/>
            <a:ext cx="34663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.VnTimeH" pitchFamily="34" charset="0"/>
              </a:rPr>
              <a:t>Trß ch¬I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886200" y="0"/>
            <a:ext cx="5257800" cy="2895600"/>
          </a:xfrm>
          <a:prstGeom prst="cloudCallout">
            <a:avLst>
              <a:gd name="adj1" fmla="val 35801"/>
              <a:gd name="adj2" fmla="val 7292"/>
            </a:avLst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5400">
                <a:solidFill>
                  <a:srgbClr val="F89F1C"/>
                </a:solidFill>
                <a:latin typeface=".VnAristote" pitchFamily="34" charset="0"/>
              </a:rPr>
              <a:t>Ai nhanh, Ai ®óng</a:t>
            </a:r>
          </a:p>
        </p:txBody>
      </p:sp>
      <p:grpSp>
        <p:nvGrpSpPr>
          <p:cNvPr id="15365" name="Group 7"/>
          <p:cNvGrpSpPr>
            <a:grpSpLocks/>
          </p:cNvGrpSpPr>
          <p:nvPr/>
        </p:nvGrpSpPr>
        <p:grpSpPr bwMode="auto">
          <a:xfrm>
            <a:off x="0" y="6172200"/>
            <a:ext cx="9144000" cy="685800"/>
            <a:chOff x="-48" y="3888"/>
            <a:chExt cx="5808" cy="621"/>
          </a:xfrm>
        </p:grpSpPr>
        <p:pic>
          <p:nvPicPr>
            <p:cNvPr id="15366" name="Picture 8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9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0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11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12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3" descr="FLOWRBOX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04800" y="152400"/>
            <a:ext cx="8077200" cy="1524000"/>
          </a:xfrm>
          <a:prstGeom prst="cloudCallout">
            <a:avLst>
              <a:gd name="adj1" fmla="val -32449"/>
              <a:gd name="adj2" fmla="val 40106"/>
            </a:avLst>
          </a:prstGeom>
          <a:gradFill rotWithShape="1">
            <a:gsLst>
              <a:gs pos="0">
                <a:srgbClr val="181876"/>
              </a:gs>
              <a:gs pos="100000">
                <a:srgbClr val="3333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00"/>
                </a:solidFill>
                <a:latin typeface=".VnTime" pitchFamily="34" charset="0"/>
              </a:rPr>
              <a:t>ChÊt ®¹m cã vai trß g×?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5334000" cy="1203325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a. X©y dùng vµ ®æi míi c¬ thÓ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1600" y="3124200"/>
            <a:ext cx="5410200" cy="1203325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b. T¹o tÕ bµo míi, thay thÕ tÕ bµo giµ bÞ hñy ho¹i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4572000"/>
            <a:ext cx="5410200" cy="654050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00050" indent="-400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c. C¶ hai ®¸p ¸n trªn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7010400" y="1676400"/>
            <a:ext cx="2133600" cy="1373188"/>
          </a:xfrm>
          <a:prstGeom prst="cloudCallout">
            <a:avLst>
              <a:gd name="adj1" fmla="val 44088"/>
              <a:gd name="adj2" fmla="val 48843"/>
            </a:avLst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Đúng rồi </a:t>
            </a:r>
          </a:p>
        </p:txBody>
      </p:sp>
      <p:pic>
        <p:nvPicPr>
          <p:cNvPr id="7" name="Picture 8" descr="hinh cu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895600"/>
            <a:ext cx="1758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ction Button: Beginning 7">
            <a:hlinkClick r:id="rId3" action="ppaction://hlinksldjump" highlightClick="1"/>
          </p:cNvPr>
          <p:cNvSpPr/>
          <p:nvPr/>
        </p:nvSpPr>
        <p:spPr>
          <a:xfrm>
            <a:off x="7239000" y="5867400"/>
            <a:ext cx="1371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3" grpId="0" animBg="1"/>
      <p:bldP spid="3" grpId="1" animBg="1"/>
      <p:bldP spid="4" grpId="0" animBg="1"/>
      <p:bldP spid="4" grpId="1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cloudCallout">
            <a:avLst>
              <a:gd name="adj1" fmla="val 41338"/>
              <a:gd name="adj2" fmla="val 7208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ChÊt bÐo cã vai trß nh­ thÕ nµo?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2400" y="2362200"/>
            <a:ext cx="7239000" cy="1203325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a. Giµu n¨ng l­îng vµ gióp c¬ thÓ hÊp thô c¸c vi-ta-min: A,D,E,K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4648200"/>
            <a:ext cx="7239000" cy="654050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.VnTime" pitchFamily="34" charset="0"/>
              </a:rPr>
              <a:t>c. </a:t>
            </a: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X©y dùng vµ ®æi míi c¬ thÓ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" y="3886200"/>
            <a:ext cx="7239000" cy="654050"/>
          </a:xfrm>
          <a:prstGeom prst="rect">
            <a:avLst/>
          </a:prstGeom>
          <a:solidFill>
            <a:srgbClr val="0066FF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00050" indent="-400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.VnTime" pitchFamily="34" charset="0"/>
              </a:rPr>
              <a:t>b. </a:t>
            </a: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Cung cÊp chÊt bÐo cho c¬ thÓ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391400" y="2438400"/>
            <a:ext cx="1752600" cy="1143000"/>
          </a:xfrm>
          <a:prstGeom prst="cloudCallout">
            <a:avLst>
              <a:gd name="adj1" fmla="val -46648"/>
              <a:gd name="adj2" fmla="val 168194"/>
            </a:avLst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Hoan hô </a:t>
            </a:r>
          </a:p>
        </p:txBody>
      </p:sp>
      <p:pic>
        <p:nvPicPr>
          <p:cNvPr id="12" name="Picture 7" descr="hinh cu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05400"/>
            <a:ext cx="1295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ction Button: Beginning 7">
            <a:hlinkClick r:id="rId3" action="ppaction://hlinksldjump" highlightClick="1"/>
          </p:cNvPr>
          <p:cNvSpPr/>
          <p:nvPr/>
        </p:nvSpPr>
        <p:spPr>
          <a:xfrm>
            <a:off x="8077200" y="6248400"/>
            <a:ext cx="838200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3" grpId="0" animBg="1"/>
      <p:bldP spid="4" grpId="0" animBg="1"/>
      <p:bldP spid="4" grpId="1" animBg="1"/>
      <p:bldP spid="5" grpId="0" animBg="1"/>
      <p:bldP spid="5" grpId="1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3"/>
          <p:cNvSpPr>
            <a:spLocks noChangeArrowheads="1"/>
          </p:cNvSpPr>
          <p:nvPr/>
        </p:nvSpPr>
        <p:spPr bwMode="auto">
          <a:xfrm>
            <a:off x="381000" y="76200"/>
            <a:ext cx="7924800" cy="1828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C¸c lo¹i thøc ¨n nµo sau ®©y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cã chøa nhiÒu vi-ta-min ?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362200"/>
            <a:ext cx="6858000" cy="65405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a. ThÞt lîn, thÞt bß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321050"/>
            <a:ext cx="6858000" cy="65405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b. Cµ chua, d­a hÊu, cµ rèt, ®u ®ñ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4495800"/>
            <a:ext cx="6858000" cy="654050"/>
          </a:xfrm>
          <a:prstGeom prst="rect">
            <a:avLst/>
          </a:prstGeom>
          <a:solidFill>
            <a:schemeClr val="accent1"/>
          </a:solidFill>
          <a:ln w="12700" cap="sq">
            <a:solidFill>
              <a:srgbClr val="FF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00050" indent="-400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c. TÊt c¶ c¸c lo¹i thøc ¨n trªn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3" grpId="0" animBg="1"/>
      <p:bldP spid="3" grpId="1" animBg="1"/>
      <p:bldP spid="4" grpId="0" animBg="1"/>
      <p:bldP spid="4" grpId="1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04800" y="838200"/>
            <a:ext cx="88392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u="sng">
                <a:latin typeface=".VnTime" pitchFamily="34" charset="0"/>
              </a:rPr>
              <a:t>1, Nh÷ng thøc ¨n cã chøa nhiÒu chÊt ®¹m vµ chÊt bÐo</a:t>
            </a:r>
          </a:p>
          <a:p>
            <a:pPr>
              <a:buFontTx/>
              <a:buChar char="-"/>
            </a:pPr>
            <a:r>
              <a:rPr lang="en-US" sz="3200">
                <a:latin typeface=".VnTime" pitchFamily="34" charset="0"/>
              </a:rPr>
              <a:t>Thøc ¨n nhiÒu chÊt ®¹m vµ chÊt bÐo nh­: thÞt lîn, cua, èc, ®Ëu phô, l¹c, dÇu thùc vËt, dõa…</a:t>
            </a:r>
          </a:p>
          <a:p>
            <a:r>
              <a:rPr lang="en-US" sz="3200" u="sng">
                <a:latin typeface=".VnTime" pitchFamily="34" charset="0"/>
              </a:rPr>
              <a:t>2, Vai trß cña chÊt ®¹m vµ chÊt bÐo</a:t>
            </a:r>
          </a:p>
          <a:p>
            <a:pPr>
              <a:buFontTx/>
              <a:buChar char="-"/>
            </a:pPr>
            <a:r>
              <a:rPr lang="en-US" sz="3200">
                <a:latin typeface=".VnTime" pitchFamily="34" charset="0"/>
              </a:rPr>
              <a:t>ChÊt ®¹m gióp x©y dùng vµ ®æi míi c¬ thÓ</a:t>
            </a:r>
          </a:p>
          <a:p>
            <a:pPr>
              <a:buFontTx/>
              <a:buChar char="-"/>
            </a:pPr>
            <a:r>
              <a:rPr lang="en-US" sz="3200">
                <a:latin typeface=".VnTime" pitchFamily="34" charset="0"/>
              </a:rPr>
              <a:t>ChÊt bÐo rÊt giµu n¨ng l­îng gióp c¬ thÓ hÊp thô c¸c vi-ta-min:A,D,E,K</a:t>
            </a:r>
          </a:p>
          <a:p>
            <a:r>
              <a:rPr lang="en-US" sz="3200" u="sng">
                <a:latin typeface=".VnTime" pitchFamily="34" charset="0"/>
              </a:rPr>
              <a:t>3, Nguån gèc thøc ¨n chøa chÊt ®¹m vµ chÊt bÐo:</a:t>
            </a:r>
            <a:r>
              <a:rPr lang="en-US" sz="3200">
                <a:latin typeface=".VnTime" pitchFamily="34" charset="0"/>
              </a:rPr>
              <a:t>tõ ®éng vËt vµ thùc vËt</a:t>
            </a:r>
          </a:p>
          <a:p>
            <a:endParaRPr lang="en-US" sz="3200">
              <a:latin typeface=".VnTime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akh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524000" y="5410200"/>
            <a:ext cx="5943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  <a:latin typeface=".VnTime" pitchFamily="34" charset="0"/>
              </a:rPr>
              <a:t>C¸ kho té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k00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19800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" descr="k00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359525"/>
            <a:ext cx="3695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324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438400"/>
            <a:ext cx="9144000" cy="2838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latin typeface=".VnTime" pitchFamily="34" charset="0"/>
              </a:rPr>
              <a:t>      * Cã mÊy c¸ch ph©n lo¹i thøc ¨n ? Lµ nh÷ng c¸ch nµo? </a:t>
            </a:r>
          </a:p>
          <a:p>
            <a:pPr eaLnBrk="1" hangingPunct="1"/>
            <a:r>
              <a:rPr lang="en-US" sz="3600" b="1">
                <a:latin typeface=".VnTime" pitchFamily="34" charset="0"/>
              </a:rPr>
              <a:t>- Cã hai c¸ch ph©n lo¹i thøc ¨n: Dùa vµo nguån gèc thøc ¨n vµ dùa vµo l­îng dinh d­ìng cã trong thøc ¨n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monan-VX-02.jpg image by ntp-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524000" y="5638800"/>
            <a:ext cx="4800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  <a:latin typeface=".VnTime" pitchFamily="34" charset="0"/>
              </a:rPr>
              <a:t>ThÞt lîn xµo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1" descr="da%20dieu%20xao%20bong%20c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82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0" y="4876800"/>
            <a:ext cx="830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  <a:latin typeface=".VnTime" pitchFamily="34" charset="0"/>
              </a:rPr>
              <a:t>ThÞt bß xµo sóp l¬ xanh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DAËN DOØ</a:t>
            </a:r>
          </a:p>
        </p:txBody>
      </p:sp>
      <p:pic>
        <p:nvPicPr>
          <p:cNvPr id="23555" name="Picture 5" descr="book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48513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3557" name="Picture 6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59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3560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2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3"/>
          <p:cNvSpPr>
            <a:spLocks noChangeArrowheads="1" noChangeShapeType="1" noTextEdit="1"/>
          </p:cNvSpPr>
          <p:nvPr/>
        </p:nvSpPr>
        <p:spPr bwMode="auto">
          <a:xfrm>
            <a:off x="609600" y="1219200"/>
            <a:ext cx="8534400" cy="27051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CHÀO CÁC EM!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676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1. Nh÷ng thøc ¨n cã chøa nhiÒu chÊt ®¹m vµ chÊt bÐo?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838200" y="3657600"/>
            <a:ext cx="5867400" cy="2438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FF00"/>
                </a:solidFill>
                <a:latin typeface=".VnAristote" pitchFamily="34" charset="0"/>
              </a:rPr>
              <a:t>Th¶o luËn nhãm ®«i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0" y="457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9144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 trò của chất đạm và chất béo.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9"/>
          <p:cNvGrpSpPr>
            <a:grpSpLocks/>
          </p:cNvGrpSpPr>
          <p:nvPr/>
        </p:nvGrpSpPr>
        <p:grpSpPr bwMode="auto">
          <a:xfrm>
            <a:off x="3657600" y="1447800"/>
            <a:ext cx="5129213" cy="4721225"/>
            <a:chOff x="2256" y="960"/>
            <a:chExt cx="3266" cy="2974"/>
          </a:xfrm>
        </p:grpSpPr>
        <p:pic>
          <p:nvPicPr>
            <p:cNvPr id="5139" name="Picture 8" descr="C:\Documents and Settings\ComputerPC\My Documents\My Pictures\lac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960"/>
              <a:ext cx="871" cy="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0" name="Picture 9" descr="C:\Documents and Settings\ComputerPC\My Documents\My Pictures\thit g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960"/>
              <a:ext cx="914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1" name="Picture 12" descr="C:\Documents and Settings\ComputerPC\My Documents\My Pictures\ca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2256"/>
              <a:ext cx="9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14" descr="C:\Documents and Settings\ComputerPC\My Documents\My Pictures\thit lon'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304"/>
              <a:ext cx="835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3" name="Picture 15" descr="C:\Documents and Settings\ComputerPC\My Documents\My Pictures\tom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3264"/>
              <a:ext cx="893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4" name="Text Box 19"/>
            <p:cNvSpPr txBox="1">
              <a:spLocks noChangeArrowheads="1"/>
            </p:cNvSpPr>
            <p:nvPr/>
          </p:nvSpPr>
          <p:spPr bwMode="auto">
            <a:xfrm>
              <a:off x="3552" y="1872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   L¹c</a:t>
              </a:r>
            </a:p>
          </p:txBody>
        </p:sp>
        <p:sp>
          <p:nvSpPr>
            <p:cNvPr id="5145" name="Text Box 20"/>
            <p:cNvSpPr txBox="1">
              <a:spLocks noChangeArrowheads="1"/>
            </p:cNvSpPr>
            <p:nvPr/>
          </p:nvSpPr>
          <p:spPr bwMode="auto">
            <a:xfrm>
              <a:off x="4752" y="1872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 VÞt quay</a:t>
              </a:r>
            </a:p>
          </p:txBody>
        </p:sp>
        <p:sp>
          <p:nvSpPr>
            <p:cNvPr id="5146" name="Text Box 23"/>
            <p:cNvSpPr txBox="1">
              <a:spLocks noChangeArrowheads="1"/>
            </p:cNvSpPr>
            <p:nvPr/>
          </p:nvSpPr>
          <p:spPr bwMode="auto">
            <a:xfrm>
              <a:off x="2352" y="2832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      C¸</a:t>
              </a:r>
            </a:p>
          </p:txBody>
        </p:sp>
        <p:sp>
          <p:nvSpPr>
            <p:cNvPr id="5147" name="Text Box 25"/>
            <p:cNvSpPr txBox="1">
              <a:spLocks noChangeArrowheads="1"/>
            </p:cNvSpPr>
            <p:nvPr/>
          </p:nvSpPr>
          <p:spPr bwMode="auto">
            <a:xfrm>
              <a:off x="4656" y="3216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   ThÞt lîn</a:t>
              </a:r>
            </a:p>
          </p:txBody>
        </p:sp>
      </p:grpSp>
      <p:pic>
        <p:nvPicPr>
          <p:cNvPr id="5123" name="Picture 22" descr="G:\Hình ảnh047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3" descr="G:\Hình ảnh047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4" descr="G:\Hình ảnh047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5" descr="G:\Hình ảnh047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6" descr="G:\Hình ảnh046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7" descr="G:\Hình ảnh0487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8" descr="G:\Hình ảnh0483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10200"/>
            <a:ext cx="144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37"/>
          <p:cNvSpPr txBox="1">
            <a:spLocks noChangeArrowheads="1"/>
          </p:cNvSpPr>
          <p:nvPr/>
        </p:nvSpPr>
        <p:spPr bwMode="auto">
          <a:xfrm>
            <a:off x="304800" y="30480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.VnTime" pitchFamily="34" charset="0"/>
              </a:rPr>
              <a:t>Cua</a:t>
            </a:r>
          </a:p>
        </p:txBody>
      </p:sp>
      <p:sp>
        <p:nvSpPr>
          <p:cNvPr id="5131" name="TextBox 38"/>
          <p:cNvSpPr txBox="1">
            <a:spLocks noChangeArrowheads="1"/>
          </p:cNvSpPr>
          <p:nvPr/>
        </p:nvSpPr>
        <p:spPr bwMode="auto">
          <a:xfrm>
            <a:off x="1676400" y="3124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§Ëu Hµ Lan</a:t>
            </a:r>
          </a:p>
        </p:txBody>
      </p:sp>
      <p:sp>
        <p:nvSpPr>
          <p:cNvPr id="5132" name="TextBox 39"/>
          <p:cNvSpPr txBox="1">
            <a:spLocks noChangeArrowheads="1"/>
          </p:cNvSpPr>
          <p:nvPr/>
        </p:nvSpPr>
        <p:spPr bwMode="auto">
          <a:xfrm>
            <a:off x="3886200" y="29718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Dõa</a:t>
            </a:r>
          </a:p>
        </p:txBody>
      </p:sp>
      <p:sp>
        <p:nvSpPr>
          <p:cNvPr id="5133" name="TextBox 40"/>
          <p:cNvSpPr txBox="1">
            <a:spLocks noChangeArrowheads="1"/>
          </p:cNvSpPr>
          <p:nvPr/>
        </p:nvSpPr>
        <p:spPr bwMode="auto">
          <a:xfrm>
            <a:off x="0" y="56388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DÇu thùc vËt</a:t>
            </a:r>
          </a:p>
        </p:txBody>
      </p:sp>
      <p:sp>
        <p:nvSpPr>
          <p:cNvPr id="5134" name="TextBox 41"/>
          <p:cNvSpPr txBox="1">
            <a:spLocks noChangeArrowheads="1"/>
          </p:cNvSpPr>
          <p:nvPr/>
        </p:nvSpPr>
        <p:spPr bwMode="auto">
          <a:xfrm>
            <a:off x="2133600" y="5715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H" pitchFamily="34" charset="0"/>
              </a:rPr>
              <a:t>è</a:t>
            </a:r>
            <a:r>
              <a:rPr lang="en-US" sz="2000">
                <a:latin typeface=".VnTime" pitchFamily="34" charset="0"/>
              </a:rPr>
              <a:t>c</a:t>
            </a:r>
          </a:p>
        </p:txBody>
      </p:sp>
      <p:sp>
        <p:nvSpPr>
          <p:cNvPr id="5135" name="TextBox 42"/>
          <p:cNvSpPr txBox="1">
            <a:spLocks noChangeArrowheads="1"/>
          </p:cNvSpPr>
          <p:nvPr/>
        </p:nvSpPr>
        <p:spPr bwMode="auto">
          <a:xfrm>
            <a:off x="3962400" y="62484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T«m</a:t>
            </a:r>
          </a:p>
        </p:txBody>
      </p:sp>
      <p:sp>
        <p:nvSpPr>
          <p:cNvPr id="5136" name="TextBox 43"/>
          <p:cNvSpPr txBox="1">
            <a:spLocks noChangeArrowheads="1"/>
          </p:cNvSpPr>
          <p:nvPr/>
        </p:nvSpPr>
        <p:spPr bwMode="auto">
          <a:xfrm>
            <a:off x="7239000" y="61722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Mì lîn</a:t>
            </a:r>
          </a:p>
        </p:txBody>
      </p:sp>
      <p:sp>
        <p:nvSpPr>
          <p:cNvPr id="5137" name="TextBox 44"/>
          <p:cNvSpPr txBox="1">
            <a:spLocks noChangeArrowheads="1"/>
          </p:cNvSpPr>
          <p:nvPr/>
        </p:nvSpPr>
        <p:spPr bwMode="auto">
          <a:xfrm>
            <a:off x="5715000" y="5029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Võng</a:t>
            </a:r>
          </a:p>
        </p:txBody>
      </p:sp>
      <p:sp>
        <p:nvSpPr>
          <p:cNvPr id="5138" name="TextBox 46"/>
          <p:cNvSpPr txBox="1">
            <a:spLocks noChangeArrowheads="1"/>
          </p:cNvSpPr>
          <p:nvPr/>
        </p:nvSpPr>
        <p:spPr bwMode="auto">
          <a:xfrm>
            <a:off x="0" y="304800"/>
            <a:ext cx="9144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Nh÷ng thøc ¨n nµo chøa nhiÒu chÊt ®¹m?</a:t>
            </a:r>
          </a:p>
          <a:p>
            <a:pPr eaLnBrk="1" hangingPunct="1"/>
            <a:r>
              <a:rPr lang="en-US" sz="3600">
                <a:latin typeface=".VnTime" pitchFamily="34" charset="0"/>
              </a:rPr>
              <a:t>Nh÷ng thøc ¨n nµo chøa nhiÒu chÊt bÐo?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304800"/>
            <a:ext cx="3962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.VnTime" pitchFamily="34" charset="0"/>
              </a:rPr>
              <a:t>Thøc ¨n chøa chÊt ®¹m</a:t>
            </a:r>
          </a:p>
          <a:p>
            <a:pPr eaLnBrk="1" hangingPunct="1"/>
            <a:endParaRPr lang="en-US">
              <a:latin typeface=".VnTime" pitchFamily="34" charset="0"/>
            </a:endParaRPr>
          </a:p>
          <a:p>
            <a:pPr eaLnBrk="1" hangingPunct="1"/>
            <a:endParaRPr lang="en-US">
              <a:latin typeface=".VnTime" pitchFamily="34" charset="0"/>
            </a:endParaRPr>
          </a:p>
        </p:txBody>
      </p:sp>
      <p:pic>
        <p:nvPicPr>
          <p:cNvPr id="8195" name="Picture 2" descr="G:\Hình ảnh04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G:\Hình ảnh04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G:\Hình ảnh04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 descr="C:\Documents and Settings\ComputerPC\My Documents\My Pictures\thit g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1435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 descr="C:\Documents and Settings\ComputerPC\My Documents\My Pictures\c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0138"/>
            <a:ext cx="151606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4" descr="C:\Documents and Settings\ComputerPC\My Documents\My Pictures\thit lon'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311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5" descr="C:\Documents and Settings\ComputerPC\My Documents\My Pictures\to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304800" y="23622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.VnTime" pitchFamily="34" charset="0"/>
              </a:rPr>
              <a:t>Cua</a:t>
            </a:r>
          </a:p>
        </p:txBody>
      </p:sp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1752600" y="2362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§Ëu Hµ Lan</a:t>
            </a:r>
          </a:p>
        </p:txBody>
      </p:sp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304800" y="39624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H" pitchFamily="34" charset="0"/>
              </a:rPr>
              <a:t>è</a:t>
            </a:r>
            <a:r>
              <a:rPr lang="en-US" sz="2000">
                <a:latin typeface=".VnTime" pitchFamily="34" charset="0"/>
              </a:rPr>
              <a:t>c</a:t>
            </a:r>
          </a:p>
        </p:txBody>
      </p:sp>
      <p:pic>
        <p:nvPicPr>
          <p:cNvPr id="8205" name="Picture 14" descr="G:\Hình ảnh047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0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5334000" y="23622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Dõa</a:t>
            </a:r>
          </a:p>
        </p:txBody>
      </p:sp>
      <p:pic>
        <p:nvPicPr>
          <p:cNvPr id="8207" name="Picture 16" descr="G:\Hình ảnh047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668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7" descr="G:\Hình ảnh048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971800"/>
            <a:ext cx="144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7391400" y="2438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Võng</a:t>
            </a:r>
          </a:p>
        </p:txBody>
      </p:sp>
      <p:sp>
        <p:nvSpPr>
          <p:cNvPr id="8210" name="TextBox 19"/>
          <p:cNvSpPr txBox="1">
            <a:spLocks noChangeArrowheads="1"/>
          </p:cNvSpPr>
          <p:nvPr/>
        </p:nvSpPr>
        <p:spPr bwMode="auto">
          <a:xfrm>
            <a:off x="7467600" y="43434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Mì lîn</a:t>
            </a:r>
          </a:p>
        </p:txBody>
      </p:sp>
      <p:pic>
        <p:nvPicPr>
          <p:cNvPr id="8211" name="Picture 20" descr="G:\Hình ảnh0463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" name="TextBox 21"/>
          <p:cNvSpPr txBox="1">
            <a:spLocks noChangeArrowheads="1"/>
          </p:cNvSpPr>
          <p:nvPr/>
        </p:nvSpPr>
        <p:spPr bwMode="auto">
          <a:xfrm>
            <a:off x="5257800" y="47244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DÇu thùc vËt</a:t>
            </a:r>
          </a:p>
        </p:txBody>
      </p:sp>
      <p:sp>
        <p:nvSpPr>
          <p:cNvPr id="8213" name="TextBox 22"/>
          <p:cNvSpPr txBox="1">
            <a:spLocks noChangeArrowheads="1"/>
          </p:cNvSpPr>
          <p:nvPr/>
        </p:nvSpPr>
        <p:spPr bwMode="auto">
          <a:xfrm>
            <a:off x="4800600" y="304800"/>
            <a:ext cx="403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.VnTime" pitchFamily="34" charset="0"/>
              </a:rPr>
              <a:t>Thøc ¨n chøa chÊt bÐo</a:t>
            </a:r>
          </a:p>
        </p:txBody>
      </p:sp>
      <p:sp>
        <p:nvSpPr>
          <p:cNvPr id="8214" name="Text Box 25"/>
          <p:cNvSpPr txBox="1">
            <a:spLocks noChangeArrowheads="1"/>
          </p:cNvSpPr>
          <p:nvPr/>
        </p:nvSpPr>
        <p:spPr bwMode="auto">
          <a:xfrm>
            <a:off x="1905000" y="5562600"/>
            <a:ext cx="1281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  ThÞt lîn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0" y="56388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T«m</a:t>
            </a:r>
          </a:p>
        </p:txBody>
      </p:sp>
      <p:sp>
        <p:nvSpPr>
          <p:cNvPr id="8216" name="Text Box 20"/>
          <p:cNvSpPr txBox="1">
            <a:spLocks noChangeArrowheads="1"/>
          </p:cNvSpPr>
          <p:nvPr/>
        </p:nvSpPr>
        <p:spPr bwMode="auto">
          <a:xfrm>
            <a:off x="1905000" y="3962400"/>
            <a:ext cx="1055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VÞt quay</a:t>
            </a:r>
          </a:p>
        </p:txBody>
      </p:sp>
      <p:sp>
        <p:nvSpPr>
          <p:cNvPr id="8217" name="TextBox 27"/>
          <p:cNvSpPr txBox="1">
            <a:spLocks noChangeArrowheads="1"/>
          </p:cNvSpPr>
          <p:nvPr/>
        </p:nvSpPr>
        <p:spPr bwMode="auto">
          <a:xfrm>
            <a:off x="1752600" y="64770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.VnTime" pitchFamily="34" charset="0"/>
              </a:rPr>
              <a:t>C¸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2" grpId="0"/>
      <p:bldP spid="8203" grpId="0"/>
      <p:bldP spid="8204" grpId="0"/>
      <p:bldP spid="8206" grpId="0"/>
      <p:bldP spid="8209" grpId="0"/>
      <p:bldP spid="8210" grpId="0"/>
      <p:bldP spid="8212" grpId="0"/>
      <p:bldP spid="8213" grpId="0"/>
      <p:bldP spid="8214" grpId="0"/>
      <p:bldP spid="8215" grpId="0"/>
      <p:bldP spid="8216" grpId="0"/>
      <p:bldP spid="8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5" name="Group 43"/>
          <p:cNvGraphicFramePr>
            <a:graphicFrameLocks noGrp="1"/>
          </p:cNvGraphicFramePr>
          <p:nvPr/>
        </p:nvGraphicFramePr>
        <p:xfrm>
          <a:off x="228600" y="1600200"/>
          <a:ext cx="6858000" cy="5046662"/>
        </p:xfrm>
        <a:graphic>
          <a:graphicData uri="http://schemas.openxmlformats.org/drawingml/2006/table">
            <a:tbl>
              <a:tblPr/>
              <a:tblGrid>
                <a:gridCol w="914400"/>
                <a:gridCol w="2743200"/>
                <a:gridCol w="1524000"/>
                <a:gridCol w="1676400"/>
              </a:tblGrid>
              <a:tr h="1658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nhiÒu chÊt bÐo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Mì lîn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77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L¹c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677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DÇu ¨n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77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Võng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677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Dõa</a:t>
                      </a: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2156" marB="421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3" name="Horizontal Scroll 2"/>
          <p:cNvSpPr/>
          <p:nvPr/>
        </p:nvSpPr>
        <p:spPr>
          <a:xfrm>
            <a:off x="0" y="0"/>
            <a:ext cx="8763000" cy="838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FFFF00"/>
                </a:solidFill>
                <a:latin typeface=".VnAristote" pitchFamily="34" charset="0"/>
              </a:rPr>
              <a:t>§i t×m nguån gèc cña c¸c lo¹i thøc ¨n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34200" y="2133600"/>
            <a:ext cx="2209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>
                <a:solidFill>
                  <a:srgbClr val="FF0000"/>
                </a:solidFill>
                <a:latin typeface=".VnAristote" pitchFamily="34" charset="0"/>
              </a:rPr>
              <a:t>Lµm </a:t>
            </a:r>
          </a:p>
          <a:p>
            <a:pPr algn="ctr" eaLnBrk="1" hangingPunct="1"/>
            <a:r>
              <a:rPr lang="en-US" sz="6000">
                <a:solidFill>
                  <a:srgbClr val="FF0000"/>
                </a:solidFill>
                <a:latin typeface=".VnAristote" pitchFamily="34" charset="0"/>
              </a:rPr>
              <a:t>viÖc</a:t>
            </a:r>
          </a:p>
          <a:p>
            <a:pPr algn="ctr" eaLnBrk="1" hangingPunct="1"/>
            <a:r>
              <a:rPr lang="en-US" sz="6000">
                <a:solidFill>
                  <a:srgbClr val="FF0000"/>
                </a:solidFill>
                <a:latin typeface=".VnAristote" pitchFamily="34" charset="0"/>
              </a:rPr>
              <a:t> nhãm 4</a:t>
            </a:r>
          </a:p>
        </p:txBody>
      </p:sp>
      <p:pic>
        <p:nvPicPr>
          <p:cNvPr id="5" name="Picture 8" descr="xmascand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990600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52400" y="8382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Hoµn thµnh b¶ng thøc ¨n chøa chÊt bÐo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9" name="Group 73"/>
          <p:cNvGraphicFramePr>
            <a:graphicFrameLocks noGrp="1"/>
          </p:cNvGraphicFramePr>
          <p:nvPr/>
        </p:nvGraphicFramePr>
        <p:xfrm>
          <a:off x="228600" y="685800"/>
          <a:ext cx="8763000" cy="6196010"/>
        </p:xfrm>
        <a:graphic>
          <a:graphicData uri="http://schemas.openxmlformats.org/drawingml/2006/table">
            <a:tbl>
              <a:tblPr/>
              <a:tblGrid>
                <a:gridCol w="990600"/>
                <a:gridCol w="3886200"/>
                <a:gridCol w="1905000"/>
                <a:gridCol w="1981200"/>
              </a:tblGrid>
              <a:tr h="1296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tù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 nhiÒu chÊt ®¹m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Ëu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nµnh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( §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ậu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t­¬ng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)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lîn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Trøng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vÞt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C¸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phô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T«m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bß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Hµ Lan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Cua, èc</a:t>
                      </a: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3228" marB="432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8256" name="Text Box 72"/>
          <p:cNvSpPr txBox="1">
            <a:spLocks noChangeArrowheads="1"/>
          </p:cNvSpPr>
          <p:nvPr/>
        </p:nvSpPr>
        <p:spPr bwMode="auto">
          <a:xfrm>
            <a:off x="609600" y="0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.VnTime" pitchFamily="34" charset="0"/>
              </a:rPr>
              <a:t>Hoµn thµnh b¶ng thøc ¨n chøa chÊt ®¹m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/>
        </p:nvSpPr>
        <p:spPr>
          <a:xfrm>
            <a:off x="0" y="228600"/>
            <a:ext cx="8763000" cy="838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FFFF00"/>
                </a:solidFill>
                <a:latin typeface=".VnAristote" pitchFamily="34" charset="0"/>
              </a:rPr>
              <a:t>Hoµn thµnh b¶ng thøc ¨n chøa chÊt bÐo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0" y="1143000"/>
          <a:ext cx="9144000" cy="5715001"/>
        </p:xfrm>
        <a:graphic>
          <a:graphicData uri="http://schemas.openxmlformats.org/drawingml/2006/table">
            <a:tbl>
              <a:tblPr/>
              <a:tblGrid>
                <a:gridCol w="971550"/>
                <a:gridCol w="3371850"/>
                <a:gridCol w="2438400"/>
                <a:gridCol w="2362200"/>
              </a:tblGrid>
              <a:tr h="177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nhiÒu chÊt bÐo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Mì lîn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L¹c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DÇu ¨n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Võng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Dõa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91400" y="3048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57800" y="3886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7800" y="46482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81600" y="54864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 x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621665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301625"/>
          <a:ext cx="8686800" cy="655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4053840"/>
                <a:gridCol w="1833880"/>
                <a:gridCol w="1833880"/>
              </a:tblGrid>
              <a:tr h="1287745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Thø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tù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Tªn thøc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¨n chøa  nhiÒu chÊt ®¹m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Nguån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gèc thùc vËt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Nguån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gèc ®éng vËt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1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§Ëu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nµnh( §©u t­¬ng)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2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ThÞt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lîn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3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Trøng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4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ThÞt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vÞt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499612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5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C¸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6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§Ëu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phô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7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T«m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8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ThÞt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bß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9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§Ëu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Hµ Lan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  <a:tr h="529891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10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.VnTime" pitchFamily="34" charset="0"/>
                        </a:rPr>
                        <a:t>Cua,</a:t>
                      </a:r>
                      <a:r>
                        <a:rPr lang="en-US" sz="2600" baseline="0" dirty="0" smtClean="0">
                          <a:latin typeface=".VnTime" pitchFamily="34" charset="0"/>
                        </a:rPr>
                        <a:t> èc</a:t>
                      </a:r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.VnTime" pitchFamily="34" charset="0"/>
                      </a:endParaRPr>
                    </a:p>
                  </a:txBody>
                  <a:tcPr marT="42925" marB="42925"/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066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67600" y="17526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67600" y="23622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67600" y="28956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67600" y="35052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4038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67600" y="45720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5181600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7400" y="5791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67600" y="6211888"/>
            <a:ext cx="83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.VnTime" pitchFamily="34" charset="0"/>
              </a:rPr>
              <a:t>x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872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.VnTime</vt:lpstr>
      <vt:lpstr>.VnAristote</vt:lpstr>
      <vt:lpstr>Times New Roman</vt:lpstr>
      <vt:lpstr>.VnTimeH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Trong b÷a ¨n cã ®ñ thÞt, c¸, rau em c¶m thÊy nh­ thÕ nµo?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Bach Dang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hai ngµy 21 th¸ng 4 n¨m 2008 LuyÖn tõ vµ c©u</dc:title>
  <dc:creator>MrDung</dc:creator>
  <cp:lastModifiedBy>Dang Le Phan Danh</cp:lastModifiedBy>
  <cp:revision>113</cp:revision>
  <dcterms:created xsi:type="dcterms:W3CDTF">2008-04-23T13:02:15Z</dcterms:created>
  <dcterms:modified xsi:type="dcterms:W3CDTF">2019-09-13T08:01:23Z</dcterms:modified>
</cp:coreProperties>
</file>