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47" r:id="rId1"/>
  </p:sldMasterIdLst>
  <p:notesMasterIdLst>
    <p:notesMasterId r:id="rId16"/>
  </p:notesMasterIdLst>
  <p:sldIdLst>
    <p:sldId id="368" r:id="rId2"/>
    <p:sldId id="355" r:id="rId3"/>
    <p:sldId id="356" r:id="rId4"/>
    <p:sldId id="358" r:id="rId5"/>
    <p:sldId id="359" r:id="rId6"/>
    <p:sldId id="360" r:id="rId7"/>
    <p:sldId id="361" r:id="rId8"/>
    <p:sldId id="363" r:id="rId9"/>
    <p:sldId id="372" r:id="rId10"/>
    <p:sldId id="370" r:id="rId11"/>
    <p:sldId id="373" r:id="rId12"/>
    <p:sldId id="364" r:id="rId13"/>
    <p:sldId id="365" r:id="rId14"/>
    <p:sldId id="374" r:id="rId15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0000"/>
    <a:srgbClr val="0000FF"/>
    <a:srgbClr val="0000CC"/>
    <a:srgbClr val="FF3399"/>
    <a:srgbClr val="000099"/>
    <a:srgbClr val="0080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14" autoAdjust="0"/>
    <p:restoredTop sz="86781" autoAdjust="0"/>
  </p:normalViewPr>
  <p:slideViewPr>
    <p:cSldViewPr>
      <p:cViewPr varScale="1">
        <p:scale>
          <a:sx n="64" d="100"/>
          <a:sy n="64" d="100"/>
        </p:scale>
        <p:origin x="-16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6ED0300-D56F-4726-A495-F7636B45BE87}" type="datetimeFigureOut">
              <a:rPr lang="en-US"/>
              <a:pPr>
                <a:defRPr/>
              </a:pPr>
              <a:t>3/23/2018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2677C27-C90C-4F58-864B-72298FE780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4040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/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ECDE9-4875-458D-841D-D0657160C87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970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A35435-3EE6-4D0E-BF66-F6CF046919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452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A3EBB6-E730-491E-830D-C01080155B8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443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BA9046-4725-4946-9AAC-5E85C7CCA32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383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/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CCD265-22CA-4E93-A9FA-D32A7950DE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153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0C5438-31DE-4775-A044-D3F51E71D4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900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6F46C4-92BB-413C-8290-B301F68A8D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583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9F6D2C-8BC4-4811-B570-82D65A885D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022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2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6ABF4F-8613-4AC9-910D-B26F803E70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752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3038475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3030538" y="0"/>
            <a:ext cx="476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/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349250" y="6459538"/>
            <a:ext cx="1963738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538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1D515A-2B35-4A6C-9267-ABCD63E9F61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969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4953000"/>
            <a:ext cx="9142413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0" y="4914900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C8CCFA-7C22-464A-8C48-1012F1CB564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789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5"/>
            <a:ext cx="9144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325" y="287338"/>
            <a:ext cx="75438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325" y="6459538"/>
            <a:ext cx="185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5425" y="6459538"/>
            <a:ext cx="3616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4738" y="6459538"/>
            <a:ext cx="9842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</a:defRPr>
            </a:lvl1pPr>
          </a:lstStyle>
          <a:p>
            <a:fld id="{9FD85F7E-BAAD-4A42-83FB-04A6A2F60D57}" type="slidenum">
              <a:rPr lang="en-US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350" y="1738313"/>
            <a:ext cx="747553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04" r:id="rId1"/>
    <p:sldLayoutId id="2147484599" r:id="rId2"/>
    <p:sldLayoutId id="2147484605" r:id="rId3"/>
    <p:sldLayoutId id="2147484600" r:id="rId4"/>
    <p:sldLayoutId id="2147484601" r:id="rId5"/>
    <p:sldLayoutId id="2147484602" r:id="rId6"/>
    <p:sldLayoutId id="2147484606" r:id="rId7"/>
    <p:sldLayoutId id="2147484607" r:id="rId8"/>
    <p:sldLayoutId id="2147484608" r:id="rId9"/>
    <p:sldLayoutId id="2147484603" r:id="rId10"/>
    <p:sldLayoutId id="2147484609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image" Target="../media/image9.jpeg"/><Relationship Id="rId7" Type="http://schemas.openxmlformats.org/officeDocument/2006/relationships/image" Target="../media/image13.gif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Sap-Den-Tet-Roi.mp3" TargetMode="External"/><Relationship Id="rId6" Type="http://schemas.openxmlformats.org/officeDocument/2006/relationships/image" Target="../media/image12.gif"/><Relationship Id="rId5" Type="http://schemas.openxmlformats.org/officeDocument/2006/relationships/image" Target="../media/image11.gif"/><Relationship Id="rId4" Type="http://schemas.openxmlformats.org/officeDocument/2006/relationships/image" Target="../media/image10.gif"/><Relationship Id="rId9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4"/>
          <p:cNvSpPr>
            <a:spLocks noChangeArrowheads="1" noChangeShapeType="1" noTextEdit="1"/>
          </p:cNvSpPr>
          <p:nvPr/>
        </p:nvSpPr>
        <p:spPr bwMode="auto">
          <a:xfrm>
            <a:off x="990600" y="149225"/>
            <a:ext cx="3833813" cy="1571625"/>
          </a:xfrm>
          <a:prstGeom prst="rect">
            <a:avLst/>
          </a:prstGeom>
        </p:spPr>
        <p:txBody>
          <a:bodyPr wrap="none" fromWordArt="1">
            <a:prstTxWarp prst="textInflateTop">
              <a:avLst>
                <a:gd name="adj" fmla="val 31917"/>
              </a:avLst>
            </a:prstTxWarp>
          </a:bodyPr>
          <a:lstStyle/>
          <a:p>
            <a:pPr algn="ctr"/>
            <a:r>
              <a:rPr lang="vi-VN" sz="7200" b="1" kern="10">
                <a:ln w="13462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Times New Roman"/>
                <a:cs typeface="Times New Roman"/>
              </a:rPr>
              <a:t>Khởi động:</a:t>
            </a:r>
            <a:endParaRPr lang="en-US" sz="7200" b="1" kern="10">
              <a:ln w="13462">
                <a:solidFill>
                  <a:schemeClr val="bg1"/>
                </a:solidFill>
                <a:round/>
                <a:headEnd/>
                <a:tailEnd/>
              </a:ln>
              <a:solidFill>
                <a:srgbClr val="FF0066"/>
              </a:solidFill>
              <a:latin typeface="Times New Roman"/>
              <a:cs typeface="Times New Roman"/>
            </a:endParaRPr>
          </a:p>
        </p:txBody>
      </p:sp>
      <p:sp>
        <p:nvSpPr>
          <p:cNvPr id="5" name="WordArt 4"/>
          <p:cNvSpPr>
            <a:spLocks noChangeArrowheads="1" noChangeShapeType="1" noTextEdit="1"/>
          </p:cNvSpPr>
          <p:nvPr/>
        </p:nvSpPr>
        <p:spPr bwMode="auto">
          <a:xfrm>
            <a:off x="1219200" y="2971800"/>
            <a:ext cx="7086600" cy="2565400"/>
          </a:xfrm>
          <a:prstGeom prst="rect">
            <a:avLst/>
          </a:prstGeom>
        </p:spPr>
        <p:txBody>
          <a:bodyPr wrap="none" fromWordArt="1">
            <a:prstTxWarp prst="textInflateTop">
              <a:avLst>
                <a:gd name="adj" fmla="val 31917"/>
              </a:avLst>
            </a:prstTxWarp>
          </a:bodyPr>
          <a:lstStyle/>
          <a:p>
            <a:pPr algn="ctr"/>
            <a:r>
              <a:rPr lang="en-US" sz="7200" b="1" kern="10">
                <a:ln w="13462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Con  chim vành khuyên</a:t>
            </a:r>
          </a:p>
        </p:txBody>
      </p:sp>
      <p:sp>
        <p:nvSpPr>
          <p:cNvPr id="6" name="WordArt 4"/>
          <p:cNvSpPr>
            <a:spLocks noChangeArrowheads="1" noChangeShapeType="1" noTextEdit="1"/>
          </p:cNvSpPr>
          <p:nvPr/>
        </p:nvSpPr>
        <p:spPr bwMode="auto">
          <a:xfrm>
            <a:off x="990600" y="1782763"/>
            <a:ext cx="2133600" cy="1066800"/>
          </a:xfrm>
          <a:prstGeom prst="rect">
            <a:avLst/>
          </a:prstGeom>
        </p:spPr>
        <p:txBody>
          <a:bodyPr wrap="none" fromWordArt="1">
            <a:prstTxWarp prst="textInflateTop">
              <a:avLst>
                <a:gd name="adj" fmla="val 31917"/>
              </a:avLst>
            </a:prstTxWarp>
          </a:bodyPr>
          <a:lstStyle/>
          <a:p>
            <a:pPr algn="ctr"/>
            <a:r>
              <a:rPr lang="en-US" sz="7200" b="1" kern="10">
                <a:ln w="13462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339966"/>
                </a:solidFill>
                <a:latin typeface="Times New Roman"/>
                <a:cs typeface="Times New Roman"/>
              </a:rPr>
              <a:t>Nghe hát:</a:t>
            </a:r>
          </a:p>
        </p:txBody>
      </p:sp>
      <p:pic>
        <p:nvPicPr>
          <p:cNvPr id="10245" name="Picture 5" descr="J0095748"/>
          <p:cNvPicPr>
            <a:picLocks noChangeAspect="1" noChangeArrowheads="1" noCrop="1"/>
          </p:cNvPicPr>
          <p:nvPr/>
        </p:nvPicPr>
        <p:blipFill>
          <a:blip r:embed="rId3">
            <a:lum bright="34000" contrast="-6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0425" y="1763713"/>
            <a:ext cx="1395413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18" descr="hummingbirds_hovering_hg_clr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0700" y="1717675"/>
            <a:ext cx="2667000" cy="200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20" descr="89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5425" y="-862013"/>
            <a:ext cx="2581275" cy="309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8" name="Picture 21" descr="89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473450"/>
            <a:ext cx="2581275" cy="309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9" name="Picture 22" descr="89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9863" y="3406775"/>
            <a:ext cx="2581275" cy="309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9" descr="1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652716">
            <a:off x="1562100" y="5468938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DnDiag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2514600" y="508000"/>
            <a:ext cx="2971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C00000"/>
                </a:solidFill>
                <a:latin typeface="Times New Roman" pitchFamily="18" charset="0"/>
              </a:rPr>
              <a:t>Hoạt động 3:</a:t>
            </a:r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482600" y="3924300"/>
            <a:ext cx="8153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3. Em đến </a:t>
            </a:r>
            <a:r>
              <a:rPr lang="en-US" sz="3600" b="1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thăm</a:t>
            </a:r>
            <a:r>
              <a:rPr lang="en-US" sz="36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bạn</a:t>
            </a:r>
            <a:r>
              <a:rPr lang="en-US" sz="36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ốm</a:t>
            </a:r>
            <a:r>
              <a:rPr lang="en-US" sz="36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 vào </a:t>
            </a:r>
            <a:r>
              <a:rPr lang="en-US" sz="3600" b="1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buổi</a:t>
            </a:r>
            <a:r>
              <a:rPr lang="en-US" sz="36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trưa</a:t>
            </a:r>
            <a:r>
              <a:rPr lang="en-US" sz="36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609600" y="2514600"/>
            <a:ext cx="8382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1. Hai người </a:t>
            </a:r>
            <a:r>
              <a:rPr lang="en-US" sz="3600" b="1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bạn</a:t>
            </a:r>
            <a:r>
              <a:rPr lang="en-US" sz="36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cũ</a:t>
            </a:r>
            <a:r>
              <a:rPr lang="en-US" sz="36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 gặp </a:t>
            </a:r>
            <a:r>
              <a:rPr lang="en-US" sz="3600" b="1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nhau</a:t>
            </a:r>
            <a:r>
              <a:rPr lang="en-US" sz="36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trên</a:t>
            </a:r>
            <a:r>
              <a:rPr lang="en-US" sz="36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 đường </a:t>
            </a:r>
            <a:r>
              <a:rPr lang="en-US" sz="3600" b="1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phố</a:t>
            </a:r>
            <a:r>
              <a:rPr lang="en-US" sz="36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đông</a:t>
            </a:r>
            <a:r>
              <a:rPr lang="en-US" sz="36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 người.</a:t>
            </a: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457200" y="4972050"/>
            <a:ext cx="8153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4. Hai người </a:t>
            </a:r>
            <a:r>
              <a:rPr lang="en-US" sz="3600" b="1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bạn</a:t>
            </a:r>
            <a:r>
              <a:rPr lang="en-US" sz="36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 gặp </a:t>
            </a:r>
            <a:r>
              <a:rPr lang="en-US" sz="3600" b="1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nhau</a:t>
            </a:r>
            <a:r>
              <a:rPr lang="en-US" sz="36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 ở trong </a:t>
            </a:r>
            <a:r>
              <a:rPr lang="en-US" sz="3600" b="1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bệnh</a:t>
            </a:r>
            <a:r>
              <a:rPr lang="en-US" sz="36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viện</a:t>
            </a:r>
            <a:r>
              <a:rPr lang="en-US" sz="36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82600" y="1231900"/>
            <a:ext cx="86868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vi-VN" sz="3600" b="1">
                <a:solidFill>
                  <a:srgbClr val="000099"/>
                </a:solidFill>
                <a:latin typeface="Times New Roman" pitchFamily="18" charset="0"/>
              </a:rPr>
              <a:t>Trò chơi </a:t>
            </a:r>
            <a:r>
              <a:rPr lang="en-US" sz="3600" b="1">
                <a:solidFill>
                  <a:srgbClr val="000099"/>
                </a:solidFill>
                <a:latin typeface="Times New Roman" pitchFamily="18" charset="0"/>
              </a:rPr>
              <a:t>đóng </a:t>
            </a:r>
            <a:r>
              <a:rPr lang="vi-VN" sz="3600" b="1">
                <a:solidFill>
                  <a:srgbClr val="000099"/>
                </a:solidFill>
                <a:latin typeface="Times New Roman" pitchFamily="18" charset="0"/>
              </a:rPr>
              <a:t>vai</a:t>
            </a:r>
            <a:r>
              <a:rPr lang="en-US" sz="3600" b="1">
                <a:solidFill>
                  <a:srgbClr val="000099"/>
                </a:solidFill>
                <a:latin typeface="Times New Roman" pitchFamily="18" charset="0"/>
              </a:rPr>
              <a:t> :“</a:t>
            </a:r>
            <a:r>
              <a:rPr lang="vi-VN" sz="3600" b="1">
                <a:solidFill>
                  <a:srgbClr val="000099"/>
                </a:solidFill>
                <a:latin typeface="Times New Roman" pitchFamily="18" charset="0"/>
              </a:rPr>
              <a:t>Chào</a:t>
            </a:r>
            <a:r>
              <a:rPr lang="en-US" sz="3600" b="1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vi-VN" sz="3600" b="1">
                <a:solidFill>
                  <a:srgbClr val="000099"/>
                </a:solidFill>
                <a:latin typeface="Times New Roman" pitchFamily="18" charset="0"/>
              </a:rPr>
              <a:t>hỏi và tạm biệt</a:t>
            </a:r>
            <a:r>
              <a:rPr lang="en-US" sz="3600" b="1">
                <a:solidFill>
                  <a:srgbClr val="000099"/>
                </a:solidFill>
                <a:latin typeface="Times New Roman" pitchFamily="18" charset="0"/>
              </a:rPr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228600" y="2438400"/>
            <a:ext cx="8686800" cy="338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Không </a:t>
            </a:r>
            <a:r>
              <a:rPr lang="en-US" sz="36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hỏi một cách </a:t>
            </a:r>
            <a:r>
              <a:rPr lang="en-US" sz="36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ồn</a:t>
            </a:r>
            <a:r>
              <a:rPr lang="en-US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ào</a:t>
            </a:r>
            <a:r>
              <a:rPr lang="en-US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khi gặp người </a:t>
            </a:r>
            <a:r>
              <a:rPr lang="en-US" sz="36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trong </a:t>
            </a:r>
            <a:r>
              <a:rPr lang="en-US" sz="36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viện,rạp</a:t>
            </a:r>
            <a:r>
              <a:rPr lang="en-US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lúc </a:t>
            </a:r>
            <a:r>
              <a:rPr lang="en-US" sz="36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giờ </a:t>
            </a:r>
            <a:r>
              <a:rPr lang="en-US" sz="36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...Trong những tình huống như </a:t>
            </a:r>
            <a:r>
              <a:rPr lang="en-US" sz="36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em có thể </a:t>
            </a:r>
            <a:r>
              <a:rPr lang="en-US" sz="36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cách </a:t>
            </a:r>
            <a:r>
              <a:rPr lang="en-US" sz="36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gật</a:t>
            </a:r>
            <a:r>
              <a:rPr lang="en-US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đầu, </a:t>
            </a:r>
            <a:r>
              <a:rPr lang="en-US" sz="36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mỉm</a:t>
            </a:r>
            <a:r>
              <a:rPr lang="en-US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cười</a:t>
            </a:r>
            <a:r>
              <a:rPr lang="en-US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và </a:t>
            </a:r>
            <a:r>
              <a:rPr lang="en-US" sz="36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giơ</a:t>
            </a:r>
            <a:r>
              <a:rPr lang="en-US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vẫy</a:t>
            </a:r>
            <a:r>
              <a:rPr lang="en-US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32778" name="Group 10"/>
          <p:cNvGrpSpPr>
            <a:grpSpLocks/>
          </p:cNvGrpSpPr>
          <p:nvPr/>
        </p:nvGrpSpPr>
        <p:grpSpPr bwMode="auto">
          <a:xfrm>
            <a:off x="1143000" y="457200"/>
            <a:ext cx="3657600" cy="1447800"/>
            <a:chOff x="1584" y="240"/>
            <a:chExt cx="2640" cy="720"/>
          </a:xfrm>
        </p:grpSpPr>
        <p:sp>
          <p:nvSpPr>
            <p:cNvPr id="32776" name="AutoShape 8"/>
            <p:cNvSpPr>
              <a:spLocks noChangeArrowheads="1"/>
            </p:cNvSpPr>
            <p:nvPr/>
          </p:nvSpPr>
          <p:spPr bwMode="auto">
            <a:xfrm>
              <a:off x="1584" y="240"/>
              <a:ext cx="2640" cy="720"/>
            </a:xfrm>
            <a:prstGeom prst="flowChartAlternateProcess">
              <a:avLst/>
            </a:prstGeom>
            <a:solidFill>
              <a:schemeClr val="accent3">
                <a:lumMod val="20000"/>
                <a:lumOff val="80000"/>
              </a:schemeClr>
            </a:solidFill>
            <a:ln w="57150">
              <a:solidFill>
                <a:srgbClr val="F9A5DD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b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485" name="WordArt 9"/>
            <p:cNvSpPr>
              <a:spLocks noChangeArrowheads="1" noChangeShapeType="1" noTextEdit="1"/>
            </p:cNvSpPr>
            <p:nvPr/>
          </p:nvSpPr>
          <p:spPr bwMode="auto">
            <a:xfrm>
              <a:off x="1728" y="336"/>
              <a:ext cx="2256" cy="52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200" b="1" kern="10">
                  <a:ln w="6600">
                    <a:solidFill>
                      <a:schemeClr val="accent2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  <a:latin typeface="Times New Roman"/>
                  <a:cs typeface="Times New Roman"/>
                </a:rPr>
                <a:t>Củng cố: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2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68" name="Group 12"/>
          <p:cNvGrpSpPr>
            <a:grpSpLocks/>
          </p:cNvGrpSpPr>
          <p:nvPr/>
        </p:nvGrpSpPr>
        <p:grpSpPr bwMode="auto">
          <a:xfrm>
            <a:off x="762000" y="2819400"/>
            <a:ext cx="3810000" cy="990600"/>
            <a:chOff x="1584" y="240"/>
            <a:chExt cx="2640" cy="720"/>
          </a:xfrm>
        </p:grpSpPr>
        <p:sp>
          <p:nvSpPr>
            <p:cNvPr id="21508" name="AutoShape 13"/>
            <p:cNvSpPr>
              <a:spLocks noChangeArrowheads="1"/>
            </p:cNvSpPr>
            <p:nvPr/>
          </p:nvSpPr>
          <p:spPr bwMode="auto">
            <a:xfrm>
              <a:off x="1584" y="240"/>
              <a:ext cx="2640" cy="720"/>
            </a:xfrm>
            <a:prstGeom prst="flowChartAlternateProcess">
              <a:avLst/>
            </a:prstGeom>
            <a:solidFill>
              <a:srgbClr val="FFFFCC"/>
            </a:solidFill>
            <a:ln w="57150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rgbClr val="FF3300"/>
                </a:solidFill>
              </a:endParaRPr>
            </a:p>
          </p:txBody>
        </p:sp>
        <p:sp>
          <p:nvSpPr>
            <p:cNvPr id="21509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1728" y="336"/>
              <a:ext cx="2256" cy="52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200" kern="10">
                  <a:ln w="9525">
                    <a:solidFill>
                      <a:srgbClr val="6600CC"/>
                    </a:solidFill>
                    <a:round/>
                    <a:headEnd/>
                    <a:tailEnd/>
                  </a:ln>
                  <a:solidFill>
                    <a:srgbClr val="6600CC"/>
                  </a:solidFill>
                  <a:effectLst>
                    <a:prstShdw prst="shdw13" dist="53882" dir="13500000">
                      <a:srgbClr val="C0C0C0">
                        <a:alpha val="50000"/>
                      </a:srgbClr>
                    </a:prstShdw>
                  </a:effectLst>
                  <a:latin typeface="VNI-Park"/>
                </a:rPr>
                <a:t>Ghi nhôù:</a:t>
              </a:r>
            </a:p>
          </p:txBody>
        </p:sp>
      </p:grpSp>
      <p:sp>
        <p:nvSpPr>
          <p:cNvPr id="2" name="Rounded Rectangle 1"/>
          <p:cNvSpPr/>
          <p:nvPr/>
        </p:nvSpPr>
        <p:spPr>
          <a:xfrm>
            <a:off x="1104900" y="4572000"/>
            <a:ext cx="6934200" cy="10287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800" b="1" dirty="0">
                <a:solidFill>
                  <a:srgbClr val="FF0000"/>
                </a:solidFill>
              </a:rPr>
              <a:t>Lời </a:t>
            </a:r>
            <a:r>
              <a:rPr lang="en-US" sz="4800" b="1" dirty="0" err="1">
                <a:solidFill>
                  <a:srgbClr val="FF0000"/>
                </a:solidFill>
              </a:rPr>
              <a:t>chào</a:t>
            </a:r>
            <a:r>
              <a:rPr lang="en-US" sz="4800" b="1" dirty="0">
                <a:solidFill>
                  <a:srgbClr val="FF0000"/>
                </a:solidFill>
              </a:rPr>
              <a:t> </a:t>
            </a:r>
            <a:r>
              <a:rPr lang="en-US" sz="4800" b="1" dirty="0" err="1">
                <a:solidFill>
                  <a:srgbClr val="FF0000"/>
                </a:solidFill>
              </a:rPr>
              <a:t>cao</a:t>
            </a:r>
            <a:r>
              <a:rPr lang="en-US" sz="4800" b="1" dirty="0">
                <a:solidFill>
                  <a:srgbClr val="FF0000"/>
                </a:solidFill>
              </a:rPr>
              <a:t> hơn </a:t>
            </a:r>
            <a:r>
              <a:rPr lang="en-US" sz="4800" b="1" dirty="0" err="1">
                <a:solidFill>
                  <a:srgbClr val="FF0000"/>
                </a:solidFill>
              </a:rPr>
              <a:t>mâm</a:t>
            </a:r>
            <a:r>
              <a:rPr lang="en-US" sz="4800" b="1" dirty="0">
                <a:solidFill>
                  <a:srgbClr val="FF0000"/>
                </a:solidFill>
              </a:rPr>
              <a:t> </a:t>
            </a:r>
            <a:r>
              <a:rPr lang="en-US" sz="4800" b="1" dirty="0" err="1">
                <a:solidFill>
                  <a:srgbClr val="FF0000"/>
                </a:solidFill>
              </a:rPr>
              <a:t>cỗ</a:t>
            </a:r>
            <a:endParaRPr lang="en-US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AutoShape 5"/>
          <p:cNvSpPr>
            <a:spLocks noChangeArrowheads="1"/>
          </p:cNvSpPr>
          <p:nvPr/>
        </p:nvSpPr>
        <p:spPr bwMode="auto">
          <a:xfrm>
            <a:off x="25400" y="381000"/>
            <a:ext cx="9144000" cy="1143000"/>
          </a:xfrm>
          <a:prstGeom prst="doubleWave">
            <a:avLst>
              <a:gd name="adj1" fmla="val 6500"/>
              <a:gd name="adj2" fmla="val 0"/>
            </a:avLst>
          </a:prstGeom>
          <a:solidFill>
            <a:srgbClr val="FFFF99"/>
          </a:solidFill>
          <a:ln w="9525">
            <a:solidFill>
              <a:srgbClr val="FFCC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Cần </a:t>
            </a:r>
            <a:r>
              <a:rPr lang="en-US" sz="36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3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hỏi khi nào?</a:t>
            </a:r>
          </a:p>
        </p:txBody>
      </p:sp>
      <p:sp>
        <p:nvSpPr>
          <p:cNvPr id="30726" name="AutoShape 6"/>
          <p:cNvSpPr>
            <a:spLocks noChangeArrowheads="1"/>
          </p:cNvSpPr>
          <p:nvPr/>
        </p:nvSpPr>
        <p:spPr bwMode="auto">
          <a:xfrm>
            <a:off x="38100" y="1577975"/>
            <a:ext cx="9144000" cy="1066800"/>
          </a:xfrm>
          <a:prstGeom prst="doubleWave">
            <a:avLst>
              <a:gd name="adj1" fmla="val 6500"/>
              <a:gd name="adj2" fmla="val 0"/>
            </a:avLst>
          </a:prstGeom>
          <a:solidFill>
            <a:srgbClr val="FFFFCC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Cần </a:t>
            </a:r>
            <a:r>
              <a:rPr lang="en-US" sz="36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tạm</a:t>
            </a:r>
            <a:r>
              <a:rPr lang="en-US" sz="3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3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khi nào?</a:t>
            </a:r>
          </a:p>
        </p:txBody>
      </p:sp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177800" y="2946400"/>
            <a:ext cx="9144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Cần thực hiện tốt việc </a:t>
            </a:r>
            <a:r>
              <a:rPr lang="en-US" sz="36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hỏi và </a:t>
            </a:r>
            <a:r>
              <a:rPr lang="en-US" sz="36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tạm</a:t>
            </a: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trong cuộc </a:t>
            </a:r>
            <a:r>
              <a:rPr lang="en-US" sz="36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ngày .</a:t>
            </a:r>
            <a:endParaRPr lang="en-US" sz="3600" b="1" i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0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5" grpId="0" animBg="1"/>
      <p:bldP spid="30726" grpId="0" animBg="1"/>
      <p:bldP spid="3073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1295400" y="2441575"/>
            <a:ext cx="2362200" cy="857250"/>
          </a:xfrm>
          <a:prstGeom prst="rect">
            <a:avLst/>
          </a:prstGeom>
        </p:spPr>
        <p:txBody>
          <a:bodyPr wrap="none" fromWordArt="1">
            <a:prstTxWarp prst="textInflateTop">
              <a:avLst>
                <a:gd name="adj" fmla="val 31917"/>
              </a:avLst>
            </a:prstTxWarp>
          </a:bodyPr>
          <a:lstStyle/>
          <a:p>
            <a:pPr algn="ctr"/>
            <a:r>
              <a:rPr lang="en-US" sz="7200" b="1" kern="10">
                <a:ln w="13462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Dặn dò:</a:t>
            </a: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609600" y="3505200"/>
            <a:ext cx="7543800" cy="147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Chuẩn </a:t>
            </a:r>
            <a:r>
              <a:rPr lang="en-US" sz="36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bài </a:t>
            </a:r>
            <a:r>
              <a:rPr lang="en-US" sz="36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>
              <a:spcBef>
                <a:spcPct val="50000"/>
              </a:spcBef>
              <a:defRPr/>
            </a:pPr>
            <a:endParaRPr lang="en-US" sz="3600" b="1" i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990600" y="4800600"/>
            <a:ext cx="75438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3600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3600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và </a:t>
            </a:r>
            <a:r>
              <a:rPr lang="en-US" sz="3600" b="1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600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3600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công cộng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381000" y="152400"/>
            <a:ext cx="2133600" cy="762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  <a:endParaRPr 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304800" y="1039813"/>
            <a:ext cx="64770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1. Cần chào hỏi, tạm biệt khi nào?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304800" y="1752600"/>
            <a:ext cx="89916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Cần chào hỏi khi gặp gỡ, tạm biệt khi chia tay.</a:t>
            </a: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228600" y="3429000"/>
            <a:ext cx="91440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400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Chào hỏi, tạm biệt thể hiện sự tôn trọng lẫn nhau.</a:t>
            </a:r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381000" y="2819400"/>
            <a:ext cx="6934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2. Chào hỏi, tạm biệt thể hiện điều gì?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  <p:bldP spid="3078" grpId="0"/>
      <p:bldP spid="3082" grpId="0"/>
      <p:bldP spid="308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WordArt 4"/>
          <p:cNvSpPr>
            <a:spLocks noChangeArrowheads="1" noChangeShapeType="1" noTextEdit="1"/>
          </p:cNvSpPr>
          <p:nvPr/>
        </p:nvSpPr>
        <p:spPr bwMode="auto">
          <a:xfrm>
            <a:off x="1219200" y="1314450"/>
            <a:ext cx="3219450" cy="857250"/>
          </a:xfrm>
          <a:prstGeom prst="rect">
            <a:avLst/>
          </a:prstGeom>
        </p:spPr>
        <p:txBody>
          <a:bodyPr wrap="none" fromWordArt="1">
            <a:prstTxWarp prst="textInflateTop">
              <a:avLst>
                <a:gd name="adj" fmla="val 31917"/>
              </a:avLst>
            </a:prstTxWarp>
          </a:bodyPr>
          <a:lstStyle/>
          <a:p>
            <a:pPr algn="ctr"/>
            <a:r>
              <a:rPr lang="en-US" sz="7200" b="1" kern="10">
                <a:ln w="13462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Bài mới:</a:t>
            </a:r>
          </a:p>
        </p:txBody>
      </p:sp>
      <p:sp>
        <p:nvSpPr>
          <p:cNvPr id="4" name="WordArt 4"/>
          <p:cNvSpPr>
            <a:spLocks noChangeArrowheads="1" noChangeShapeType="1" noTextEdit="1"/>
          </p:cNvSpPr>
          <p:nvPr/>
        </p:nvSpPr>
        <p:spPr bwMode="auto">
          <a:xfrm>
            <a:off x="1066800" y="2708275"/>
            <a:ext cx="7620000" cy="18986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7200" b="1" kern="10">
                <a:ln w="12700">
                  <a:solidFill>
                    <a:srgbClr val="34473D"/>
                  </a:solidFill>
                  <a:round/>
                  <a:headEnd/>
                  <a:tailEnd/>
                </a:ln>
                <a:solidFill>
                  <a:srgbClr val="0000CC"/>
                </a:solidFill>
                <a:latin typeface="Times New Roman"/>
                <a:cs typeface="Times New Roman"/>
              </a:rPr>
              <a:t>Chào hỏi và tạm biệt </a:t>
            </a:r>
          </a:p>
        </p:txBody>
      </p:sp>
      <p:sp>
        <p:nvSpPr>
          <p:cNvPr id="5" name="WordArt 4"/>
          <p:cNvSpPr>
            <a:spLocks noChangeArrowheads="1" noChangeShapeType="1" noTextEdit="1"/>
          </p:cNvSpPr>
          <p:nvPr/>
        </p:nvSpPr>
        <p:spPr bwMode="auto">
          <a:xfrm>
            <a:off x="3829050" y="4495800"/>
            <a:ext cx="14478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7200" b="1" kern="10">
                <a:ln w="12700">
                  <a:solidFill>
                    <a:srgbClr val="34473D"/>
                  </a:solidFill>
                  <a:round/>
                  <a:headEnd/>
                  <a:tailEnd/>
                </a:ln>
                <a:solidFill>
                  <a:srgbClr val="0066FF"/>
                </a:solidFill>
                <a:latin typeface="Times New Roman"/>
                <a:cs typeface="Times New Roman"/>
              </a:rPr>
              <a:t> tiết 2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nimBg="1"/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304800" y="1446213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 sẽ chào hỏi như thế nào trong các tình huống sau: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304800" y="2735263"/>
            <a:ext cx="8991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a. Em gặp người </a:t>
            </a:r>
            <a:r>
              <a:rPr lang="en-US" sz="3200" b="1" dirty="0" err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3200" b="1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trong </a:t>
            </a:r>
            <a:r>
              <a:rPr lang="en-US" sz="3200" b="1" dirty="0" err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3200" b="1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viện</a:t>
            </a:r>
            <a:r>
              <a:rPr lang="en-US" sz="3200" b="1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304800" y="3421063"/>
            <a:ext cx="8991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b. Em nhìn thấy bạn ở rạp hát, rạp chiếu  bóng lúc đang giờ biểu diễn?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81000" y="285750"/>
            <a:ext cx="2971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C00000"/>
                </a:solidFill>
                <a:latin typeface="Times New Roman" pitchFamily="18" charset="0"/>
              </a:rPr>
              <a:t>Hoạt động 1: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3505200" y="285750"/>
            <a:ext cx="4267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0F13B1"/>
                </a:solidFill>
                <a:latin typeface="Times New Roman" pitchFamily="18" charset="0"/>
              </a:rPr>
              <a:t>Thảo luận nhóm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7" grpId="0"/>
      <p:bldP spid="27658" grpId="0"/>
      <p:bldP spid="27659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" name="AutoShape 10"/>
          <p:cNvSpPr>
            <a:spLocks noChangeArrowheads="1"/>
          </p:cNvSpPr>
          <p:nvPr/>
        </p:nvSpPr>
        <p:spPr bwMode="auto">
          <a:xfrm>
            <a:off x="3352800" y="228600"/>
            <a:ext cx="5473700" cy="3048000"/>
          </a:xfrm>
          <a:prstGeom prst="cloudCallout">
            <a:avLst>
              <a:gd name="adj1" fmla="val -93681"/>
              <a:gd name="adj2" fmla="val 71667"/>
            </a:avLst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rgbClr val="F9A5DD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sz="2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gặp người </a:t>
            </a:r>
            <a:r>
              <a:rPr lang="en-US" sz="28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2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trong </a:t>
            </a:r>
            <a:r>
              <a:rPr lang="en-US" sz="28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viện</a:t>
            </a:r>
            <a:r>
              <a:rPr lang="en-US" sz="2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em </a:t>
            </a:r>
            <a:r>
              <a:rPr lang="en-US" sz="28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mỉm</a:t>
            </a:r>
            <a:r>
              <a:rPr lang="en-US" sz="2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cười</a:t>
            </a:r>
            <a:r>
              <a:rPr lang="en-US" sz="2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và </a:t>
            </a:r>
            <a:r>
              <a:rPr lang="en-US" sz="28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gật</a:t>
            </a:r>
            <a:r>
              <a:rPr lang="en-US" sz="2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đầu</a:t>
            </a:r>
          </a:p>
        </p:txBody>
      </p:sp>
      <p:sp>
        <p:nvSpPr>
          <p:cNvPr id="7179" name="WordArt 11"/>
          <p:cNvSpPr>
            <a:spLocks noChangeArrowheads="1" noChangeShapeType="1" noTextEdit="1"/>
          </p:cNvSpPr>
          <p:nvPr/>
        </p:nvSpPr>
        <p:spPr bwMode="auto">
          <a:xfrm>
            <a:off x="101600" y="1800225"/>
            <a:ext cx="31242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b="1" kern="1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993300"/>
                </a:solidFill>
                <a:effectLst>
                  <a:prstShdw prst="shdw13" dist="53882" dir="13500000">
                    <a:srgbClr val="C0C0C0">
                      <a:alpha val="50000"/>
                    </a:srgbClr>
                  </a:prstShdw>
                </a:effectLst>
                <a:latin typeface="Times New Roman"/>
                <a:cs typeface="Times New Roman"/>
              </a:rPr>
              <a:t>Ý kiến của em</a:t>
            </a:r>
          </a:p>
        </p:txBody>
      </p:sp>
      <p:sp>
        <p:nvSpPr>
          <p:cNvPr id="7180" name="AutoShape 12"/>
          <p:cNvSpPr>
            <a:spLocks noChangeArrowheads="1"/>
          </p:cNvSpPr>
          <p:nvPr/>
        </p:nvSpPr>
        <p:spPr bwMode="auto">
          <a:xfrm>
            <a:off x="3848100" y="2295525"/>
            <a:ext cx="5143500" cy="4105275"/>
          </a:xfrm>
          <a:prstGeom prst="cloudCallout">
            <a:avLst>
              <a:gd name="adj1" fmla="val -85504"/>
              <a:gd name="adj2" fmla="val 24781"/>
            </a:avLst>
          </a:prstGeom>
          <a:solidFill>
            <a:srgbClr val="FFFF99"/>
          </a:solidFill>
          <a:ln w="57150">
            <a:solidFill>
              <a:srgbClr val="F9A5DD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2800" b="1" dirty="0">
                <a:solidFill>
                  <a:srgbClr val="008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Trong tình huống em </a:t>
            </a:r>
            <a:r>
              <a:rPr lang="en-US" sz="2800" b="1" dirty="0" err="1">
                <a:solidFill>
                  <a:srgbClr val="008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2800" b="1" dirty="0">
                <a:solidFill>
                  <a:srgbClr val="008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8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800" b="1" dirty="0">
                <a:solidFill>
                  <a:srgbClr val="008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8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rgbClr val="008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trong </a:t>
            </a:r>
            <a:r>
              <a:rPr lang="en-US" sz="2800" b="1" dirty="0" err="1">
                <a:solidFill>
                  <a:srgbClr val="008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rạp</a:t>
            </a:r>
            <a:r>
              <a:rPr lang="en-US" sz="2800" b="1" dirty="0">
                <a:solidFill>
                  <a:srgbClr val="008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8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hát,rạp</a:t>
            </a:r>
            <a:r>
              <a:rPr lang="en-US" sz="2800" b="1" dirty="0">
                <a:solidFill>
                  <a:srgbClr val="008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8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2800" b="1" dirty="0">
                <a:solidFill>
                  <a:srgbClr val="008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8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800" b="1" dirty="0">
                <a:solidFill>
                  <a:srgbClr val="008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trong giờ </a:t>
            </a:r>
            <a:r>
              <a:rPr lang="en-US" sz="2800" b="1" dirty="0" err="1">
                <a:solidFill>
                  <a:srgbClr val="008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b="1" dirty="0">
                <a:solidFill>
                  <a:srgbClr val="008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8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800" b="1" dirty="0">
                <a:solidFill>
                  <a:srgbClr val="008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em </a:t>
            </a:r>
            <a:r>
              <a:rPr lang="en-US" sz="2800" b="1" dirty="0" err="1">
                <a:solidFill>
                  <a:srgbClr val="008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800" b="1" dirty="0">
                <a:solidFill>
                  <a:srgbClr val="008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8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mỉm</a:t>
            </a:r>
            <a:r>
              <a:rPr lang="en-US" sz="2800" b="1" dirty="0">
                <a:solidFill>
                  <a:srgbClr val="008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8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cười</a:t>
            </a:r>
            <a:r>
              <a:rPr lang="en-US" sz="2800" b="1" dirty="0">
                <a:solidFill>
                  <a:srgbClr val="008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và </a:t>
            </a:r>
            <a:r>
              <a:rPr lang="en-US" sz="2800" b="1" dirty="0" err="1">
                <a:solidFill>
                  <a:srgbClr val="008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giơ</a:t>
            </a:r>
            <a:r>
              <a:rPr lang="en-US" sz="2800" b="1" dirty="0">
                <a:solidFill>
                  <a:srgbClr val="008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8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800" b="1" dirty="0">
                <a:solidFill>
                  <a:srgbClr val="008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8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vẫy</a:t>
            </a:r>
            <a:endParaRPr lang="en-US" sz="2800" b="1" dirty="0">
              <a:solidFill>
                <a:srgbClr val="008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81" name="Picture 13" descr="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038600"/>
            <a:ext cx="176847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3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2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8" grpId="0" animBg="1"/>
      <p:bldP spid="7178" grpId="1" animBg="1"/>
      <p:bldP spid="7179" grpId="0" animBg="1"/>
      <p:bldP spid="718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266700" y="2743200"/>
            <a:ext cx="8686800" cy="338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Không </a:t>
            </a:r>
            <a:r>
              <a:rPr lang="en-US" sz="36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hỏi một cách </a:t>
            </a:r>
            <a:r>
              <a:rPr lang="en-US" sz="36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ồn</a:t>
            </a:r>
            <a:r>
              <a:rPr lang="en-US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ào</a:t>
            </a:r>
            <a:r>
              <a:rPr lang="en-US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khi gặp người </a:t>
            </a:r>
            <a:r>
              <a:rPr lang="en-US" sz="36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trong </a:t>
            </a:r>
            <a:r>
              <a:rPr lang="en-US" sz="36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viện,rạp</a:t>
            </a:r>
            <a:r>
              <a:rPr lang="en-US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lúc </a:t>
            </a:r>
            <a:r>
              <a:rPr lang="en-US" sz="36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giờ </a:t>
            </a:r>
            <a:r>
              <a:rPr lang="en-US" sz="36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...Trong những tình huống như </a:t>
            </a:r>
            <a:r>
              <a:rPr lang="en-US" sz="36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em có thể </a:t>
            </a:r>
            <a:r>
              <a:rPr lang="en-US" sz="36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cách </a:t>
            </a:r>
            <a:r>
              <a:rPr lang="en-US" sz="36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gật</a:t>
            </a:r>
            <a:r>
              <a:rPr lang="en-US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đầu, </a:t>
            </a:r>
            <a:r>
              <a:rPr lang="en-US" sz="36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mỉm</a:t>
            </a:r>
            <a:r>
              <a:rPr lang="en-US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cười</a:t>
            </a:r>
            <a:r>
              <a:rPr lang="en-US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và </a:t>
            </a:r>
            <a:r>
              <a:rPr lang="en-US" sz="36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giơ</a:t>
            </a:r>
            <a:r>
              <a:rPr lang="en-US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vẫy</a:t>
            </a:r>
            <a:r>
              <a:rPr lang="en-US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32778" name="Group 10"/>
          <p:cNvGrpSpPr>
            <a:grpSpLocks/>
          </p:cNvGrpSpPr>
          <p:nvPr/>
        </p:nvGrpSpPr>
        <p:grpSpPr bwMode="auto">
          <a:xfrm>
            <a:off x="2133600" y="152400"/>
            <a:ext cx="3657600" cy="914400"/>
            <a:chOff x="1584" y="240"/>
            <a:chExt cx="2640" cy="720"/>
          </a:xfrm>
        </p:grpSpPr>
        <p:sp>
          <p:nvSpPr>
            <p:cNvPr id="32776" name="AutoShape 8"/>
            <p:cNvSpPr>
              <a:spLocks noChangeArrowheads="1"/>
            </p:cNvSpPr>
            <p:nvPr/>
          </p:nvSpPr>
          <p:spPr bwMode="auto">
            <a:xfrm>
              <a:off x="1584" y="240"/>
              <a:ext cx="2640" cy="720"/>
            </a:xfrm>
            <a:prstGeom prst="flowChartAlternateProcess">
              <a:avLst/>
            </a:prstGeom>
            <a:solidFill>
              <a:schemeClr val="accent3">
                <a:lumMod val="20000"/>
                <a:lumOff val="80000"/>
              </a:schemeClr>
            </a:solidFill>
            <a:ln w="57150">
              <a:solidFill>
                <a:srgbClr val="F9A5DD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b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365" name="WordArt 9"/>
            <p:cNvSpPr>
              <a:spLocks noChangeArrowheads="1" noChangeShapeType="1" noTextEdit="1"/>
            </p:cNvSpPr>
            <p:nvPr/>
          </p:nvSpPr>
          <p:spPr bwMode="auto">
            <a:xfrm>
              <a:off x="1728" y="336"/>
              <a:ext cx="2256" cy="52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200" b="1" kern="10">
                  <a:ln w="6600">
                    <a:solidFill>
                      <a:schemeClr val="accent2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  <a:latin typeface="Times New Roman"/>
                  <a:cs typeface="Times New Roman"/>
                </a:rPr>
                <a:t>Kết luận: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2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SPARKLE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524000"/>
            <a:ext cx="56388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7" name="Picture 4" descr="0036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63" y="655638"/>
            <a:ext cx="1633537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5" descr="avatar_other_0045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771900"/>
            <a:ext cx="17145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6" descr="Bemua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6038" y="1924050"/>
            <a:ext cx="1752600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7" descr="89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9925" y="3162300"/>
            <a:ext cx="3792538" cy="309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94" name="Sap-Den-Tet-Roi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2618185" y="2247901"/>
            <a:ext cx="4267200" cy="914400"/>
          </a:xfrm>
          <a:prstGeom prst="rect">
            <a:avLst/>
          </a:prstGeom>
          <a:noFill/>
        </p:spPr>
        <p:txBody>
          <a:bodyPr wrap="none">
            <a:prstTxWarp prst="textChevronInverted">
              <a:avLst/>
            </a:prstTxWarp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54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VNI-Cooper" pitchFamily="2" charset="0"/>
                <a:cs typeface="+mn-cs"/>
              </a:rPr>
              <a:t>Nghæ</a:t>
            </a:r>
            <a:r>
              <a:rPr lang="en-GB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VNI-Cooper" pitchFamily="2" charset="0"/>
                <a:cs typeface="+mn-cs"/>
              </a:rPr>
              <a:t> </a:t>
            </a:r>
            <a:r>
              <a:rPr lang="en-GB" sz="54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VNI-Cooper" pitchFamily="2" charset="0"/>
                <a:cs typeface="+mn-cs"/>
              </a:rPr>
              <a:t>giöõa</a:t>
            </a:r>
            <a:r>
              <a:rPr lang="en-GB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VNI-Cooper" pitchFamily="2" charset="0"/>
                <a:cs typeface="+mn-cs"/>
              </a:rPr>
              <a:t> </a:t>
            </a:r>
            <a:r>
              <a:rPr lang="en-GB" sz="54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VNI-Cooper" pitchFamily="2" charset="0"/>
                <a:cs typeface="+mn-cs"/>
              </a:rPr>
              <a:t>tieát</a:t>
            </a:r>
            <a:endParaRPr lang="en-US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00FF"/>
              </a:solidFill>
              <a:effectLst>
                <a:outerShdw blurRad="50800" algn="tl" rotWithShape="0">
                  <a:srgbClr val="000000"/>
                </a:outerShdw>
              </a:effectLst>
              <a:latin typeface="VNI-Cooper" pitchFamily="2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60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44695" fill="hold"/>
                                        <p:tgtEl>
                                          <p:spTgt spid="4609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094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6094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381000" y="1524000"/>
            <a:ext cx="8763000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* Cách chào hỏi trong các tình huống giống hay khác nhau ?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81000" y="285750"/>
            <a:ext cx="2971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C00000"/>
                </a:solidFill>
                <a:latin typeface="Times New Roman" pitchFamily="18" charset="0"/>
              </a:rPr>
              <a:t>Hoạt động 2: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505200" y="285750"/>
            <a:ext cx="4267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008000"/>
                </a:solidFill>
                <a:latin typeface="Times New Roman" pitchFamily="18" charset="0"/>
              </a:rPr>
              <a:t>Thảo luận nhóm đôi</a:t>
            </a: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381000" y="2654300"/>
            <a:ext cx="8763000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* Em cảm thấy thế nào khi được người khác chào hỏi và khi em chào mọi người ?</a:t>
            </a: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228600" y="3962400"/>
            <a:ext cx="8763000" cy="181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* Khi gặp bạn em chào nhưng bạn không đáp lại thì em cảm thấy thế nào ?</a:t>
            </a:r>
          </a:p>
          <a:p>
            <a:pPr>
              <a:spcBef>
                <a:spcPct val="50000"/>
              </a:spcBef>
              <a:buFont typeface="Wingdings" pitchFamily="2" charset="2"/>
              <a:buChar char="v"/>
            </a:pPr>
            <a:endParaRPr lang="en-US" sz="3200" b="1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88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880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" name="AutoShape 10"/>
          <p:cNvSpPr>
            <a:spLocks noChangeArrowheads="1"/>
          </p:cNvSpPr>
          <p:nvPr/>
        </p:nvSpPr>
        <p:spPr bwMode="auto">
          <a:xfrm>
            <a:off x="4619625" y="0"/>
            <a:ext cx="4191000" cy="2667000"/>
          </a:xfrm>
          <a:prstGeom prst="cloudCallout">
            <a:avLst>
              <a:gd name="adj1" fmla="val -108543"/>
              <a:gd name="adj2" fmla="val 121356"/>
            </a:avLst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rgbClr val="F9A5DD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sz="2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</a:t>
            </a:r>
            <a:r>
              <a:rPr lang="en-US" sz="28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2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hỏi trong các tình huống không </a:t>
            </a:r>
            <a:r>
              <a:rPr lang="en-US" sz="28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2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endParaRPr lang="en-US" sz="2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9" name="WordArt 11"/>
          <p:cNvSpPr>
            <a:spLocks noChangeArrowheads="1" noChangeShapeType="1" noTextEdit="1"/>
          </p:cNvSpPr>
          <p:nvPr/>
        </p:nvSpPr>
        <p:spPr bwMode="auto">
          <a:xfrm>
            <a:off x="101600" y="1800225"/>
            <a:ext cx="31242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b="1" kern="1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993300"/>
                </a:solidFill>
                <a:effectLst>
                  <a:prstShdw prst="shdw13" dist="53882" dir="13500000">
                    <a:srgbClr val="C0C0C0">
                      <a:alpha val="50000"/>
                    </a:srgbClr>
                  </a:prstShdw>
                </a:effectLst>
                <a:latin typeface="Times New Roman"/>
                <a:cs typeface="Times New Roman"/>
              </a:rPr>
              <a:t>Ý kiến của em</a:t>
            </a:r>
          </a:p>
        </p:txBody>
      </p:sp>
      <p:sp>
        <p:nvSpPr>
          <p:cNvPr id="7180" name="AutoShape 12"/>
          <p:cNvSpPr>
            <a:spLocks noChangeArrowheads="1"/>
          </p:cNvSpPr>
          <p:nvPr/>
        </p:nvSpPr>
        <p:spPr bwMode="auto">
          <a:xfrm>
            <a:off x="4548188" y="1568450"/>
            <a:ext cx="4238625" cy="2959100"/>
          </a:xfrm>
          <a:prstGeom prst="cloudCallout">
            <a:avLst>
              <a:gd name="adj1" fmla="val -105514"/>
              <a:gd name="adj2" fmla="val 52540"/>
            </a:avLst>
          </a:prstGeom>
          <a:solidFill>
            <a:srgbClr val="FFFF99"/>
          </a:solidFill>
          <a:ln w="57150">
            <a:solidFill>
              <a:srgbClr val="F9A5DD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2800" b="1" dirty="0">
                <a:solidFill>
                  <a:srgbClr val="008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Khi gặp </a:t>
            </a:r>
            <a:r>
              <a:rPr lang="en-US" sz="2800" b="1" dirty="0" err="1">
                <a:solidFill>
                  <a:srgbClr val="008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rgbClr val="008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em </a:t>
            </a:r>
            <a:r>
              <a:rPr lang="en-US" sz="2800" b="1" dirty="0" err="1">
                <a:solidFill>
                  <a:srgbClr val="008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2800" b="1" dirty="0">
                <a:solidFill>
                  <a:srgbClr val="008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những </a:t>
            </a:r>
            <a:r>
              <a:rPr lang="en-US" sz="2800" b="1" dirty="0" err="1">
                <a:solidFill>
                  <a:srgbClr val="008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rgbClr val="008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không </a:t>
            </a:r>
            <a:r>
              <a:rPr lang="en-US" sz="2800" b="1" dirty="0" err="1">
                <a:solidFill>
                  <a:srgbClr val="008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b="1" dirty="0">
                <a:solidFill>
                  <a:srgbClr val="008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8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b="1" dirty="0">
                <a:solidFill>
                  <a:srgbClr val="008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8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b="1" dirty="0">
                <a:solidFill>
                  <a:srgbClr val="008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em cảm </a:t>
            </a:r>
            <a:r>
              <a:rPr lang="en-US" sz="2800" b="1" dirty="0" err="1">
                <a:solidFill>
                  <a:srgbClr val="008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800" b="1" dirty="0">
                <a:solidFill>
                  <a:srgbClr val="008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8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buồn</a:t>
            </a:r>
            <a:r>
              <a:rPr lang="en-US" sz="2800" b="1" dirty="0">
                <a:solidFill>
                  <a:srgbClr val="008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7181" name="Picture 13" descr="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038600"/>
            <a:ext cx="176847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utoShape 10"/>
          <p:cNvSpPr>
            <a:spLocks noChangeArrowheads="1"/>
          </p:cNvSpPr>
          <p:nvPr/>
        </p:nvSpPr>
        <p:spPr bwMode="auto">
          <a:xfrm>
            <a:off x="3670300" y="3429000"/>
            <a:ext cx="5473700" cy="3048000"/>
          </a:xfrm>
          <a:prstGeom prst="cloudCallout">
            <a:avLst>
              <a:gd name="adj1" fmla="val -78186"/>
              <a:gd name="adj2" fmla="val -7464"/>
            </a:avLst>
          </a:prstGeom>
          <a:solidFill>
            <a:schemeClr val="bg2">
              <a:lumMod val="90000"/>
            </a:schemeClr>
          </a:solidFill>
          <a:ln w="57150">
            <a:solidFill>
              <a:srgbClr val="F9A5DD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cảm </a:t>
            </a:r>
            <a:r>
              <a:rPr lang="en-US" sz="28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vui khi được người </a:t>
            </a:r>
            <a:r>
              <a:rPr lang="en-US" sz="28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hỏi và em </a:t>
            </a:r>
            <a:r>
              <a:rPr lang="en-US" sz="28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thích khi em </a:t>
            </a:r>
            <a:r>
              <a:rPr lang="en-US" sz="28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người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3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2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8" grpId="0" animBg="1"/>
      <p:bldP spid="7178" grpId="1" animBg="1"/>
      <p:bldP spid="7179" grpId="0" animBg="1"/>
      <p:bldP spid="7180" grpId="0" animBg="1"/>
      <p:bldP spid="7" grpId="0" animBg="1"/>
      <p:bldP spid="7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2314791"/>
  <p:tag name="VIOLETTITLE" val="Bài 13. Chào hỏi và tạm biệt"/>
  <p:tag name="VIOLETLESSON" val="13"/>
  <p:tag name="VIOLETCATID" val="2211"/>
  <p:tag name="VIOLETSUBJECT" val="Đạo đức 1"/>
  <p:tag name="VIOLETAUTHORID" val="2301165"/>
  <p:tag name="VIOLETAUTHORNAME" val="Ngọc Phượng"/>
  <p:tag name="VIOLETAUTHORAVATAR" val="no_avatarf.jpg"/>
  <p:tag name="VIOLETAUTHORADDRESS" val="Trường Tiểu Học Bình Tiên - Hồ Chí Minh"/>
  <p:tag name="VIOLETDATE" val="2018-03-22 22:40:26"/>
  <p:tag name="VIOLETHIT" val="9"/>
  <p:tag name="VIOLETLIKE" val="0"/>
</p:tagLst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2173</TotalTime>
  <Words>490</Words>
  <Application>Microsoft Office PowerPoint</Application>
  <PresentationFormat>On-screen Show (4:3)</PresentationFormat>
  <Paragraphs>46</Paragraphs>
  <Slides>14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 Light</vt:lpstr>
      <vt:lpstr>Calibri</vt:lpstr>
      <vt:lpstr>VNI-Times</vt:lpstr>
      <vt:lpstr>Times New Roman</vt:lpstr>
      <vt:lpstr>Wingdings 2</vt:lpstr>
      <vt:lpstr>Wingdings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Hoïc vaàn</dc:title>
  <dc:creator>NPhuong</dc:creator>
  <cp:lastModifiedBy>Microsoft</cp:lastModifiedBy>
  <cp:revision>194</cp:revision>
  <dcterms:created xsi:type="dcterms:W3CDTF">2007-11-12T14:46:28Z</dcterms:created>
  <dcterms:modified xsi:type="dcterms:W3CDTF">2018-03-23T06:16:49Z</dcterms:modified>
</cp:coreProperties>
</file>