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34" r:id="rId2"/>
    <p:sldId id="290" r:id="rId3"/>
    <p:sldId id="291" r:id="rId4"/>
    <p:sldId id="315" r:id="rId5"/>
    <p:sldId id="317" r:id="rId6"/>
    <p:sldId id="316" r:id="rId7"/>
    <p:sldId id="292" r:id="rId8"/>
    <p:sldId id="318" r:id="rId9"/>
    <p:sldId id="319" r:id="rId10"/>
    <p:sldId id="320" r:id="rId11"/>
    <p:sldId id="321" r:id="rId12"/>
    <p:sldId id="322" r:id="rId13"/>
    <p:sldId id="323" r:id="rId14"/>
    <p:sldId id="324" r:id="rId15"/>
    <p:sldId id="326" r:id="rId16"/>
    <p:sldId id="327" r:id="rId17"/>
    <p:sldId id="328" r:id="rId18"/>
    <p:sldId id="335" r:id="rId19"/>
    <p:sldId id="372" r:id="rId20"/>
    <p:sldId id="373" r:id="rId21"/>
    <p:sldId id="374" r:id="rId22"/>
    <p:sldId id="332" r:id="rId23"/>
    <p:sldId id="329" r:id="rId24"/>
    <p:sldId id="333" r:id="rId25"/>
    <p:sldId id="330"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UTM Alba Matter" panose="02040603050506020204" pitchFamily="18" charset="0"/>
      <p:regular r:id="rId32"/>
    </p:embeddedFont>
    <p:embeddedFont>
      <p:font typeface="UTM Amerika Sans" panose="02040603050506020204" pitchFamily="18" charset="0"/>
      <p:regular r:id="rId33"/>
    </p:embeddedFont>
    <p:embeddedFont>
      <p:font typeface="UTM Androgyne" panose="02040603050506020204" pitchFamily="18" charset="0"/>
      <p:regular r:id="rId34"/>
    </p:embeddedFont>
    <p:embeddedFont>
      <p:font typeface="UTM Aristote" panose="02040603050506020204" pitchFamily="18" charset="0"/>
      <p:regular r:id="rId35"/>
    </p:embeddedFont>
    <p:embeddedFont>
      <p:font typeface="UTM Cookies" panose="02040603050506020204" pitchFamily="18" charset="0"/>
      <p:regular r:id="rId36"/>
    </p:embeddedFont>
    <p:embeddedFont>
      <p:font typeface="UTM Cooper Black" panose="02040603050506020204" pitchFamily="18" charset="0"/>
      <p:regular r:id="rId37"/>
      <p:italic r:id="rId38"/>
    </p:embeddedFont>
    <p:embeddedFont>
      <p:font typeface="UTM Diana" panose="02040603050506020204" pitchFamily="18" charset="0"/>
      <p:regular r:id="rId39"/>
    </p:embeddedFont>
    <p:embeddedFont>
      <p:font typeface="UTM Flamenco" panose="02040603050506020204" pitchFamily="18" charset="0"/>
      <p:regular r:id="rId40"/>
    </p:embeddedFont>
    <p:embeddedFont>
      <p:font typeface="UTM Kona KT" panose="02040603050506020204" pitchFamily="18" charset="0"/>
      <p:regular r:id="rId41"/>
    </p:embeddedFont>
    <p:embeddedFont>
      <p:font typeface="UTM Pierre" panose="02040603050506020204" pitchFamily="18" charset="0"/>
      <p:regular r:id="rId42"/>
    </p:embeddedFont>
    <p:embeddedFont>
      <p:font typeface="UTM Yen Tu" panose="02040603050506020204" pitchFamily="18" charset="0"/>
      <p:regular r:id="rId43"/>
    </p:embeddedFont>
    <p:embeddedFont>
      <p:font typeface="UVN Bai Sau Nang" panose="04030905020802020C03" pitchFamily="82" charset="0"/>
      <p:regular r:id="rId44"/>
    </p:embeddedFont>
    <p:embeddedFont>
      <p:font typeface="UVN Dung Dan" panose="03060902040502020204" pitchFamily="66" charset="0"/>
      <p:regular r:id="rId45"/>
    </p:embeddedFont>
    <p:embeddedFont>
      <p:font typeface="UVN Mang Cau Nang" panose="03060902050402020B05" pitchFamily="66" charset="0"/>
      <p:regular r:id="rId46"/>
      <p:italic r:id="rId47"/>
    </p:embeddedFont>
    <p:embeddedFont>
      <p:font typeface="VNI-Ariston" pitchFamily="2" charset="0"/>
      <p:boldItalic r:id="rId48"/>
    </p:embeddedFont>
    <p:embeddedFont>
      <p:font typeface="VNI-Cooper" pitchFamily="2" charset="0"/>
      <p:bold r:id="rId49"/>
    </p:embeddedFont>
    <p:embeddedFont>
      <p:font typeface="VNI-Hobo" pitchFamily="2" charset="0"/>
      <p:regular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1A0"/>
    <a:srgbClr val="27573F"/>
    <a:srgbClr val="AD4E35"/>
    <a:srgbClr val="F26E4B"/>
    <a:srgbClr val="C33363"/>
    <a:srgbClr val="DF8894"/>
    <a:srgbClr val="2A91A2"/>
    <a:srgbClr val="EA495A"/>
    <a:srgbClr val="4CA0B0"/>
    <a:srgbClr val="4CB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14" autoAdjust="0"/>
    <p:restoredTop sz="94660"/>
  </p:normalViewPr>
  <p:slideViewPr>
    <p:cSldViewPr>
      <p:cViewPr varScale="1">
        <p:scale>
          <a:sx n="100" d="100"/>
          <a:sy n="100" d="100"/>
        </p:scale>
        <p:origin x="648" y="67"/>
      </p:cViewPr>
      <p:guideLst>
        <p:guide orient="horz" pos="1620"/>
        <p:guide pos="2880"/>
      </p:guideLst>
    </p:cSldViewPr>
  </p:slideViewPr>
  <p:notesTextViewPr>
    <p:cViewPr>
      <p:scale>
        <a:sx n="1" d="1"/>
        <a:sy n="1" d="1"/>
      </p:scale>
      <p:origin x="0" y="0"/>
    </p:cViewPr>
  </p:notesTextViewPr>
  <p:sorterViewPr>
    <p:cViewPr>
      <p:scale>
        <a:sx n="100" d="100"/>
        <a:sy n="100" d="100"/>
      </p:scale>
      <p:origin x="0" y="-4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2021/9/7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7</a:t>
            </a:fld>
            <a:endParaRPr lang="zh-CN" altLang="en-US"/>
          </a:p>
        </p:txBody>
      </p:sp>
    </p:spTree>
    <p:extLst>
      <p:ext uri="{BB962C8B-B14F-4D97-AF65-F5344CB8AC3E}">
        <p14:creationId xmlns:p14="http://schemas.microsoft.com/office/powerpoint/2010/main" val="278734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pic>
        <p:nvPicPr>
          <p:cNvPr id="5" name="Picture 4" descr="A picture containing diagram&#10;&#10;Description automatically generated">
            <a:extLst>
              <a:ext uri="{FF2B5EF4-FFF2-40B4-BE49-F238E27FC236}">
                <a16:creationId xmlns:a16="http://schemas.microsoft.com/office/drawing/2014/main" id="{96B107C3-8CAB-4DD5-85CD-624737968B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3713" y="1275606"/>
            <a:ext cx="2142464" cy="1850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2021/9/7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2021/9/7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EBE72DA2-66D4-4ACF-93C9-86184FFA153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73713" y="1275606"/>
            <a:ext cx="2142464" cy="18508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5.xml"/><Relationship Id="rId1" Type="http://schemas.openxmlformats.org/officeDocument/2006/relationships/themeOverride" Target="../theme/themeOverride1.xml"/><Relationship Id="rId5" Type="http://schemas.microsoft.com/office/2007/relationships/hdphoto" Target="../media/hdphoto2.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jpg"/><Relationship Id="rId7" Type="http://schemas.microsoft.com/office/2007/relationships/hdphoto" Target="../media/hdphoto12.wdp"/><Relationship Id="rId12"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6.png"/><Relationship Id="rId11" Type="http://schemas.microsoft.com/office/2007/relationships/hdphoto" Target="../media/hdphoto14.wdp"/><Relationship Id="rId5" Type="http://schemas.openxmlformats.org/officeDocument/2006/relationships/image" Target="../media/image35.jpg"/><Relationship Id="rId10" Type="http://schemas.openxmlformats.org/officeDocument/2006/relationships/image" Target="../media/image38.png"/><Relationship Id="rId4" Type="http://schemas.openxmlformats.org/officeDocument/2006/relationships/image" Target="../media/image8.jpg"/><Relationship Id="rId9" Type="http://schemas.microsoft.com/office/2007/relationships/hdphoto" Target="../media/hdphoto13.wdp"/></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9.wdp"/><Relationship Id="rId3" Type="http://schemas.openxmlformats.org/officeDocument/2006/relationships/image" Target="../media/image10.jpg"/><Relationship Id="rId7" Type="http://schemas.microsoft.com/office/2007/relationships/hdphoto" Target="../media/hdphoto16.wdp"/><Relationship Id="rId12" Type="http://schemas.openxmlformats.org/officeDocument/2006/relationships/image" Target="../media/image43.png"/><Relationship Id="rId2" Type="http://schemas.openxmlformats.org/officeDocument/2006/relationships/slideLayout" Target="../slideLayouts/slideLayout2.xml"/><Relationship Id="rId16" Type="http://schemas.openxmlformats.org/officeDocument/2006/relationships/image" Target="../media/image29.png"/><Relationship Id="rId1" Type="http://schemas.openxmlformats.org/officeDocument/2006/relationships/themeOverride" Target="../theme/themeOverride9.xml"/><Relationship Id="rId6" Type="http://schemas.openxmlformats.org/officeDocument/2006/relationships/image" Target="../media/image40.png"/><Relationship Id="rId11" Type="http://schemas.microsoft.com/office/2007/relationships/hdphoto" Target="../media/hdphoto18.wdp"/><Relationship Id="rId5" Type="http://schemas.microsoft.com/office/2007/relationships/hdphoto" Target="../media/hdphoto15.wdp"/><Relationship Id="rId15" Type="http://schemas.microsoft.com/office/2007/relationships/hdphoto" Target="../media/hdphoto20.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17.wdp"/><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47.png"/><Relationship Id="rId4" Type="http://schemas.microsoft.com/office/2007/relationships/hdphoto" Target="../media/hdphoto21.wdp"/></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10.jpg"/><Relationship Id="rId7" Type="http://schemas.openxmlformats.org/officeDocument/2006/relationships/image" Target="../media/image50.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8.jpg"/><Relationship Id="rId11" Type="http://schemas.openxmlformats.org/officeDocument/2006/relationships/image" Target="../media/image53.png"/><Relationship Id="rId5" Type="http://schemas.microsoft.com/office/2007/relationships/hdphoto" Target="../media/hdphoto23.wdp"/><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52.png"/><Relationship Id="rId3" Type="http://schemas.openxmlformats.org/officeDocument/2006/relationships/image" Target="../media/image10.jpg"/><Relationship Id="rId7" Type="http://schemas.openxmlformats.org/officeDocument/2006/relationships/image" Target="../media/image56.png"/><Relationship Id="rId12"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microsoft.com/office/2007/relationships/hdphoto" Target="../media/hdphoto25.wdp"/><Relationship Id="rId11" Type="http://schemas.openxmlformats.org/officeDocument/2006/relationships/image" Target="../media/image57.png"/><Relationship Id="rId5" Type="http://schemas.openxmlformats.org/officeDocument/2006/relationships/image" Target="../media/image55.png"/><Relationship Id="rId10" Type="http://schemas.microsoft.com/office/2007/relationships/hdphoto" Target="../media/hdphoto24.wdp"/><Relationship Id="rId4" Type="http://schemas.openxmlformats.org/officeDocument/2006/relationships/image" Target="../media/image54.png"/><Relationship Id="rId9" Type="http://schemas.openxmlformats.org/officeDocument/2006/relationships/image" Target="../media/image50.png"/><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7.wdp"/><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6.xml"/><Relationship Id="rId1" Type="http://schemas.openxmlformats.org/officeDocument/2006/relationships/themeOverride" Target="../theme/themeOverride13.xml"/><Relationship Id="rId5" Type="http://schemas.microsoft.com/office/2007/relationships/hdphoto" Target="../media/hdphoto27.wdp"/><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audio" Target="../media/media2.mp3"/><Relationship Id="rId7" Type="http://schemas.openxmlformats.org/officeDocument/2006/relationships/image" Target="../media/image77.png"/><Relationship Id="rId2" Type="http://schemas.microsoft.com/office/2007/relationships/media" Target="../media/media2.mp3"/><Relationship Id="rId1" Type="http://schemas.openxmlformats.org/officeDocument/2006/relationships/themeOverride" Target="../theme/themeOverride14.xml"/><Relationship Id="rId6" Type="http://schemas.openxmlformats.org/officeDocument/2006/relationships/image" Target="../media/image10.jpg"/><Relationship Id="rId5" Type="http://schemas.openxmlformats.org/officeDocument/2006/relationships/audio" Target="../media/audio1.wav"/><Relationship Id="rId10" Type="http://schemas.openxmlformats.org/officeDocument/2006/relationships/image" Target="../media/image22.png"/><Relationship Id="rId4" Type="http://schemas.openxmlformats.org/officeDocument/2006/relationships/slideLayout" Target="../slideLayouts/slideLayout3.xml"/><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81.png"/><Relationship Id="rId2" Type="http://schemas.openxmlformats.org/officeDocument/2006/relationships/slideLayout" Target="../slideLayouts/slideLayout3.xml"/><Relationship Id="rId1" Type="http://schemas.openxmlformats.org/officeDocument/2006/relationships/themeOverride" Target="../theme/themeOverride15.xml"/><Relationship Id="rId6" Type="http://schemas.openxmlformats.org/officeDocument/2006/relationships/image" Target="../media/image80.png"/><Relationship Id="rId5" Type="http://schemas.microsoft.com/office/2007/relationships/hdphoto" Target="../media/hdphoto31.wdp"/><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notesSlide" Target="../notesSlides/notesSlide2.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slide" Target="slide4.xml"/><Relationship Id="rId10" Type="http://schemas.openxmlformats.org/officeDocument/2006/relationships/image" Target="../media/image16.png"/><Relationship Id="rId4" Type="http://schemas.openxmlformats.org/officeDocument/2006/relationships/image" Target="../media/image8.jpg"/><Relationship Id="rId9" Type="http://schemas.microsoft.com/office/2007/relationships/hdphoto" Target="../media/hdphoto3.wdp"/><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3.xml"/><Relationship Id="rId3" Type="http://schemas.openxmlformats.org/officeDocument/2006/relationships/slideLayout" Target="../slideLayouts/slideLayout3.xml"/><Relationship Id="rId7" Type="http://schemas.openxmlformats.org/officeDocument/2006/relationships/image" Target="../media/image20.png"/><Relationship Id="rId12" Type="http://schemas.microsoft.com/office/2007/relationships/hdphoto" Target="../media/hdphoto4.wdp"/><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5.wdp"/><Relationship Id="rId11" Type="http://schemas.openxmlformats.org/officeDocument/2006/relationships/image" Target="../media/image18.png"/><Relationship Id="rId5" Type="http://schemas.openxmlformats.org/officeDocument/2006/relationships/image" Target="../media/image19.png"/><Relationship Id="rId10" Type="http://schemas.microsoft.com/office/2007/relationships/hdphoto" Target="../media/hdphoto7.wdp"/><Relationship Id="rId4" Type="http://schemas.openxmlformats.org/officeDocument/2006/relationships/image" Target="../media/image8.jpg"/><Relationship Id="rId9" Type="http://schemas.openxmlformats.org/officeDocument/2006/relationships/image" Target="../media/image21.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3.xml"/><Relationship Id="rId3" Type="http://schemas.microsoft.com/office/2007/relationships/media" Target="../media/media1.mp3"/><Relationship Id="rId7" Type="http://schemas.microsoft.com/office/2007/relationships/hdphoto" Target="../media/hdphoto8.wdp"/><Relationship Id="rId12" Type="http://schemas.microsoft.com/office/2007/relationships/hdphoto" Target="../media/hdphoto4.wdp"/><Relationship Id="rId2" Type="http://schemas.openxmlformats.org/officeDocument/2006/relationships/audio" Target="NULL" TargetMode="External"/><Relationship Id="rId1" Type="http://schemas.openxmlformats.org/officeDocument/2006/relationships/themeOverride" Target="../theme/themeOverride4.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8.jpg"/><Relationship Id="rId10" Type="http://schemas.openxmlformats.org/officeDocument/2006/relationships/image" Target="../media/image25.jpeg"/><Relationship Id="rId4" Type="http://schemas.openxmlformats.org/officeDocument/2006/relationships/slideLayout" Target="../slideLayouts/slideLayout3.xml"/><Relationship Id="rId9" Type="http://schemas.microsoft.com/office/2007/relationships/hdphoto" Target="../media/hdphoto9.wdp"/><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microsoft.com/office/2007/relationships/hdphoto" Target="../media/hdphoto10.wdp"/><Relationship Id="rId5" Type="http://schemas.openxmlformats.org/officeDocument/2006/relationships/image" Target="../media/image27.png"/><Relationship Id="rId4" Type="http://schemas.openxmlformats.org/officeDocument/2006/relationships/image" Target="../media/image10.jp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microsoft.com/office/2007/relationships/hdphoto" Target="../media/hdphoto11.wdp"/><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19672" y="987574"/>
            <a:ext cx="7279154" cy="286232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6000" b="1" spc="50">
                <a:ln w="11430">
                  <a:solidFill>
                    <a:srgbClr val="27573F"/>
                  </a:solidFill>
                </a:ln>
                <a:solidFill>
                  <a:srgbClr val="27573F"/>
                </a:solidFill>
                <a:effectLst>
                  <a:outerShdw blurRad="38100" dist="38100" dir="2700000" algn="tl">
                    <a:srgbClr val="000000">
                      <a:alpha val="43137"/>
                    </a:srgbClr>
                  </a:outerShdw>
                </a:effectLst>
                <a:latin typeface="UTM Yen Tu" panose="02040603050506020204" pitchFamily="18" charset="0"/>
                <a:ea typeface="华康方圆体W7(P)" pitchFamily="82" charset="-122"/>
              </a:rPr>
              <a:t>Chào mừng các em</a:t>
            </a:r>
          </a:p>
          <a:p>
            <a:pPr algn="ctr"/>
            <a:r>
              <a:rPr lang="en-US" altLang="zh-CN" sz="6000" b="1" spc="50">
                <a:ln w="11430">
                  <a:solidFill>
                    <a:srgbClr val="27573F"/>
                  </a:solidFill>
                </a:ln>
                <a:solidFill>
                  <a:srgbClr val="27573F"/>
                </a:solidFill>
                <a:effectLst>
                  <a:outerShdw blurRad="38100" dist="38100" dir="2700000" algn="tl">
                    <a:srgbClr val="000000">
                      <a:alpha val="43137"/>
                    </a:srgbClr>
                  </a:outerShdw>
                </a:effectLst>
                <a:latin typeface="UTM Yen Tu" panose="02040603050506020204" pitchFamily="18" charset="0"/>
                <a:ea typeface="华康方圆体W7(P)" pitchFamily="82" charset="-122"/>
              </a:rPr>
              <a:t> đến với buổi học</a:t>
            </a:r>
          </a:p>
          <a:p>
            <a:pPr algn="ctr"/>
            <a:r>
              <a:rPr lang="en-US" altLang="zh-CN" sz="6000" b="1" spc="50">
                <a:ln w="11430">
                  <a:solidFill>
                    <a:srgbClr val="27573F"/>
                  </a:solidFill>
                </a:ln>
                <a:solidFill>
                  <a:srgbClr val="27573F"/>
                </a:solidFill>
                <a:effectLst>
                  <a:outerShdw blurRad="38100" dist="38100" dir="2700000" algn="tl">
                    <a:srgbClr val="000000">
                      <a:alpha val="43137"/>
                    </a:srgbClr>
                  </a:outerShdw>
                </a:effectLst>
                <a:latin typeface="UTM Yen Tu" panose="02040603050506020204" pitchFamily="18" charset="0"/>
                <a:ea typeface="华康方圆体W7(P)" pitchFamily="82" charset="-122"/>
              </a:rPr>
              <a:t>hôm nay!!</a:t>
            </a:r>
            <a:endParaRPr lang="zh-CN" altLang="en-US" sz="6000" b="1" spc="50" dirty="0">
              <a:ln w="11430">
                <a:solidFill>
                  <a:srgbClr val="27573F"/>
                </a:solidFill>
              </a:ln>
              <a:solidFill>
                <a:srgbClr val="27573F"/>
              </a:solidFill>
              <a:effectLst>
                <a:outerShdw blurRad="38100" dist="38100" dir="2700000" algn="tl">
                  <a:srgbClr val="000000">
                    <a:alpha val="43137"/>
                  </a:srgbClr>
                </a:outerShdw>
              </a:effectLst>
              <a:latin typeface="UTM Yen Tu" panose="02040603050506020204" pitchFamily="18" charset="0"/>
              <a:ea typeface="华康方圆体W7(P)" pitchFamily="82" charset="-122"/>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71" b="89770" l="34364" r="93273">
                        <a14:foregroundMark x1="40727" y1="22762" x2="40727" y2="22762"/>
                        <a14:backgroundMark x1="57545" y1="52941" x2="57545" y2="52941"/>
                        <a14:backgroundMark x1="57545" y1="51066" x2="57545" y2="51066"/>
                        <a14:backgroundMark x1="63091" y1="39812" x2="63091" y2="39812"/>
                        <a14:backgroundMark x1="54364" y1="16965" x2="54364" y2="16965"/>
                        <a14:backgroundMark x1="52727" y1="49361" x2="52727" y2="49361"/>
                      </a14:backgroundRemoval>
                    </a14:imgEffect>
                  </a14:imgLayer>
                </a14:imgProps>
              </a:ext>
              <a:ext uri="{28A0092B-C50C-407E-A947-70E740481C1C}">
                <a14:useLocalDpi xmlns:a14="http://schemas.microsoft.com/office/drawing/2010/main" val="0"/>
              </a:ext>
            </a:extLst>
          </a:blip>
          <a:srcRect l="35426" t="1583" b="14254"/>
          <a:stretch/>
        </p:blipFill>
        <p:spPr>
          <a:xfrm flipH="1">
            <a:off x="6660232" y="955633"/>
            <a:ext cx="2952328" cy="4104457"/>
          </a:xfrm>
          <a:prstGeom prst="rect">
            <a:avLst/>
          </a:prstGeom>
        </p:spPr>
      </p:pic>
    </p:spTree>
    <p:extLst>
      <p:ext uri="{BB962C8B-B14F-4D97-AF65-F5344CB8AC3E}">
        <p14:creationId xmlns:p14="http://schemas.microsoft.com/office/powerpoint/2010/main" val="602857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accel="50000" decel="50000" fill="hold" nodeType="withEffect">
                                  <p:stCondLst>
                                    <p:cond delay="0"/>
                                  </p:stCondLst>
                                  <p:childTnLst>
                                    <p:animMotion origin="layout" path="M 3.05556E-6 2.09877E-6 L -0.66545 -0.00062 " pathEditMode="relative" rAng="0" ptsTypes="AA">
                                      <p:cBhvr>
                                        <p:cTn id="9" dur="2000" fill="hold"/>
                                        <p:tgtEl>
                                          <p:spTgt spid="5"/>
                                        </p:tgtEl>
                                        <p:attrNameLst>
                                          <p:attrName>ppt_x</p:attrName>
                                          <p:attrName>ppt_y</p:attrName>
                                        </p:attrNameLst>
                                      </p:cBhvr>
                                      <p:rCtr x="-33281" y="-31"/>
                                    </p:animMotion>
                                  </p:childTnLst>
                                </p:cTn>
                              </p:par>
                            </p:childTnLst>
                          </p:cTn>
                        </p:par>
                        <p:par>
                          <p:cTn id="10" fill="hold">
                            <p:stCondLst>
                              <p:cond delay="2000"/>
                            </p:stCondLst>
                            <p:childTnLst>
                              <p:par>
                                <p:cTn id="11" presetID="55" presetClass="entr" presetSubtype="0" fill="hold" grpId="1" nodeType="after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7" name="椭圆 13"/>
          <p:cNvSpPr/>
          <p:nvPr/>
        </p:nvSpPr>
        <p:spPr>
          <a:xfrm>
            <a:off x="586783" y="1049651"/>
            <a:ext cx="3215469" cy="3215469"/>
          </a:xfrm>
          <a:prstGeom prst="ellipse">
            <a:avLst/>
          </a:prstGeom>
          <a:blipFill>
            <a:blip r:embed="rId4"/>
            <a:stretch>
              <a:fillRect/>
            </a:stretch>
          </a:blipFill>
          <a:ln>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endParaRPr lang="en-US" sz="2400">
              <a:solidFill>
                <a:srgbClr val="EA495A"/>
              </a:solidFill>
              <a:effectLst>
                <a:glow rad="63500">
                  <a:schemeClr val="accent1">
                    <a:satMod val="175000"/>
                    <a:alpha val="40000"/>
                  </a:schemeClr>
                </a:glow>
              </a:effectLst>
              <a:latin typeface="UTM Aristote" panose="02040603050506020204" pitchFamily="18" charset="0"/>
            </a:endParaRPr>
          </a:p>
          <a:p>
            <a:pPr algn="ctr"/>
            <a:r>
              <a:rPr lang="en-US" sz="2400">
                <a:solidFill>
                  <a:srgbClr val="EA495A"/>
                </a:solidFill>
                <a:effectLst>
                  <a:glow rad="63500">
                    <a:schemeClr val="accent1">
                      <a:satMod val="175000"/>
                      <a:alpha val="40000"/>
                    </a:schemeClr>
                  </a:glow>
                </a:effectLst>
                <a:latin typeface="UTM Aristote" panose="02040603050506020204" pitchFamily="18" charset="0"/>
              </a:rPr>
              <a:t>c) Một số từ ngữ thể hiện tinh thần </a:t>
            </a:r>
            <a:br>
              <a:rPr lang="en-US" sz="2400">
                <a:solidFill>
                  <a:srgbClr val="EA495A"/>
                </a:solidFill>
                <a:effectLst>
                  <a:glow rad="63500">
                    <a:schemeClr val="accent1">
                      <a:satMod val="175000"/>
                      <a:alpha val="40000"/>
                    </a:schemeClr>
                  </a:glow>
                </a:effectLst>
                <a:latin typeface="UTM Aristote" panose="02040603050506020204" pitchFamily="18" charset="0"/>
              </a:rPr>
            </a:br>
            <a:r>
              <a:rPr lang="en-US" sz="2800">
                <a:solidFill>
                  <a:srgbClr val="EA495A"/>
                </a:solidFill>
                <a:effectLst>
                  <a:glow rad="63500">
                    <a:schemeClr val="accent1">
                      <a:satMod val="175000"/>
                      <a:alpha val="40000"/>
                    </a:schemeClr>
                  </a:glow>
                  <a:outerShdw blurRad="38100" dist="38100" dir="2700000" algn="tl">
                    <a:srgbClr val="000000">
                      <a:alpha val="43137"/>
                    </a:srgbClr>
                  </a:outerShdw>
                </a:effectLst>
                <a:latin typeface="UTM Aristote" panose="02040603050506020204" pitchFamily="18" charset="0"/>
              </a:rPr>
              <a:t>đùm bọc</a:t>
            </a:r>
            <a:r>
              <a:rPr lang="en-US" sz="2400">
                <a:solidFill>
                  <a:srgbClr val="EA495A"/>
                </a:solidFill>
                <a:effectLst>
                  <a:glow rad="63500">
                    <a:schemeClr val="accent1">
                      <a:satMod val="175000"/>
                      <a:alpha val="40000"/>
                    </a:schemeClr>
                  </a:glow>
                </a:effectLst>
                <a:latin typeface="UTM Aristote" panose="02040603050506020204" pitchFamily="18" charset="0"/>
              </a:rPr>
              <a:t>, </a:t>
            </a:r>
            <a:r>
              <a:rPr lang="en-US" sz="2800">
                <a:solidFill>
                  <a:srgbClr val="EA495A"/>
                </a:solidFill>
                <a:effectLst>
                  <a:glow rad="63500">
                    <a:schemeClr val="accent1">
                      <a:satMod val="175000"/>
                      <a:alpha val="40000"/>
                    </a:schemeClr>
                  </a:glow>
                  <a:outerShdw blurRad="38100" dist="38100" dir="2700000" algn="tl">
                    <a:srgbClr val="000000">
                      <a:alpha val="43137"/>
                    </a:srgbClr>
                  </a:outerShdw>
                </a:effectLst>
                <a:latin typeface="UTM Aristote" panose="02040603050506020204" pitchFamily="18" charset="0"/>
              </a:rPr>
              <a:t>giúp đỡ </a:t>
            </a:r>
            <a:r>
              <a:rPr lang="en-US" sz="2400">
                <a:solidFill>
                  <a:srgbClr val="EA495A"/>
                </a:solidFill>
                <a:effectLst>
                  <a:glow rad="63500">
                    <a:schemeClr val="accent1">
                      <a:satMod val="175000"/>
                      <a:alpha val="40000"/>
                    </a:schemeClr>
                  </a:glow>
                </a:effectLst>
                <a:latin typeface="UTM Aristote" panose="02040603050506020204" pitchFamily="18" charset="0"/>
              </a:rPr>
              <a:t>đồng loại:</a:t>
            </a:r>
          </a:p>
          <a:p>
            <a:pPr algn="ctr"/>
            <a:endParaRPr lang="zh-CN" altLang="en-US" sz="3600">
              <a:solidFill>
                <a:srgbClr val="EA495A"/>
              </a:solidFill>
              <a:effectLst>
                <a:glow rad="63500">
                  <a:schemeClr val="accent1">
                    <a:satMod val="175000"/>
                    <a:alpha val="40000"/>
                  </a:schemeClr>
                </a:glow>
              </a:effectLst>
              <a:latin typeface="UTM Aristote" panose="02040603050506020204" pitchFamily="18" charset="0"/>
            </a:endParaRPr>
          </a:p>
        </p:txBody>
      </p:sp>
      <p:sp>
        <p:nvSpPr>
          <p:cNvPr id="59" name="椭圆 21"/>
          <p:cNvSpPr/>
          <p:nvPr/>
        </p:nvSpPr>
        <p:spPr>
          <a:xfrm>
            <a:off x="6234936" y="202661"/>
            <a:ext cx="1296144" cy="1296144"/>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cứu giúp</a:t>
            </a:r>
            <a:endParaRPr lang="zh-CN" altLang="en-US" sz="2400">
              <a:solidFill>
                <a:srgbClr val="4CA0B0"/>
              </a:solidFill>
              <a:latin typeface="UTM Cooper Black" panose="02040603050506020204" pitchFamily="18" charset="0"/>
            </a:endParaRPr>
          </a:p>
        </p:txBody>
      </p:sp>
      <p:sp>
        <p:nvSpPr>
          <p:cNvPr id="65" name="椭圆 21"/>
          <p:cNvSpPr/>
          <p:nvPr/>
        </p:nvSpPr>
        <p:spPr>
          <a:xfrm>
            <a:off x="4746439" y="1796093"/>
            <a:ext cx="1296144" cy="1296144"/>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a:solidFill>
                  <a:srgbClr val="4CA0B0"/>
                </a:solidFill>
                <a:latin typeface="UTM Cooper Black" panose="02040603050506020204" pitchFamily="18" charset="0"/>
              </a:rPr>
              <a:t>cứu trơ</a:t>
            </a:r>
            <a:r>
              <a:rPr lang="en-US" altLang="en-US" sz="2300">
                <a:solidFill>
                  <a:srgbClr val="2A91A2"/>
                </a:solidFill>
                <a:latin typeface="VNI-Cooper" pitchFamily="2" charset="0"/>
              </a:rPr>
              <a:t>ï</a:t>
            </a:r>
            <a:endParaRPr lang="zh-CN" altLang="en-US" sz="2300" dirty="0">
              <a:solidFill>
                <a:srgbClr val="2A91A2"/>
              </a:solidFill>
              <a:latin typeface="VNI-Cooper" pitchFamily="2" charset="0"/>
            </a:endParaRPr>
          </a:p>
        </p:txBody>
      </p:sp>
      <p:sp>
        <p:nvSpPr>
          <p:cNvPr id="76" name="椭圆 21"/>
          <p:cNvSpPr/>
          <p:nvPr/>
        </p:nvSpPr>
        <p:spPr>
          <a:xfrm>
            <a:off x="6464887" y="2104542"/>
            <a:ext cx="1296144" cy="1296144"/>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bảo vệ</a:t>
            </a:r>
            <a:endParaRPr lang="zh-CN" altLang="en-US" sz="2400">
              <a:solidFill>
                <a:srgbClr val="4CA0B0"/>
              </a:solidFill>
              <a:latin typeface="UTM Cooper Black" panose="02040603050506020204" pitchFamily="18" charset="0"/>
            </a:endParaRPr>
          </a:p>
        </p:txBody>
      </p:sp>
      <p:sp>
        <p:nvSpPr>
          <p:cNvPr id="80" name="椭圆 21"/>
          <p:cNvSpPr/>
          <p:nvPr/>
        </p:nvSpPr>
        <p:spPr>
          <a:xfrm>
            <a:off x="3969127" y="147033"/>
            <a:ext cx="1634450" cy="1634450"/>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bênh vực</a:t>
            </a:r>
          </a:p>
        </p:txBody>
      </p:sp>
      <p:sp>
        <p:nvSpPr>
          <p:cNvPr id="81" name="椭圆 21"/>
          <p:cNvSpPr/>
          <p:nvPr/>
        </p:nvSpPr>
        <p:spPr>
          <a:xfrm>
            <a:off x="2213852" y="91008"/>
            <a:ext cx="1296144" cy="1296144"/>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hỗ trợ</a:t>
            </a:r>
          </a:p>
        </p:txBody>
      </p:sp>
      <p:sp>
        <p:nvSpPr>
          <p:cNvPr id="82" name="椭圆 21"/>
          <p:cNvSpPr/>
          <p:nvPr/>
        </p:nvSpPr>
        <p:spPr>
          <a:xfrm>
            <a:off x="7811864" y="1359521"/>
            <a:ext cx="1296144" cy="1296144"/>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ủng hộ</a:t>
            </a:r>
          </a:p>
        </p:txBody>
      </p:sp>
      <p:sp>
        <p:nvSpPr>
          <p:cNvPr id="83" name="椭圆 21"/>
          <p:cNvSpPr/>
          <p:nvPr/>
        </p:nvSpPr>
        <p:spPr>
          <a:xfrm>
            <a:off x="3179232" y="3400686"/>
            <a:ext cx="1512557" cy="1512557"/>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che chắn</a:t>
            </a:r>
          </a:p>
        </p:txBody>
      </p:sp>
      <p:sp>
        <p:nvSpPr>
          <p:cNvPr id="84" name="椭圆 21"/>
          <p:cNvSpPr/>
          <p:nvPr/>
        </p:nvSpPr>
        <p:spPr>
          <a:xfrm>
            <a:off x="171636" y="3671790"/>
            <a:ext cx="1296144" cy="1296144"/>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che đỡ</a:t>
            </a:r>
          </a:p>
        </p:txBody>
      </p:sp>
      <p:sp>
        <p:nvSpPr>
          <p:cNvPr id="85" name="椭圆 21"/>
          <p:cNvSpPr/>
          <p:nvPr/>
        </p:nvSpPr>
        <p:spPr>
          <a:xfrm>
            <a:off x="6807395" y="3506267"/>
            <a:ext cx="1517706" cy="1517706"/>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nâng đỡ</a:t>
            </a:r>
            <a:endParaRPr lang="zh-CN" altLang="en-US" sz="2400">
              <a:solidFill>
                <a:srgbClr val="4CA0B0"/>
              </a:solidFill>
              <a:latin typeface="UTM Cooper Black" panose="02040603050506020204" pitchFamily="18" charset="0"/>
            </a:endParaRPr>
          </a:p>
        </p:txBody>
      </p:sp>
      <p:sp>
        <p:nvSpPr>
          <p:cNvPr id="86" name="椭圆 21"/>
          <p:cNvSpPr/>
          <p:nvPr/>
        </p:nvSpPr>
        <p:spPr>
          <a:xfrm>
            <a:off x="5047503" y="3506267"/>
            <a:ext cx="1296144" cy="1296144"/>
          </a:xfrm>
          <a:prstGeom prst="ellipse">
            <a:avLst/>
          </a:prstGeom>
          <a:blipFill>
            <a:blip r:embed="rId5"/>
            <a:stretch>
              <a:fillRect/>
            </a:stretch>
          </a:bli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solidFill>
                  <a:srgbClr val="4CA0B0"/>
                </a:solidFill>
                <a:latin typeface="UTM Cooper Black" panose="02040603050506020204" pitchFamily="18" charset="0"/>
              </a:rPr>
              <a:t>che chở</a:t>
            </a:r>
            <a:endParaRPr lang="zh-CN" altLang="en-US" sz="2400">
              <a:solidFill>
                <a:srgbClr val="4CA0B0"/>
              </a:solidFill>
              <a:latin typeface="UTM Cooper Black" panose="02040603050506020204" pitchFamily="18" charset="0"/>
            </a:endParaRPr>
          </a:p>
        </p:txBody>
      </p:sp>
      <p:pic>
        <p:nvPicPr>
          <p:cNvPr id="87" name="Picture 8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20369825">
            <a:off x="8212172" y="201796"/>
            <a:ext cx="854057" cy="700764"/>
          </a:xfrm>
          <a:prstGeom prst="rect">
            <a:avLst/>
          </a:prstGeom>
        </p:spPr>
      </p:pic>
      <p:pic>
        <p:nvPicPr>
          <p:cNvPr id="88" name="Picture 8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20696515">
            <a:off x="3816329" y="2591721"/>
            <a:ext cx="611656" cy="501871"/>
          </a:xfrm>
          <a:prstGeom prst="rect">
            <a:avLst/>
          </a:prstGeom>
        </p:spPr>
      </p:pic>
      <p:pic>
        <p:nvPicPr>
          <p:cNvPr id="89" name="Picture 8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1888128">
            <a:off x="2234223" y="4068927"/>
            <a:ext cx="611656" cy="501871"/>
          </a:xfrm>
          <a:prstGeom prst="rect">
            <a:avLst/>
          </a:prstGeom>
        </p:spPr>
      </p:pic>
      <p:pic>
        <p:nvPicPr>
          <p:cNvPr id="90" name="Picture 8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1888128">
            <a:off x="8115636" y="2864561"/>
            <a:ext cx="526501" cy="432000"/>
          </a:xfrm>
          <a:prstGeom prst="rect">
            <a:avLst/>
          </a:prstGeom>
        </p:spPr>
      </p:pic>
      <p:pic>
        <p:nvPicPr>
          <p:cNvPr id="91" name="Picture 9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35" b="64216" l="51642" r="89984"/>
                    </a14:imgEffect>
                  </a14:imgLayer>
                </a14:imgProps>
              </a:ext>
              <a:ext uri="{28A0092B-C50C-407E-A947-70E740481C1C}">
                <a14:useLocalDpi xmlns:a14="http://schemas.microsoft.com/office/drawing/2010/main" val="0"/>
              </a:ext>
            </a:extLst>
          </a:blip>
          <a:srcRect l="53733" t="12201" r="9867" b="42999"/>
          <a:stretch/>
        </p:blipFill>
        <p:spPr>
          <a:xfrm rot="1888128">
            <a:off x="1425696" y="133842"/>
            <a:ext cx="526501" cy="432000"/>
          </a:xfrm>
          <a:prstGeom prst="rect">
            <a:avLst/>
          </a:prstGeom>
        </p:spPr>
      </p:pic>
      <p:grpSp>
        <p:nvGrpSpPr>
          <p:cNvPr id="21" name="Group 20"/>
          <p:cNvGrpSpPr/>
          <p:nvPr/>
        </p:nvGrpSpPr>
        <p:grpSpPr>
          <a:xfrm>
            <a:off x="254860" y="60327"/>
            <a:ext cx="1462405" cy="1082828"/>
            <a:chOff x="254860" y="60327"/>
            <a:chExt cx="1462405" cy="1082828"/>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23" name="TextBox 22"/>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UTM Cooper Black" panose="02040603050506020204" pitchFamily="18" charset="0"/>
                </a:rPr>
                <a:t>Bài 1</a:t>
              </a:r>
            </a:p>
          </p:txBody>
        </p:sp>
      </p:grpSp>
    </p:spTree>
    <p:extLst>
      <p:ext uri="{BB962C8B-B14F-4D97-AF65-F5344CB8AC3E}">
        <p14:creationId xmlns:p14="http://schemas.microsoft.com/office/powerpoint/2010/main" val="1271508249"/>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6" presetClass="emph" presetSubtype="0" repeatCount="indefinite" fill="hold" nodeType="withEffect">
                                  <p:stCondLst>
                                    <p:cond delay="0"/>
                                  </p:stCondLst>
                                  <p:childTnLst>
                                    <p:animScale>
                                      <p:cBhvr>
                                        <p:cTn id="10" dur="2000" fill="hold"/>
                                        <p:tgtEl>
                                          <p:spTgt spid="87"/>
                                        </p:tgtEl>
                                      </p:cBhvr>
                                      <p:by x="150000" y="150000"/>
                                    </p:animScale>
                                  </p:childTnLst>
                                </p:cTn>
                              </p:par>
                              <p:par>
                                <p:cTn id="11" presetID="6" presetClass="emph" presetSubtype="0" repeatCount="indefinite" fill="hold" nodeType="withEffect">
                                  <p:stCondLst>
                                    <p:cond delay="0"/>
                                  </p:stCondLst>
                                  <p:childTnLst>
                                    <p:animScale>
                                      <p:cBhvr>
                                        <p:cTn id="12" dur="2000" fill="hold"/>
                                        <p:tgtEl>
                                          <p:spTgt spid="90"/>
                                        </p:tgtEl>
                                      </p:cBhvr>
                                      <p:by x="150000" y="150000"/>
                                    </p:animScale>
                                  </p:childTnLst>
                                </p:cTn>
                              </p:par>
                              <p:par>
                                <p:cTn id="13" presetID="6" presetClass="emph" presetSubtype="0" repeatCount="indefinite" fill="hold" nodeType="withEffect">
                                  <p:stCondLst>
                                    <p:cond delay="0"/>
                                  </p:stCondLst>
                                  <p:childTnLst>
                                    <p:animScale>
                                      <p:cBhvr>
                                        <p:cTn id="14" dur="2000" fill="hold"/>
                                        <p:tgtEl>
                                          <p:spTgt spid="88"/>
                                        </p:tgtEl>
                                      </p:cBhvr>
                                      <p:by x="150000" y="150000"/>
                                    </p:animScale>
                                  </p:childTnLst>
                                </p:cTn>
                              </p:par>
                              <p:par>
                                <p:cTn id="15" presetID="6" presetClass="emph" presetSubtype="0" repeatCount="indefinite" fill="hold" nodeType="withEffect">
                                  <p:stCondLst>
                                    <p:cond delay="0"/>
                                  </p:stCondLst>
                                  <p:childTnLst>
                                    <p:animScale>
                                      <p:cBhvr>
                                        <p:cTn id="16" dur="2000" fill="hold"/>
                                        <p:tgtEl>
                                          <p:spTgt spid="89"/>
                                        </p:tgtEl>
                                      </p:cBhvr>
                                      <p:by x="150000" y="150000"/>
                                    </p:animScale>
                                  </p:childTnLst>
                                </p:cTn>
                              </p:par>
                              <p:par>
                                <p:cTn id="17" presetID="6" presetClass="emph" presetSubtype="0" repeatCount="indefinite" fill="hold" nodeType="withEffect">
                                  <p:stCondLst>
                                    <p:cond delay="0"/>
                                  </p:stCondLst>
                                  <p:childTnLst>
                                    <p:animScale>
                                      <p:cBhvr>
                                        <p:cTn id="18" dur="2000" fill="hold"/>
                                        <p:tgtEl>
                                          <p:spTgt spid="91"/>
                                        </p:tgtEl>
                                      </p:cBhvr>
                                      <p:by x="150000" y="150000"/>
                                    </p:animScale>
                                  </p:childTnLst>
                                </p:cTn>
                              </p:par>
                            </p:childTnLst>
                          </p:cTn>
                        </p:par>
                        <p:par>
                          <p:cTn id="19" fill="hold">
                            <p:stCondLst>
                              <p:cond delay="2000"/>
                            </p:stCondLst>
                            <p:childTnLst>
                              <p:par>
                                <p:cTn id="20" presetID="26" presetClass="entr" presetSubtype="0" fill="hold" grpId="1"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290">
                                          <p:stCondLst>
                                            <p:cond delay="0"/>
                                          </p:stCondLst>
                                        </p:cTn>
                                        <p:tgtEl>
                                          <p:spTgt spid="57"/>
                                        </p:tgtEl>
                                      </p:cBhvr>
                                    </p:animEffect>
                                    <p:anim calcmode="lin" valueType="num">
                                      <p:cBhvr>
                                        <p:cTn id="23" dur="911"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57"/>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57"/>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57"/>
                                        </p:tgtEl>
                                        <p:attrNameLst>
                                          <p:attrName>ppt_y</p:attrName>
                                        </p:attrNameLst>
                                      </p:cBhvr>
                                      <p:tavLst>
                                        <p:tav tm="0" fmla="#ppt_y-sin(pi*$)/81">
                                          <p:val>
                                            <p:fltVal val="0"/>
                                          </p:val>
                                        </p:tav>
                                        <p:tav tm="100000">
                                          <p:val>
                                            <p:fltVal val="1"/>
                                          </p:val>
                                        </p:tav>
                                      </p:tavLst>
                                    </p:anim>
                                    <p:animScale>
                                      <p:cBhvr>
                                        <p:cTn id="28" dur="13">
                                          <p:stCondLst>
                                            <p:cond delay="325"/>
                                          </p:stCondLst>
                                        </p:cTn>
                                        <p:tgtEl>
                                          <p:spTgt spid="57"/>
                                        </p:tgtEl>
                                      </p:cBhvr>
                                      <p:to x="100000" y="60000"/>
                                    </p:animScale>
                                    <p:animScale>
                                      <p:cBhvr>
                                        <p:cTn id="29" dur="83" decel="50000">
                                          <p:stCondLst>
                                            <p:cond delay="338"/>
                                          </p:stCondLst>
                                        </p:cTn>
                                        <p:tgtEl>
                                          <p:spTgt spid="57"/>
                                        </p:tgtEl>
                                      </p:cBhvr>
                                      <p:to x="100000" y="100000"/>
                                    </p:animScale>
                                    <p:animScale>
                                      <p:cBhvr>
                                        <p:cTn id="30" dur="13">
                                          <p:stCondLst>
                                            <p:cond delay="656"/>
                                          </p:stCondLst>
                                        </p:cTn>
                                        <p:tgtEl>
                                          <p:spTgt spid="57"/>
                                        </p:tgtEl>
                                      </p:cBhvr>
                                      <p:to x="100000" y="80000"/>
                                    </p:animScale>
                                    <p:animScale>
                                      <p:cBhvr>
                                        <p:cTn id="31" dur="83" decel="50000">
                                          <p:stCondLst>
                                            <p:cond delay="669"/>
                                          </p:stCondLst>
                                        </p:cTn>
                                        <p:tgtEl>
                                          <p:spTgt spid="57"/>
                                        </p:tgtEl>
                                      </p:cBhvr>
                                      <p:to x="100000" y="100000"/>
                                    </p:animScale>
                                    <p:animScale>
                                      <p:cBhvr>
                                        <p:cTn id="32" dur="13">
                                          <p:stCondLst>
                                            <p:cond delay="821"/>
                                          </p:stCondLst>
                                        </p:cTn>
                                        <p:tgtEl>
                                          <p:spTgt spid="57"/>
                                        </p:tgtEl>
                                      </p:cBhvr>
                                      <p:to x="100000" y="90000"/>
                                    </p:animScale>
                                    <p:animScale>
                                      <p:cBhvr>
                                        <p:cTn id="33" dur="83" decel="50000">
                                          <p:stCondLst>
                                            <p:cond delay="834"/>
                                          </p:stCondLst>
                                        </p:cTn>
                                        <p:tgtEl>
                                          <p:spTgt spid="57"/>
                                        </p:tgtEl>
                                      </p:cBhvr>
                                      <p:to x="100000" y="100000"/>
                                    </p:animScale>
                                    <p:animScale>
                                      <p:cBhvr>
                                        <p:cTn id="34" dur="13">
                                          <p:stCondLst>
                                            <p:cond delay="904"/>
                                          </p:stCondLst>
                                        </p:cTn>
                                        <p:tgtEl>
                                          <p:spTgt spid="57"/>
                                        </p:tgtEl>
                                      </p:cBhvr>
                                      <p:to x="100000" y="95000"/>
                                    </p:animScale>
                                    <p:animScale>
                                      <p:cBhvr>
                                        <p:cTn id="35" dur="83" decel="50000">
                                          <p:stCondLst>
                                            <p:cond delay="917"/>
                                          </p:stCondLst>
                                        </p:cTn>
                                        <p:tgtEl>
                                          <p:spTgt spid="5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500" fill="hold"/>
                                        <p:tgtEl>
                                          <p:spTgt spid="81"/>
                                        </p:tgtEl>
                                        <p:attrNameLst>
                                          <p:attrName>ppt_w</p:attrName>
                                        </p:attrNameLst>
                                      </p:cBhvr>
                                      <p:tavLst>
                                        <p:tav tm="0">
                                          <p:val>
                                            <p:fltVal val="0"/>
                                          </p:val>
                                        </p:tav>
                                        <p:tav tm="100000">
                                          <p:val>
                                            <p:strVal val="#ppt_w"/>
                                          </p:val>
                                        </p:tav>
                                      </p:tavLst>
                                    </p:anim>
                                    <p:anim calcmode="lin" valueType="num">
                                      <p:cBhvr>
                                        <p:cTn id="41"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83"/>
                                        </p:tgtEl>
                                        <p:attrNameLst>
                                          <p:attrName>style.visibility</p:attrName>
                                        </p:attrNameLst>
                                      </p:cBhvr>
                                      <p:to>
                                        <p:strVal val="visible"/>
                                      </p:to>
                                    </p:set>
                                    <p:anim calcmode="lin" valueType="num">
                                      <p:cBhvr>
                                        <p:cTn id="52" dur="500" fill="hold"/>
                                        <p:tgtEl>
                                          <p:spTgt spid="83"/>
                                        </p:tgtEl>
                                        <p:attrNameLst>
                                          <p:attrName>ppt_w</p:attrName>
                                        </p:attrNameLst>
                                      </p:cBhvr>
                                      <p:tavLst>
                                        <p:tav tm="0">
                                          <p:val>
                                            <p:fltVal val="0"/>
                                          </p:val>
                                        </p:tav>
                                        <p:tav tm="100000">
                                          <p:val>
                                            <p:strVal val="#ppt_w"/>
                                          </p:val>
                                        </p:tav>
                                      </p:tavLst>
                                    </p:anim>
                                    <p:anim calcmode="lin" valueType="num">
                                      <p:cBhvr>
                                        <p:cTn id="53" dur="500" fill="hold"/>
                                        <p:tgtEl>
                                          <p:spTgt spid="8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80"/>
                                        </p:tgtEl>
                                        <p:attrNameLst>
                                          <p:attrName>style.visibility</p:attrName>
                                        </p:attrNameLst>
                                      </p:cBhvr>
                                      <p:to>
                                        <p:strVal val="visible"/>
                                      </p:to>
                                    </p:set>
                                    <p:anim calcmode="lin" valueType="num">
                                      <p:cBhvr>
                                        <p:cTn id="58" dur="500" fill="hold"/>
                                        <p:tgtEl>
                                          <p:spTgt spid="80"/>
                                        </p:tgtEl>
                                        <p:attrNameLst>
                                          <p:attrName>ppt_w</p:attrName>
                                        </p:attrNameLst>
                                      </p:cBhvr>
                                      <p:tavLst>
                                        <p:tav tm="0">
                                          <p:val>
                                            <p:fltVal val="0"/>
                                          </p:val>
                                        </p:tav>
                                        <p:tav tm="100000">
                                          <p:val>
                                            <p:strVal val="#ppt_w"/>
                                          </p:val>
                                        </p:tav>
                                      </p:tavLst>
                                    </p:anim>
                                    <p:anim calcmode="lin" valueType="num">
                                      <p:cBhvr>
                                        <p:cTn id="59" dur="500" fill="hold"/>
                                        <p:tgtEl>
                                          <p:spTgt spid="80"/>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84"/>
                                        </p:tgtEl>
                                        <p:attrNameLst>
                                          <p:attrName>style.visibility</p:attrName>
                                        </p:attrNameLst>
                                      </p:cBhvr>
                                      <p:to>
                                        <p:strVal val="visible"/>
                                      </p:to>
                                    </p:set>
                                    <p:anim calcmode="lin" valueType="num">
                                      <p:cBhvr>
                                        <p:cTn id="64" dur="500" fill="hold"/>
                                        <p:tgtEl>
                                          <p:spTgt spid="84"/>
                                        </p:tgtEl>
                                        <p:attrNameLst>
                                          <p:attrName>ppt_w</p:attrName>
                                        </p:attrNameLst>
                                      </p:cBhvr>
                                      <p:tavLst>
                                        <p:tav tm="0">
                                          <p:val>
                                            <p:fltVal val="0"/>
                                          </p:val>
                                        </p:tav>
                                        <p:tav tm="100000">
                                          <p:val>
                                            <p:strVal val="#ppt_w"/>
                                          </p:val>
                                        </p:tav>
                                      </p:tavLst>
                                    </p:anim>
                                    <p:anim calcmode="lin" valueType="num">
                                      <p:cBhvr>
                                        <p:cTn id="65" dur="500" fill="hold"/>
                                        <p:tgtEl>
                                          <p:spTgt spid="84"/>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anim calcmode="lin" valueType="num">
                                      <p:cBhvr>
                                        <p:cTn id="70" dur="500" fill="hold"/>
                                        <p:tgtEl>
                                          <p:spTgt spid="86"/>
                                        </p:tgtEl>
                                        <p:attrNameLst>
                                          <p:attrName>ppt_w</p:attrName>
                                        </p:attrNameLst>
                                      </p:cBhvr>
                                      <p:tavLst>
                                        <p:tav tm="0">
                                          <p:val>
                                            <p:fltVal val="0"/>
                                          </p:val>
                                        </p:tav>
                                        <p:tav tm="100000">
                                          <p:val>
                                            <p:strVal val="#ppt_w"/>
                                          </p:val>
                                        </p:tav>
                                      </p:tavLst>
                                    </p:anim>
                                    <p:anim calcmode="lin" valueType="num">
                                      <p:cBhvr>
                                        <p:cTn id="71" dur="500" fill="hold"/>
                                        <p:tgtEl>
                                          <p:spTgt spid="86"/>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anim calcmode="lin" valueType="num">
                                      <p:cBhvr>
                                        <p:cTn id="76" dur="500" fill="hold"/>
                                        <p:tgtEl>
                                          <p:spTgt spid="65"/>
                                        </p:tgtEl>
                                        <p:attrNameLst>
                                          <p:attrName>ppt_w</p:attrName>
                                        </p:attrNameLst>
                                      </p:cBhvr>
                                      <p:tavLst>
                                        <p:tav tm="0">
                                          <p:val>
                                            <p:fltVal val="0"/>
                                          </p:val>
                                        </p:tav>
                                        <p:tav tm="100000">
                                          <p:val>
                                            <p:strVal val="#ppt_w"/>
                                          </p:val>
                                        </p:tav>
                                      </p:tavLst>
                                    </p:anim>
                                    <p:anim calcmode="lin" valueType="num">
                                      <p:cBhvr>
                                        <p:cTn id="77" dur="500" fill="hold"/>
                                        <p:tgtEl>
                                          <p:spTgt spid="65"/>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85"/>
                                        </p:tgtEl>
                                        <p:attrNameLst>
                                          <p:attrName>style.visibility</p:attrName>
                                        </p:attrNameLst>
                                      </p:cBhvr>
                                      <p:to>
                                        <p:strVal val="visible"/>
                                      </p:to>
                                    </p:set>
                                    <p:anim calcmode="lin" valueType="num">
                                      <p:cBhvr>
                                        <p:cTn id="94" dur="500" fill="hold"/>
                                        <p:tgtEl>
                                          <p:spTgt spid="85"/>
                                        </p:tgtEl>
                                        <p:attrNameLst>
                                          <p:attrName>ppt_w</p:attrName>
                                        </p:attrNameLst>
                                      </p:cBhvr>
                                      <p:tavLst>
                                        <p:tav tm="0">
                                          <p:val>
                                            <p:fltVal val="0"/>
                                          </p:val>
                                        </p:tav>
                                        <p:tav tm="100000">
                                          <p:val>
                                            <p:strVal val="#ppt_w"/>
                                          </p:val>
                                        </p:tav>
                                      </p:tavLst>
                                    </p:anim>
                                    <p:anim calcmode="lin" valueType="num">
                                      <p:cBhvr>
                                        <p:cTn id="9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1" animBg="1"/>
      <p:bldP spid="59" grpId="0" animBg="1"/>
      <p:bldP spid="65" grpId="0" animBg="1"/>
      <p:bldP spid="76" grpId="0" animBg="1"/>
      <p:bldP spid="80" grpId="0" animBg="1"/>
      <p:bldP spid="81" grpId="0" animBg="1"/>
      <p:bldP spid="82" grpId="0" animBg="1"/>
      <p:bldP spid="83" grpId="0" animBg="1"/>
      <p:bldP spid="84" grpId="0" animBg="1"/>
      <p:bldP spid="85" grpId="0" animBg="1"/>
      <p:bldP spid="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p:cNvSpPr/>
          <p:nvPr/>
        </p:nvSpPr>
        <p:spPr>
          <a:xfrm>
            <a:off x="4572001" y="0"/>
            <a:ext cx="4572000" cy="5143500"/>
          </a:xfrm>
          <a:prstGeom prst="rect">
            <a:avLst/>
          </a:prstGeom>
          <a:solidFill>
            <a:schemeClr val="dk1">
              <a:alpha val="40000"/>
            </a:schemeClr>
          </a:solidFill>
          <a:ln>
            <a:noFill/>
          </a:ln>
          <a:effectLst>
            <a:innerShdw blurRad="114300">
              <a:prstClr val="black">
                <a:alpha val="18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801" t="15001" r="16681" b="9400"/>
          <a:stretch/>
        </p:blipFill>
        <p:spPr>
          <a:xfrm>
            <a:off x="540565" y="3174504"/>
            <a:ext cx="2664296" cy="1944216"/>
          </a:xfrm>
          <a:prstGeom prst="rect">
            <a:avLst/>
          </a:prstGeom>
        </p:spPr>
      </p:pic>
      <p:sp>
        <p:nvSpPr>
          <p:cNvPr id="10" name="Rectangle 9"/>
          <p:cNvSpPr/>
          <p:nvPr/>
        </p:nvSpPr>
        <p:spPr>
          <a:xfrm>
            <a:off x="99797" y="1225828"/>
            <a:ext cx="4112163" cy="1938992"/>
          </a:xfrm>
          <a:prstGeom prst="rect">
            <a:avLst/>
          </a:prstGeom>
        </p:spPr>
        <p:txBody>
          <a:bodyPr wrap="square">
            <a:spAutoFit/>
          </a:bodyPr>
          <a:lstStyle/>
          <a:p>
            <a:pPr algn="ctr"/>
            <a:r>
              <a:rPr lang="en-US" sz="2800">
                <a:solidFill>
                  <a:srgbClr val="EA495A"/>
                </a:solidFill>
                <a:latin typeface="UTM Cooper Black" panose="02040603050506020204" pitchFamily="18" charset="0"/>
              </a:rPr>
              <a:t>d) Một số từ </a:t>
            </a:r>
            <a:br>
              <a:rPr lang="en-US" sz="2800">
                <a:solidFill>
                  <a:srgbClr val="EA495A"/>
                </a:solidFill>
                <a:latin typeface="UTM Cooper Black" panose="02040603050506020204" pitchFamily="18" charset="0"/>
              </a:rPr>
            </a:br>
            <a:r>
              <a:rPr lang="en-US" sz="2800">
                <a:solidFill>
                  <a:srgbClr val="EA495A"/>
                </a:solidFill>
                <a:latin typeface="UTM Cooper Black" panose="02040603050506020204" pitchFamily="18" charset="0"/>
              </a:rPr>
              <a:t>trái nghĩa với </a:t>
            </a:r>
            <a:br>
              <a:rPr lang="en-US" sz="2800">
                <a:solidFill>
                  <a:srgbClr val="EA495A"/>
                </a:solidFill>
                <a:latin typeface="UTM Cooper Black" panose="02040603050506020204" pitchFamily="18" charset="0"/>
              </a:rPr>
            </a:br>
            <a:r>
              <a:rPr lang="en-US" sz="3200" b="1">
                <a:solidFill>
                  <a:srgbClr val="EA495A"/>
                </a:solidFill>
                <a:latin typeface="UTM Cooper Black" panose="02040603050506020204" pitchFamily="18" charset="0"/>
              </a:rPr>
              <a:t>đùm bọc </a:t>
            </a:r>
            <a:r>
              <a:rPr lang="en-US" sz="2800">
                <a:solidFill>
                  <a:srgbClr val="EA495A"/>
                </a:solidFill>
                <a:latin typeface="UTM Cooper Black" panose="02040603050506020204" pitchFamily="18" charset="0"/>
              </a:rPr>
              <a:t>hoặc </a:t>
            </a:r>
            <a:br>
              <a:rPr lang="en-US" sz="2800">
                <a:solidFill>
                  <a:srgbClr val="EA495A"/>
                </a:solidFill>
                <a:latin typeface="UTM Cooper Black" panose="02040603050506020204" pitchFamily="18" charset="0"/>
              </a:rPr>
            </a:br>
            <a:r>
              <a:rPr lang="en-US" sz="3200" b="1">
                <a:solidFill>
                  <a:srgbClr val="EA495A"/>
                </a:solidFill>
                <a:latin typeface="UTM Cooper Black" panose="02040603050506020204" pitchFamily="18" charset="0"/>
              </a:rPr>
              <a:t>giúp đỡ</a:t>
            </a:r>
            <a:r>
              <a:rPr lang="en-US" sz="3200">
                <a:solidFill>
                  <a:srgbClr val="EA495A"/>
                </a:solidFill>
                <a:latin typeface="UTM Cooper Black" panose="02040603050506020204" pitchFamily="18" charset="0"/>
              </a:rPr>
              <a:t>:</a:t>
            </a:r>
            <a:r>
              <a:rPr lang="en-US" sz="3200" b="1">
                <a:solidFill>
                  <a:srgbClr val="EA495A"/>
                </a:solidFill>
                <a:latin typeface="UTM Cooper Black" panose="02040603050506020204" pitchFamily="18" charset="0"/>
              </a:rPr>
              <a:t> </a:t>
            </a:r>
            <a:endParaRPr lang="zh-CN" altLang="en-US" sz="2800" b="1">
              <a:solidFill>
                <a:srgbClr val="EA495A"/>
              </a:solidFill>
              <a:latin typeface="UTM Cooper Black" panose="02040603050506020204" pitchFamily="18" charset="0"/>
            </a:endParaRPr>
          </a:p>
        </p:txBody>
      </p:sp>
      <p:grpSp>
        <p:nvGrpSpPr>
          <p:cNvPr id="7" name="Group 6"/>
          <p:cNvGrpSpPr/>
          <p:nvPr/>
        </p:nvGrpSpPr>
        <p:grpSpPr>
          <a:xfrm>
            <a:off x="5159575" y="2030255"/>
            <a:ext cx="3175691" cy="1065772"/>
            <a:chOff x="5159575" y="2030255"/>
            <a:chExt cx="3175691" cy="1065772"/>
          </a:xfrm>
        </p:grpSpPr>
        <p:sp>
          <p:nvSpPr>
            <p:cNvPr id="26" name="Rounded Rectangle 25"/>
            <p:cNvSpPr/>
            <p:nvPr/>
          </p:nvSpPr>
          <p:spPr>
            <a:xfrm>
              <a:off x="5739757" y="2278398"/>
              <a:ext cx="2595509" cy="582199"/>
            </a:xfrm>
            <a:prstGeom prst="roundRect">
              <a:avLst/>
            </a:prstGeom>
            <a:solidFill>
              <a:srgbClr val="A9E0E9"/>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UTM Cooper Black" panose="02040603050506020204" pitchFamily="18" charset="0"/>
                </a:rPr>
                <a:t>bắt nạt</a:t>
              </a:r>
              <a:endParaRPr lang="en-US" sz="2800">
                <a:latin typeface="UTM Cooper Black" panose="02040603050506020204" pitchFamily="18" charset="0"/>
              </a:endParaRPr>
            </a:p>
          </p:txBody>
        </p:sp>
        <p:pic>
          <p:nvPicPr>
            <p:cNvPr id="3077" name="Picture 5" descr="Bắt nạt học đường – những điều cần lưu ý"/>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75" b="91000" l="6250" r="95250">
                          <a14:foregroundMark x1="60875" y1="21750" x2="60875" y2="21750"/>
                          <a14:foregroundMark x1="61000" y1="21125" x2="61000" y2="21125"/>
                          <a14:foregroundMark x1="61000" y1="21125" x2="61000" y2="21125"/>
                          <a14:foregroundMark x1="61000" y1="20625" x2="61000" y2="20625"/>
                          <a14:foregroundMark x1="60250" y1="24250" x2="60250" y2="24250"/>
                          <a14:foregroundMark x1="60250" y1="24000" x2="60250" y2="24000"/>
                          <a14:foregroundMark x1="62500" y1="22875" x2="62500" y2="22875"/>
                          <a14:foregroundMark x1="63875" y1="21875" x2="63875" y2="21875"/>
                          <a14:foregroundMark x1="22125" y1="57125" x2="22125" y2="57125"/>
                          <a14:foregroundMark x1="22125" y1="58125" x2="22125" y2="58125"/>
                          <a14:foregroundMark x1="22125" y1="58625" x2="22125" y2="58625"/>
                          <a14:foregroundMark x1="22500" y1="59375" x2="22500" y2="59375"/>
                          <a14:foregroundMark x1="22875" y1="59375" x2="22875" y2="59375"/>
                          <a14:foregroundMark x1="24000" y1="59750" x2="24000" y2="59750"/>
                          <a14:foregroundMark x1="24875" y1="60000" x2="24875" y2="60000"/>
                          <a14:foregroundMark x1="24875" y1="60000" x2="24875" y2="60000"/>
                          <a14:foregroundMark x1="24875" y1="60000" x2="24875" y2="60000"/>
                          <a14:foregroundMark x1="25250" y1="60750" x2="25250" y2="60750"/>
                          <a14:foregroundMark x1="25250" y1="60750" x2="25250" y2="60750"/>
                          <a14:foregroundMark x1="25250" y1="60750" x2="25250" y2="60750"/>
                          <a14:foregroundMark x1="21750" y1="59750" x2="21750" y2="59750"/>
                          <a14:foregroundMark x1="21750" y1="59750" x2="21750" y2="59750"/>
                          <a14:foregroundMark x1="21750" y1="59750" x2="22000" y2="60375"/>
                          <a14:foregroundMark x1="22500" y1="61125" x2="22500" y2="61125"/>
                          <a14:foregroundMark x1="24250" y1="62250" x2="24250" y2="62250"/>
                          <a14:foregroundMark x1="24625" y1="62250" x2="24625" y2="62250"/>
                          <a14:foregroundMark x1="24875" y1="62250" x2="24875" y2="62250"/>
                          <a14:foregroundMark x1="24875" y1="62250" x2="24875" y2="62250"/>
                          <a14:foregroundMark x1="25000" y1="59250" x2="25000" y2="59250"/>
                          <a14:foregroundMark x1="25000" y1="59250" x2="25000" y2="59250"/>
                          <a14:foregroundMark x1="26750" y1="61375" x2="26750" y2="61375"/>
                          <a14:foregroundMark x1="26750" y1="61375" x2="26750" y2="61375"/>
                          <a14:foregroundMark x1="25000" y1="58625" x2="25000" y2="58625"/>
                          <a14:foregroundMark x1="24750" y1="58125" x2="24750" y2="58125"/>
                          <a14:foregroundMark x1="24750" y1="57375" x2="24750" y2="57375"/>
                          <a14:foregroundMark x1="23750" y1="55875" x2="23750" y2="55875"/>
                          <a14:foregroundMark x1="20250" y1="55625" x2="20250" y2="55625"/>
                          <a14:foregroundMark x1="20250" y1="55750" x2="20250" y2="55750"/>
                          <a14:foregroundMark x1="20250" y1="56875" x2="20250" y2="57625"/>
                          <a14:foregroundMark x1="20250" y1="59000" x2="20625" y2="59625"/>
                          <a14:foregroundMark x1="21000" y1="60000" x2="21500" y2="60375"/>
                          <a14:foregroundMark x1="23250" y1="49500" x2="23250" y2="49500"/>
                          <a14:foregroundMark x1="23375" y1="48750" x2="23375" y2="48750"/>
                          <a14:foregroundMark x1="23750" y1="47750" x2="23750" y2="47750"/>
                          <a14:foregroundMark x1="23750" y1="47750" x2="23750" y2="47750"/>
                          <a14:foregroundMark x1="23750" y1="47750" x2="23750" y2="47750"/>
                          <a14:foregroundMark x1="23375" y1="49375" x2="23375" y2="49375"/>
                          <a14:foregroundMark x1="23375" y1="49375" x2="23375" y2="49375"/>
                          <a14:foregroundMark x1="23375" y1="49375" x2="23375" y2="49375"/>
                          <a14:foregroundMark x1="23375" y1="49625" x2="23375" y2="49625"/>
                          <a14:foregroundMark x1="23125" y1="50125" x2="23125" y2="50125"/>
                          <a14:foregroundMark x1="23125" y1="50125" x2="23125" y2="50125"/>
                          <a14:foregroundMark x1="23125" y1="50375" x2="23125" y2="50375"/>
                          <a14:foregroundMark x1="22875" y1="50875" x2="22875" y2="50875"/>
                          <a14:foregroundMark x1="23125" y1="50500" x2="23125" y2="50500"/>
                          <a14:foregroundMark x1="65125" y1="23625" x2="65125" y2="23625"/>
                          <a14:foregroundMark x1="65125" y1="23625" x2="65125" y2="23625"/>
                        </a14:backgroundRemoval>
                      </a14:imgEffect>
                    </a14:imgLayer>
                  </a14:imgProps>
                </a:ext>
                <a:ext uri="{28A0092B-C50C-407E-A947-70E740481C1C}">
                  <a14:useLocalDpi xmlns:a14="http://schemas.microsoft.com/office/drawing/2010/main" val="0"/>
                </a:ext>
              </a:extLst>
            </a:blip>
            <a:srcRect/>
            <a:stretch>
              <a:fillRect/>
            </a:stretch>
          </p:blipFill>
          <p:spPr bwMode="auto">
            <a:xfrm>
              <a:off x="5159575" y="2030255"/>
              <a:ext cx="1065772" cy="10657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444606" y="62869"/>
            <a:ext cx="2826790" cy="910304"/>
            <a:chOff x="5204815" y="10600"/>
            <a:chExt cx="2826790" cy="910304"/>
          </a:xfrm>
        </p:grpSpPr>
        <p:sp>
          <p:nvSpPr>
            <p:cNvPr id="13" name="Rounded Rectangle 12"/>
            <p:cNvSpPr/>
            <p:nvPr/>
          </p:nvSpPr>
          <p:spPr>
            <a:xfrm>
              <a:off x="5436096" y="273625"/>
              <a:ext cx="2595509" cy="571514"/>
            </a:xfrm>
            <a:prstGeom prst="roundRect">
              <a:avLst/>
            </a:prstGeom>
            <a:solidFill>
              <a:srgbClr val="D7F1F5"/>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UTM Cooper Black" panose="02040603050506020204" pitchFamily="18" charset="0"/>
                </a:rPr>
                <a:t>ăn hiếp</a:t>
              </a:r>
              <a:endParaRPr lang="en-US" sz="2800">
                <a:latin typeface="UTM Cooper Black" panose="02040603050506020204" pitchFamily="18" charset="0"/>
              </a:endParaRPr>
            </a:p>
          </p:txBody>
        </p:sp>
        <p:pic>
          <p:nvPicPr>
            <p:cNvPr id="31" name="Picture 3" descr="Afraid Images | Free Vectors, Stock Photos &amp;amp; PS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077" b="96154" l="19811" r="77358"/>
                      </a14:imgEffect>
                    </a14:imgLayer>
                  </a14:imgProps>
                </a:ext>
                <a:ext uri="{28A0092B-C50C-407E-A947-70E740481C1C}">
                  <a14:useLocalDpi xmlns:a14="http://schemas.microsoft.com/office/drawing/2010/main" val="0"/>
                </a:ext>
              </a:extLst>
            </a:blip>
            <a:srcRect l="20368" t="21605" r="11878" b="2349"/>
            <a:stretch/>
          </p:blipFill>
          <p:spPr bwMode="auto">
            <a:xfrm>
              <a:off x="5204815" y="10600"/>
              <a:ext cx="508700" cy="9103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5599705" y="2994479"/>
            <a:ext cx="2765996" cy="1008112"/>
            <a:chOff x="5599705" y="2994479"/>
            <a:chExt cx="2765996" cy="1008112"/>
          </a:xfrm>
        </p:grpSpPr>
        <p:sp>
          <p:nvSpPr>
            <p:cNvPr id="27" name="Rounded Rectangle 26"/>
            <p:cNvSpPr/>
            <p:nvPr/>
          </p:nvSpPr>
          <p:spPr>
            <a:xfrm>
              <a:off x="5770192" y="3232967"/>
              <a:ext cx="2595509" cy="583200"/>
            </a:xfrm>
            <a:prstGeom prst="roundRect">
              <a:avLst/>
            </a:prstGeom>
            <a:solidFill>
              <a:srgbClr val="82D1DE"/>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UTM Cooper Black" panose="02040603050506020204" pitchFamily="18" charset="0"/>
                </a:rPr>
                <a:t>hành hạ</a:t>
              </a:r>
              <a:endParaRPr lang="en-US" sz="2800">
                <a:latin typeface="UTM Cooper Black" panose="02040603050506020204" pitchFamily="18" charset="0"/>
              </a:endParaRPr>
            </a:p>
          </p:txBody>
        </p:sp>
        <p:pic>
          <p:nvPicPr>
            <p:cNvPr id="3079" name="Picture 7" descr="Afraid Images | Free Vectors, Stock Photos &amp;amp; PSD"/>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6291" b="87419" l="39297" r="63419">
                          <a14:foregroundMark x1="45048" y1="80911" x2="45048" y2="80911"/>
                          <a14:foregroundMark x1="55751" y1="80477" x2="55751" y2="80477"/>
                          <a14:foregroundMark x1="55911" y1="78308" x2="55911" y2="78308"/>
                          <a14:foregroundMark x1="48243" y1="78308" x2="48243" y2="78308"/>
                        </a14:backgroundRemoval>
                      </a14:imgEffect>
                    </a14:imgLayer>
                  </a14:imgProps>
                </a:ext>
                <a:ext uri="{28A0092B-C50C-407E-A947-70E740481C1C}">
                  <a14:useLocalDpi xmlns:a14="http://schemas.microsoft.com/office/drawing/2010/main" val="0"/>
                </a:ext>
              </a:extLst>
            </a:blip>
            <a:srcRect l="39046" t="12998" r="35593" b="11568"/>
            <a:stretch/>
          </p:blipFill>
          <p:spPr bwMode="auto">
            <a:xfrm>
              <a:off x="5599705" y="2994479"/>
              <a:ext cx="460225" cy="10081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5090193" y="4021902"/>
            <a:ext cx="3280190" cy="833451"/>
            <a:chOff x="5090193" y="4021902"/>
            <a:chExt cx="3280190" cy="833451"/>
          </a:xfrm>
        </p:grpSpPr>
        <p:sp>
          <p:nvSpPr>
            <p:cNvPr id="28" name="Rounded Rectangle 27"/>
            <p:cNvSpPr/>
            <p:nvPr/>
          </p:nvSpPr>
          <p:spPr>
            <a:xfrm>
              <a:off x="5774874" y="4193138"/>
              <a:ext cx="2595509" cy="583200"/>
            </a:xfrm>
            <a:prstGeom prst="roundRect">
              <a:avLst/>
            </a:prstGeom>
            <a:solidFill>
              <a:srgbClr val="7ED0DE"/>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UTM Cooper Black" panose="02040603050506020204" pitchFamily="18" charset="0"/>
                </a:rPr>
                <a:t>đánh đập</a:t>
              </a:r>
              <a:endParaRPr lang="en-US" sz="2800">
                <a:latin typeface="UTM Cooper Black" panose="02040603050506020204" pitchFamily="18" charset="0"/>
              </a:endParaRPr>
            </a:p>
          </p:txBody>
        </p:sp>
        <p:pic>
          <p:nvPicPr>
            <p:cNvPr id="3081" name="Picture 9" descr="Hit Images | Free Vectors, Stock Photos &amp;amp; PSD"/>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078" b="100000" l="3514" r="92173"/>
                      </a14:imgEffect>
                    </a14:imgLayer>
                  </a14:imgProps>
                </a:ext>
                <a:ext uri="{28A0092B-C50C-407E-A947-70E740481C1C}">
                  <a14:useLocalDpi xmlns:a14="http://schemas.microsoft.com/office/drawing/2010/main" val="0"/>
                </a:ext>
              </a:extLst>
            </a:blip>
            <a:srcRect/>
            <a:stretch>
              <a:fillRect/>
            </a:stretch>
          </p:blipFill>
          <p:spPr bwMode="auto">
            <a:xfrm>
              <a:off x="5090193" y="4021902"/>
              <a:ext cx="1019024" cy="8334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546530" y="1055461"/>
            <a:ext cx="2788737" cy="829681"/>
            <a:chOff x="5546530" y="1055461"/>
            <a:chExt cx="2788737" cy="829681"/>
          </a:xfrm>
        </p:grpSpPr>
        <p:sp>
          <p:nvSpPr>
            <p:cNvPr id="25" name="Rounded Rectangle 24"/>
            <p:cNvSpPr/>
            <p:nvPr/>
          </p:nvSpPr>
          <p:spPr>
            <a:xfrm>
              <a:off x="5739758" y="1262211"/>
              <a:ext cx="2595509" cy="601413"/>
            </a:xfrm>
            <a:prstGeom prst="roundRect">
              <a:avLst/>
            </a:prstGeom>
            <a:solidFill>
              <a:srgbClr val="B5E5ED"/>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UTM Cooper Black" panose="02040603050506020204" pitchFamily="18" charset="0"/>
                </a:rPr>
                <a:t>hà hiếp</a:t>
              </a:r>
              <a:endParaRPr lang="en-US" sz="2800">
                <a:latin typeface="UTM Cooper Black" panose="02040603050506020204" pitchFamily="18" charset="0"/>
              </a:endParaRPr>
            </a:p>
          </p:txBody>
        </p:sp>
        <p:pic>
          <p:nvPicPr>
            <p:cNvPr id="30" name="Picture 29"/>
            <p:cNvPicPr>
              <a:picLocks noChangeAspect="1"/>
            </p:cNvPicPr>
            <p:nvPr/>
          </p:nvPicPr>
          <p:blipFill rotWithShape="1">
            <a:blip r:embed="rId14">
              <a:extLst>
                <a:ext uri="{BEBA8EAE-BF5A-486C-A8C5-ECC9F3942E4B}">
                  <a14:imgProps xmlns:a14="http://schemas.microsoft.com/office/drawing/2010/main">
                    <a14:imgLayer r:embed="rId15">
                      <a14:imgEffect>
                        <a14:backgroundRemoval t="25521" b="82552" l="22914" r="44656">
                          <a14:foregroundMark x1="36530" y1="41016" x2="36530" y2="41016"/>
                          <a14:foregroundMark x1="36530" y1="41016" x2="36530" y2="41016"/>
                          <a14:foregroundMark x1="31186" y1="40755" x2="31186" y2="40755"/>
                          <a14:foregroundMark x1="31186" y1="40755" x2="31186" y2="40755"/>
                          <a14:foregroundMark x1="32064" y1="47005" x2="32064" y2="47005"/>
                          <a14:foregroundMark x1="32064" y1="47005" x2="32064" y2="47005"/>
                          <a14:foregroundMark x1="37994" y1="55339" x2="37994" y2="55339"/>
                          <a14:foregroundMark x1="37994" y1="55339" x2="37994" y2="55339"/>
                          <a14:foregroundMark x1="30893" y1="51823" x2="30893" y2="51823"/>
                          <a14:foregroundMark x1="30893" y1="51823" x2="30893" y2="51823"/>
                          <a14:foregroundMark x1="27379" y1="56510" x2="27379" y2="56510"/>
                        </a14:backgroundRemoval>
                      </a14:imgEffect>
                    </a14:imgLayer>
                  </a14:imgProps>
                </a:ext>
              </a:extLst>
            </a:blip>
            <a:srcRect l="26202" t="28344" r="56088" b="19485"/>
            <a:stretch/>
          </p:blipFill>
          <p:spPr>
            <a:xfrm>
              <a:off x="5546530" y="1055461"/>
              <a:ext cx="500940" cy="829681"/>
            </a:xfrm>
            <a:prstGeom prst="rect">
              <a:avLst/>
            </a:prstGeom>
          </p:spPr>
        </p:pic>
      </p:grpSp>
      <p:grpSp>
        <p:nvGrpSpPr>
          <p:cNvPr id="23" name="Group 22"/>
          <p:cNvGrpSpPr/>
          <p:nvPr/>
        </p:nvGrpSpPr>
        <p:grpSpPr>
          <a:xfrm>
            <a:off x="251520" y="133316"/>
            <a:ext cx="1462405" cy="1082828"/>
            <a:chOff x="254860" y="60327"/>
            <a:chExt cx="1462405" cy="1082828"/>
          </a:xfrm>
        </p:grpSpPr>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29" name="TextBox 28"/>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UTM Cooper Black" panose="02040603050506020204" pitchFamily="18" charset="0"/>
                </a:rPr>
                <a:t>Bài 1</a:t>
              </a:r>
            </a:p>
          </p:txBody>
        </p:sp>
      </p:grpSp>
    </p:spTree>
    <p:extLst>
      <p:ext uri="{BB962C8B-B14F-4D97-AF65-F5344CB8AC3E}">
        <p14:creationId xmlns:p14="http://schemas.microsoft.com/office/powerpoint/2010/main" val="92131441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2" presetClass="entr" presetSubtype="4" fill="hold" grpId="0" nodeType="with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circle(in)">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69" b="94662" l="3180" r="68560"/>
                    </a14:imgEffect>
                  </a14:imgLayer>
                </a14:imgProps>
              </a:ext>
              <a:ext uri="{28A0092B-C50C-407E-A947-70E740481C1C}">
                <a14:useLocalDpi xmlns:a14="http://schemas.microsoft.com/office/drawing/2010/main" val="0"/>
              </a:ext>
            </a:extLst>
          </a:blip>
          <a:srcRect l="3852" t="3853" r="30786" b="5205"/>
          <a:stretch/>
        </p:blipFill>
        <p:spPr>
          <a:xfrm>
            <a:off x="467544" y="0"/>
            <a:ext cx="7884368" cy="5604551"/>
          </a:xfrm>
          <a:prstGeom prst="rect">
            <a:avLst/>
          </a:prstGeom>
        </p:spPr>
      </p:pic>
      <p:sp>
        <p:nvSpPr>
          <p:cNvPr id="8" name="TextBox 7"/>
          <p:cNvSpPr txBox="1"/>
          <p:nvPr/>
        </p:nvSpPr>
        <p:spPr>
          <a:xfrm flipH="1">
            <a:off x="7072616" y="2448968"/>
            <a:ext cx="1800200" cy="692468"/>
          </a:xfrm>
          <a:prstGeom prst="wedgeEllipseCallout">
            <a:avLst>
              <a:gd name="adj1" fmla="val 62932"/>
              <a:gd name="adj2" fmla="val 102324"/>
            </a:avLst>
          </a:prstGeom>
          <a:solidFill>
            <a:srgbClr val="12573A"/>
          </a:solidFill>
          <a:ln w="28575">
            <a:solidFill>
              <a:srgbClr val="CE8959"/>
            </a:solidFill>
            <a:prstDash val="solid"/>
          </a:ln>
          <a:effectLst>
            <a:outerShdw blurRad="76200" dir="18900000" sy="23000" kx="-1200000" algn="bl" rotWithShape="0">
              <a:prstClr val="black">
                <a:alpha val="44000"/>
              </a:prstClr>
            </a:outerShdw>
          </a:effectLst>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en-US" sz="3200">
                <a:solidFill>
                  <a:schemeClr val="bg1"/>
                </a:solidFill>
                <a:latin typeface="UTM Cooper Black" panose="02040603050506020204" pitchFamily="18" charset="0"/>
              </a:rPr>
              <a:t>Bài 2</a:t>
            </a:r>
          </a:p>
        </p:txBody>
      </p:sp>
      <p:sp>
        <p:nvSpPr>
          <p:cNvPr id="9" name="Rectangle 8"/>
          <p:cNvSpPr/>
          <p:nvPr/>
        </p:nvSpPr>
        <p:spPr>
          <a:xfrm>
            <a:off x="1979712" y="555526"/>
            <a:ext cx="5524952" cy="2400657"/>
          </a:xfrm>
          <a:prstGeom prst="rect">
            <a:avLst/>
          </a:prstGeom>
        </p:spPr>
        <p:txBody>
          <a:bodyPr wrap="square" lIns="0" tIns="0" rIns="0" bIns="0">
            <a:spAutoFit/>
          </a:bodyPr>
          <a:lstStyle/>
          <a:p>
            <a:pPr algn="ctr"/>
            <a:r>
              <a:rPr lang="pt-BR" altLang="en-US" sz="2800">
                <a:solidFill>
                  <a:schemeClr val="bg1">
                    <a:lumMod val="85000"/>
                  </a:schemeClr>
                </a:solidFill>
                <a:latin typeface="UTM Cooper Black" panose="02040603050506020204" pitchFamily="18" charset="0"/>
              </a:rPr>
              <a:t>Cho các từ ngữ sau:</a:t>
            </a:r>
          </a:p>
          <a:p>
            <a:pPr algn="ctr"/>
            <a:r>
              <a:rPr lang="en-US" altLang="en-US" sz="3200" b="1">
                <a:solidFill>
                  <a:schemeClr val="bg1"/>
                </a:solidFill>
                <a:latin typeface="VNI-Cooper" pitchFamily="2" charset="0"/>
              </a:rPr>
              <a:t>   </a:t>
            </a:r>
            <a:r>
              <a:rPr lang="en-US" altLang="en-US" sz="3200" b="1">
                <a:solidFill>
                  <a:schemeClr val="bg1"/>
                </a:solidFill>
                <a:latin typeface="UTM Cooper Black" panose="02040603050506020204" pitchFamily="18" charset="0"/>
              </a:rPr>
              <a:t>nhân dân, nhân hậu,       nhân ái, công nhân, </a:t>
            </a:r>
            <a:br>
              <a:rPr lang="en-US" altLang="en-US" sz="3200" b="1">
                <a:solidFill>
                  <a:schemeClr val="bg1"/>
                </a:solidFill>
                <a:latin typeface="UTM Cooper Black" panose="02040603050506020204" pitchFamily="18" charset="0"/>
              </a:rPr>
            </a:br>
            <a:r>
              <a:rPr lang="en-US" altLang="en-US" sz="3200" b="1">
                <a:solidFill>
                  <a:schemeClr val="bg1"/>
                </a:solidFill>
                <a:latin typeface="UTM Cooper Black" panose="02040603050506020204" pitchFamily="18" charset="0"/>
              </a:rPr>
              <a:t>nhân loại, nhân đức,  nhân từ, nhân tài </a:t>
            </a:r>
            <a:endParaRPr lang="en-US" sz="3200">
              <a:solidFill>
                <a:schemeClr val="bg1"/>
              </a:solidFill>
              <a:latin typeface="UTM Cooper Black" panose="02040603050506020204" pitchFamily="18" charset="0"/>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735" b="97736" l="50083" r="96007"/>
                    </a14:imgEffect>
                  </a14:imgLayer>
                </a14:imgProps>
              </a:ext>
              <a:ext uri="{28A0092B-C50C-407E-A947-70E740481C1C}">
                <a14:useLocalDpi xmlns:a14="http://schemas.microsoft.com/office/drawing/2010/main" val="0"/>
              </a:ext>
            </a:extLst>
          </a:blip>
          <a:srcRect l="50000" t="56921" r="9616" b="3858"/>
          <a:stretch/>
        </p:blipFill>
        <p:spPr>
          <a:xfrm>
            <a:off x="5482350" y="3242019"/>
            <a:ext cx="1590266" cy="1931037"/>
          </a:xfrm>
          <a:prstGeom prst="rect">
            <a:avLst/>
          </a:prstGeom>
        </p:spPr>
      </p:pic>
    </p:spTree>
    <p:extLst>
      <p:ext uri="{BB962C8B-B14F-4D97-AF65-F5344CB8AC3E}">
        <p14:creationId xmlns:p14="http://schemas.microsoft.com/office/powerpoint/2010/main" val="12370959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79512" y="1655123"/>
            <a:ext cx="6888885" cy="3439239"/>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rgbClr val="07AFCB"/>
            </a:solidFill>
            <a:prstDash val="solid"/>
          </a:ln>
          <a:effectLst>
            <a:innerShdw blurRad="63500" dist="50800" dir="162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en-US" sz="3600" b="1">
                <a:solidFill>
                  <a:srgbClr val="12573A"/>
                </a:solidFill>
                <a:effectLst>
                  <a:outerShdw blurRad="38100" dist="38100" dir="2700000" algn="tl">
                    <a:srgbClr val="000000">
                      <a:alpha val="43137"/>
                    </a:srgbClr>
                  </a:outerShdw>
                </a:effectLst>
                <a:latin typeface="UTM Pierre" panose="02040603050506020204" pitchFamily="18" charset="0"/>
              </a:rPr>
              <a:t>Hãy cho biết:</a:t>
            </a:r>
          </a:p>
          <a:p>
            <a:pPr marL="514350" indent="-514350" algn="ctr">
              <a:buAutoNum type="alphaLcParenR"/>
            </a:pPr>
            <a:r>
              <a:rPr lang="en-US" altLang="en-US" sz="3200">
                <a:solidFill>
                  <a:srgbClr val="069DB6"/>
                </a:solidFill>
                <a:latin typeface="UTM Aristote" panose="02040603050506020204" pitchFamily="18" charset="0"/>
              </a:rPr>
              <a:t>Từ ngữ nào tiếng </a:t>
            </a:r>
            <a:r>
              <a:rPr lang="en-US" altLang="en-US" sz="3200">
                <a:solidFill>
                  <a:srgbClr val="069DB6"/>
                </a:solidFill>
                <a:effectLst>
                  <a:outerShdw blurRad="38100" dist="38100" dir="2700000" algn="tl">
                    <a:srgbClr val="000000">
                      <a:alpha val="43137"/>
                    </a:srgbClr>
                  </a:outerShdw>
                </a:effectLst>
                <a:latin typeface="UTM Aristote" panose="02040603050506020204" pitchFamily="18" charset="0"/>
              </a:rPr>
              <a:t>nhân</a:t>
            </a:r>
            <a:r>
              <a:rPr lang="en-US" altLang="en-US" sz="3200">
                <a:solidFill>
                  <a:srgbClr val="069DB6"/>
                </a:solidFill>
                <a:latin typeface="UTM Aristote" panose="02040603050506020204" pitchFamily="18" charset="0"/>
              </a:rPr>
              <a:t> có nghĩa là </a:t>
            </a:r>
            <a:r>
              <a:rPr lang="en-US" altLang="en-US" sz="3200" u="sng">
                <a:solidFill>
                  <a:srgbClr val="069DB6"/>
                </a:solidFill>
                <a:latin typeface="UTM Aristote" panose="02040603050506020204" pitchFamily="18" charset="0"/>
              </a:rPr>
              <a:t>người</a:t>
            </a:r>
            <a:r>
              <a:rPr lang="en-US" altLang="en-US" sz="3200">
                <a:solidFill>
                  <a:srgbClr val="069DB6"/>
                </a:solidFill>
                <a:latin typeface="UTM Aristote" panose="02040603050506020204" pitchFamily="18" charset="0"/>
              </a:rPr>
              <a:t>?</a:t>
            </a:r>
            <a:endParaRPr lang="vi-VN" altLang="en-US" sz="3200">
              <a:solidFill>
                <a:srgbClr val="069DB6"/>
              </a:solidFill>
              <a:latin typeface="VNI-Ariston" pitchFamily="2" charset="0"/>
            </a:endParaRPr>
          </a:p>
          <a:p>
            <a:pPr marL="514350" indent="-514350" algn="ctr">
              <a:buFont typeface="+mj-lt"/>
              <a:buAutoNum type="alphaLcParenR"/>
            </a:pPr>
            <a:r>
              <a:rPr lang="en-US" altLang="en-US" sz="3200">
                <a:solidFill>
                  <a:srgbClr val="C33363"/>
                </a:solidFill>
                <a:latin typeface="UTM Aristote" panose="02040603050506020204" pitchFamily="18" charset="0"/>
              </a:rPr>
              <a:t>Từ ngữ nào tiếng </a:t>
            </a:r>
            <a:r>
              <a:rPr lang="en-US" altLang="en-US" sz="3200">
                <a:solidFill>
                  <a:srgbClr val="C33363"/>
                </a:solidFill>
                <a:effectLst>
                  <a:outerShdw blurRad="38100" dist="38100" dir="2700000" algn="tl">
                    <a:srgbClr val="000000">
                      <a:alpha val="43137"/>
                    </a:srgbClr>
                  </a:outerShdw>
                </a:effectLst>
                <a:latin typeface="UTM Aristote" panose="02040603050506020204" pitchFamily="18" charset="0"/>
              </a:rPr>
              <a:t>nhân</a:t>
            </a:r>
            <a:r>
              <a:rPr lang="en-US" altLang="en-US" sz="3200">
                <a:solidFill>
                  <a:srgbClr val="C33363"/>
                </a:solidFill>
                <a:latin typeface="UTM Aristote" panose="02040603050506020204" pitchFamily="18" charset="0"/>
              </a:rPr>
              <a:t> </a:t>
            </a:r>
            <a:br>
              <a:rPr lang="en-US" altLang="en-US" sz="3200">
                <a:solidFill>
                  <a:srgbClr val="C33363"/>
                </a:solidFill>
                <a:latin typeface="UTM Aristote" panose="02040603050506020204" pitchFamily="18" charset="0"/>
              </a:rPr>
            </a:br>
            <a:r>
              <a:rPr lang="en-US" altLang="en-US" sz="3200">
                <a:solidFill>
                  <a:srgbClr val="C33363"/>
                </a:solidFill>
                <a:latin typeface="UTM Aristote" panose="02040603050506020204" pitchFamily="18" charset="0"/>
              </a:rPr>
              <a:t>có nghĩa là </a:t>
            </a:r>
            <a:br>
              <a:rPr lang="en-US" altLang="en-US" sz="3200">
                <a:solidFill>
                  <a:srgbClr val="C33363"/>
                </a:solidFill>
                <a:latin typeface="UTM Aristote" panose="02040603050506020204" pitchFamily="18" charset="0"/>
              </a:rPr>
            </a:br>
            <a:r>
              <a:rPr lang="en-US" altLang="en-US" sz="3200" u="sng">
                <a:solidFill>
                  <a:srgbClr val="C33363"/>
                </a:solidFill>
                <a:latin typeface="UTM Aristote" panose="02040603050506020204" pitchFamily="18" charset="0"/>
              </a:rPr>
              <a:t>lòng thương người</a:t>
            </a:r>
            <a:r>
              <a:rPr lang="en-US" altLang="en-US" sz="3200">
                <a:solidFill>
                  <a:srgbClr val="C33363"/>
                </a:solidFill>
                <a:latin typeface="UTM Aristote" panose="02040603050506020204" pitchFamily="18" charset="0"/>
              </a:rPr>
              <a:t>?</a:t>
            </a:r>
            <a:r>
              <a:rPr lang="en-US" sz="3200">
                <a:solidFill>
                  <a:srgbClr val="C33363"/>
                </a:solidFill>
                <a:latin typeface="VNI-Ariston" pitchFamily="2" charset="0"/>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20"/>
            <a:ext cx="3942121" cy="25158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4710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Scale>
                                      <p:cBhvr>
                                        <p:cTn id="7"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xEl>
                                              <p:pRg st="0" end="0"/>
                                            </p:txEl>
                                          </p:spTgt>
                                        </p:tgtEl>
                                        <p:attrNameLst>
                                          <p:attrName>ppt_x</p:attrName>
                                          <p:attrName>ppt_y</p:attrName>
                                        </p:attrNameLst>
                                      </p:cBhvr>
                                    </p:animMotion>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iterate type="wd">
                                    <p:tmPct val="10000"/>
                                  </p:iterate>
                                  <p:childTnLst>
                                    <p:set>
                                      <p:cBhvr>
                                        <p:cTn id="13" dur="1" fill="hold">
                                          <p:stCondLst>
                                            <p:cond delay="0"/>
                                          </p:stCondLst>
                                        </p:cTn>
                                        <p:tgtEl>
                                          <p:spTgt spid="8">
                                            <p:txEl>
                                              <p:pRg st="1" end="1"/>
                                            </p:txEl>
                                          </p:spTgt>
                                        </p:tgtEl>
                                        <p:attrNameLst>
                                          <p:attrName>style.visibility</p:attrName>
                                        </p:attrNameLst>
                                      </p:cBhvr>
                                      <p:to>
                                        <p:strVal val="visible"/>
                                      </p:to>
                                    </p:set>
                                    <p:animScale>
                                      <p:cBhvr>
                                        <p:cTn id="14" dur="10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xEl>
                                              <p:pRg st="1" end="1"/>
                                            </p:txEl>
                                          </p:spTgt>
                                        </p:tgtEl>
                                        <p:attrNameLst>
                                          <p:attrName>ppt_x</p:attrName>
                                          <p:attrName>ppt_y</p:attrName>
                                        </p:attrNameLst>
                                      </p:cBhvr>
                                    </p:animMotion>
                                    <p:animEffect transition="in" filter="fade">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iterate type="wd">
                                    <p:tmPct val="10000"/>
                                  </p:iterate>
                                  <p:childTnLst>
                                    <p:set>
                                      <p:cBhvr>
                                        <p:cTn id="20" dur="1" fill="hold">
                                          <p:stCondLst>
                                            <p:cond delay="0"/>
                                          </p:stCondLst>
                                        </p:cTn>
                                        <p:tgtEl>
                                          <p:spTgt spid="8">
                                            <p:txEl>
                                              <p:pRg st="2" end="2"/>
                                            </p:txEl>
                                          </p:spTgt>
                                        </p:tgtEl>
                                        <p:attrNameLst>
                                          <p:attrName>style.visibility</p:attrName>
                                        </p:attrNameLst>
                                      </p:cBhvr>
                                      <p:to>
                                        <p:strVal val="visible"/>
                                      </p:to>
                                    </p:set>
                                    <p:animScale>
                                      <p:cBhvr>
                                        <p:cTn id="21" dur="1000" decel="50000" fill="hold">
                                          <p:stCondLst>
                                            <p:cond delay="0"/>
                                          </p:stCondLst>
                                        </p:cTn>
                                        <p:tgtEl>
                                          <p:spTgt spid="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2" end="2"/>
                                            </p:txEl>
                                          </p:spTgt>
                                        </p:tgtEl>
                                        <p:attrNameLst>
                                          <p:attrName>ppt_x</p:attrName>
                                          <p:attrName>ppt_y</p:attrName>
                                        </p:attrNameLst>
                                      </p:cBhvr>
                                    </p:animMotion>
                                    <p:animEffect transition="in" filter="fade">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339752" y="555526"/>
            <a:ext cx="184731" cy="369332"/>
          </a:xfrm>
          <a:prstGeom prst="rect">
            <a:avLst/>
          </a:prstGeom>
        </p:spPr>
        <p:txBody>
          <a:bodyPr wrap="none">
            <a:spAutoFit/>
          </a:bodyPr>
          <a:lstStyle/>
          <a:p>
            <a:endParaRPr lang="en-US" b="1"/>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62245" b="93571" l="33500" r="64000"/>
                    </a14:imgEffect>
                  </a14:imgLayer>
                </a14:imgProps>
              </a:ext>
              <a:ext uri="{28A0092B-C50C-407E-A947-70E740481C1C}">
                <a14:useLocalDpi xmlns:a14="http://schemas.microsoft.com/office/drawing/2010/main" val="0"/>
              </a:ext>
            </a:extLst>
          </a:blip>
          <a:srcRect l="34211" t="65801" r="38502" b="11580"/>
          <a:stretch/>
        </p:blipFill>
        <p:spPr>
          <a:xfrm>
            <a:off x="2101746" y="1051114"/>
            <a:ext cx="4824536" cy="2376264"/>
          </a:xfrm>
          <a:prstGeom prst="rect">
            <a:avLst/>
          </a:prstGeom>
        </p:spPr>
      </p:pic>
      <p:sp>
        <p:nvSpPr>
          <p:cNvPr id="7" name="Rectangle 6"/>
          <p:cNvSpPr/>
          <p:nvPr/>
        </p:nvSpPr>
        <p:spPr>
          <a:xfrm>
            <a:off x="2878178" y="1497111"/>
            <a:ext cx="3204356" cy="1320939"/>
          </a:xfrm>
          <a:prstGeom prst="rect">
            <a:avLst/>
          </a:prstGeom>
        </p:spPr>
        <p:txBody>
          <a:bodyPr wrap="square">
            <a:spAutoFit/>
          </a:bodyPr>
          <a:lstStyle/>
          <a:p>
            <a:pPr algn="ctr">
              <a:lnSpc>
                <a:spcPct val="150000"/>
              </a:lnSpc>
            </a:pPr>
            <a:r>
              <a:rPr lang="en-US" altLang="en-US" sz="2400" b="1">
                <a:solidFill>
                  <a:srgbClr val="C33363"/>
                </a:solidFill>
                <a:latin typeface="UTM Cooper Black" panose="02040603050506020204" pitchFamily="18" charset="0"/>
              </a:rPr>
              <a:t>Từ có tiếng </a:t>
            </a:r>
            <a:r>
              <a:rPr lang="en-US" altLang="en-US" sz="2800" b="1">
                <a:solidFill>
                  <a:srgbClr val="C33363"/>
                </a:solidFill>
                <a:latin typeface="UTM Cooper Black" panose="02040603050506020204" pitchFamily="18" charset="0"/>
              </a:rPr>
              <a:t>nhân</a:t>
            </a:r>
            <a:r>
              <a:rPr lang="en-US" altLang="en-US" sz="2400" b="1">
                <a:solidFill>
                  <a:srgbClr val="C33363"/>
                </a:solidFill>
                <a:latin typeface="UTM Cooper Black" panose="02040603050506020204" pitchFamily="18" charset="0"/>
              </a:rPr>
              <a:t> có nghĩa là </a:t>
            </a:r>
            <a:r>
              <a:rPr lang="en-US" altLang="en-US" sz="2800" b="1">
                <a:solidFill>
                  <a:srgbClr val="C33363"/>
                </a:solidFill>
                <a:latin typeface="UTM Cooper Black" panose="02040603050506020204" pitchFamily="18" charset="0"/>
              </a:rPr>
              <a:t>người:</a:t>
            </a:r>
            <a:r>
              <a:rPr lang="en-US" altLang="en-US" sz="2400" b="1">
                <a:solidFill>
                  <a:srgbClr val="C33363"/>
                </a:solidFill>
                <a:latin typeface="VNI-Cooper" pitchFamily="2" charset="0"/>
              </a:rPr>
              <a:t> </a:t>
            </a:r>
            <a:endParaRPr lang="en-US" sz="2400" b="1">
              <a:solidFill>
                <a:srgbClr val="C33363"/>
              </a:solidFill>
              <a:latin typeface="VNI-Cooper" pitchFamily="2" charset="0"/>
            </a:endParaRPr>
          </a:p>
        </p:txBody>
      </p:sp>
      <p:sp>
        <p:nvSpPr>
          <p:cNvPr id="11" name="Double Wave 10"/>
          <p:cNvSpPr/>
          <p:nvPr/>
        </p:nvSpPr>
        <p:spPr>
          <a:xfrm>
            <a:off x="6000700" y="237372"/>
            <a:ext cx="2595509" cy="828000"/>
          </a:xfrm>
          <a:prstGeom prst="doubleWave">
            <a:avLst/>
          </a:prstGeom>
          <a:blipFill>
            <a:blip r:embed="rId6"/>
            <a:stretch>
              <a:fillRect/>
            </a:stretch>
          </a:blipFill>
          <a:ln w="6350">
            <a:solidFill>
              <a:schemeClr val="accent1">
                <a:lumMod val="75000"/>
              </a:schemeClr>
            </a:solidFill>
            <a:prstDash val="soli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33363"/>
                </a:solidFill>
                <a:latin typeface="UTM Cooper Black" panose="02040603050506020204" pitchFamily="18" charset="0"/>
              </a:rPr>
              <a:t>công nhân</a:t>
            </a:r>
          </a:p>
        </p:txBody>
      </p:sp>
      <p:pic>
        <p:nvPicPr>
          <p:cNvPr id="12" name="图片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57222" l="23123" r="57508"/>
                    </a14:imgEffect>
                  </a14:imgLayer>
                </a14:imgProps>
              </a:ext>
              <a:ext uri="{28A0092B-C50C-407E-A947-70E740481C1C}">
                <a14:useLocalDpi xmlns:a14="http://schemas.microsoft.com/office/drawing/2010/main" val="0"/>
              </a:ext>
            </a:extLst>
          </a:blip>
          <a:srcRect l="19885" t="6200" r="46312" b="39261"/>
          <a:stretch/>
        </p:blipFill>
        <p:spPr>
          <a:xfrm>
            <a:off x="5254904" y="103445"/>
            <a:ext cx="936104" cy="1224136"/>
          </a:xfrm>
          <a:prstGeom prst="rect">
            <a:avLst/>
          </a:prstGeom>
          <a:effectLst>
            <a:outerShdw blurRad="50800" dist="38100" dir="5400000" algn="t" rotWithShape="0">
              <a:prstClr val="black">
                <a:alpha val="40000"/>
              </a:prstClr>
            </a:outerShdw>
          </a:effectLst>
        </p:spPr>
      </p:pic>
      <p:sp>
        <p:nvSpPr>
          <p:cNvPr id="13" name="Double Wave 12"/>
          <p:cNvSpPr/>
          <p:nvPr/>
        </p:nvSpPr>
        <p:spPr>
          <a:xfrm>
            <a:off x="6098739" y="3301265"/>
            <a:ext cx="2595509" cy="874662"/>
          </a:xfrm>
          <a:prstGeom prst="doubleWave">
            <a:avLst/>
          </a:prstGeom>
          <a:blipFill>
            <a:blip r:embed="rId6"/>
            <a:stretch>
              <a:fillRect/>
            </a:stretch>
          </a:blipFill>
          <a:ln w="6350">
            <a:solidFill>
              <a:schemeClr val="accent1">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33363"/>
                </a:solidFill>
                <a:latin typeface="UTM Cooper Black" panose="02040603050506020204" pitchFamily="18" charset="0"/>
              </a:rPr>
              <a:t>nhân</a:t>
            </a:r>
            <a:r>
              <a:rPr lang="en-US"/>
              <a:t> </a:t>
            </a:r>
            <a:r>
              <a:rPr lang="en-US" sz="3200">
                <a:solidFill>
                  <a:srgbClr val="C33363"/>
                </a:solidFill>
                <a:latin typeface="UTM Cooper Black" panose="02040603050506020204" pitchFamily="18" charset="0"/>
              </a:rPr>
              <a:t>tài</a:t>
            </a:r>
            <a:r>
              <a:rPr lang="en-US"/>
              <a:t> </a:t>
            </a:r>
          </a:p>
        </p:txBody>
      </p:sp>
      <p:pic>
        <p:nvPicPr>
          <p:cNvPr id="14" name="图片 19"/>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54259" b="100000" l="1502" r="27027">
                        <a14:foregroundMark x1="16967" y1="72407" x2="16967" y2="72407"/>
                        <a14:foregroundMark x1="10210" y1="72407" x2="10210" y2="72407"/>
                        <a14:foregroundMark x1="9910" y1="98148" x2="9910" y2="98148"/>
                        <a14:foregroundMark x1="10811" y1="97222" x2="10811" y2="97222"/>
                        <a14:foregroundMark x1="17117" y1="97037" x2="17117" y2="97037"/>
                      </a14:backgroundRemoval>
                    </a14:imgEffect>
                  </a14:imgLayer>
                </a14:imgProps>
              </a:ext>
              <a:ext uri="{28A0092B-C50C-407E-A947-70E740481C1C}">
                <a14:useLocalDpi xmlns:a14="http://schemas.microsoft.com/office/drawing/2010/main" val="0"/>
              </a:ext>
            </a:extLst>
          </a:blip>
          <a:srcRect t="51331" r="68797"/>
          <a:stretch/>
        </p:blipFill>
        <p:spPr>
          <a:xfrm>
            <a:off x="5568652" y="3206599"/>
            <a:ext cx="864096" cy="1092372"/>
          </a:xfrm>
          <a:prstGeom prst="rect">
            <a:avLst/>
          </a:prstGeom>
          <a:effectLst>
            <a:outerShdw blurRad="50800" dist="38100" dir="5400000" algn="t" rotWithShape="0">
              <a:prstClr val="black">
                <a:alpha val="40000"/>
              </a:prstClr>
            </a:outerShdw>
          </a:effectLst>
        </p:spPr>
      </p:pic>
      <p:sp>
        <p:nvSpPr>
          <p:cNvPr id="15" name="Double Wave 14"/>
          <p:cNvSpPr/>
          <p:nvPr/>
        </p:nvSpPr>
        <p:spPr>
          <a:xfrm>
            <a:off x="539552" y="397084"/>
            <a:ext cx="2730727" cy="874800"/>
          </a:xfrm>
          <a:prstGeom prst="doubleWave">
            <a:avLst/>
          </a:prstGeom>
          <a:blipFill>
            <a:blip r:embed="rId6"/>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33363"/>
                </a:solidFill>
                <a:latin typeface="UTM Cooper Black" panose="02040603050506020204" pitchFamily="18" charset="0"/>
              </a:rPr>
              <a:t>nhân dân</a:t>
            </a:r>
          </a:p>
        </p:txBody>
      </p:sp>
      <p:sp>
        <p:nvSpPr>
          <p:cNvPr id="16" name="Double Wave 15"/>
          <p:cNvSpPr/>
          <p:nvPr/>
        </p:nvSpPr>
        <p:spPr>
          <a:xfrm>
            <a:off x="711643" y="3315385"/>
            <a:ext cx="2595509" cy="874800"/>
          </a:xfrm>
          <a:prstGeom prst="doubleWave">
            <a:avLst/>
          </a:prstGeom>
          <a:blipFill>
            <a:blip r:embed="rId6"/>
            <a:stretch>
              <a:fillRect/>
            </a:stretch>
          </a:blipFill>
          <a:ln w="6350">
            <a:solidFill>
              <a:schemeClr val="accent1">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33363"/>
                </a:solidFill>
                <a:latin typeface="UTM Cooper Black" panose="02040603050506020204" pitchFamily="18" charset="0"/>
              </a:rPr>
              <a:t>nhân loại</a:t>
            </a:r>
          </a:p>
        </p:txBody>
      </p:sp>
      <p:pic>
        <p:nvPicPr>
          <p:cNvPr id="17" name="图片 19"/>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53519" b="100000" l="24925" r="53754">
                        <a14:foregroundMark x1="35435" y1="97963" x2="35435" y2="97963"/>
                        <a14:foregroundMark x1="42492" y1="97407" x2="42492" y2="97407"/>
                        <a14:foregroundMark x1="41892" y1="96852" x2="41892" y2="96852"/>
                        <a14:foregroundMark x1="34685" y1="96852" x2="34685" y2="96852"/>
                      </a14:backgroundRemoval>
                    </a14:imgEffect>
                  </a14:imgLayer>
                </a14:imgProps>
              </a:ext>
              <a:ext uri="{28A0092B-C50C-407E-A947-70E740481C1C}">
                <a14:useLocalDpi xmlns:a14="http://schemas.microsoft.com/office/drawing/2010/main" val="0"/>
              </a:ext>
            </a:extLst>
          </a:blip>
          <a:srcRect l="23225" t="52597" r="45573" b="-720"/>
          <a:stretch/>
        </p:blipFill>
        <p:spPr>
          <a:xfrm>
            <a:off x="181558" y="3187483"/>
            <a:ext cx="864096" cy="1080121"/>
          </a:xfrm>
          <a:prstGeom prst="rect">
            <a:avLst/>
          </a:prstGeom>
          <a:effectLst>
            <a:outerShdw blurRad="50800" dist="38100" dir="5400000" algn="t" rotWithShape="0">
              <a:prstClr val="black">
                <a:alpha val="40000"/>
              </a:prstClr>
            </a:outerShdw>
          </a:effectLst>
        </p:spPr>
      </p:pic>
      <p:pic>
        <p:nvPicPr>
          <p:cNvPr id="18" name="图片 19"/>
          <p:cNvPicPr>
            <a:picLocks noChangeAspect="1"/>
          </p:cNvPicPr>
          <p:nvPr/>
        </p:nvPicPr>
        <p:blipFill rotWithShape="1">
          <a:blip r:embed="rId11" cstate="print">
            <a:extLst>
              <a:ext uri="{BEBA8EAE-BF5A-486C-A8C5-ECC9F3942E4B}">
                <a14:imgProps xmlns:a14="http://schemas.microsoft.com/office/drawing/2010/main">
                  <a14:imgLayer r:embed="rId8">
                    <a14:imgEffect>
                      <a14:backgroundRemoval t="5556" b="57222" l="0" r="25375">
                        <a14:foregroundMark x1="10360" y1="53889" x2="10360" y2="53889"/>
                        <a14:foregroundMark x1="10511" y1="52222" x2="10511" y2="52222"/>
                        <a14:foregroundMark x1="17267" y1="52037" x2="17267" y2="52037"/>
                        <a14:foregroundMark x1="17718" y1="52407" x2="17718" y2="52407"/>
                        <a14:foregroundMark x1="18168" y1="40000" x2="18168" y2="40000"/>
                        <a14:foregroundMark x1="10360" y1="39815" x2="10360" y2="39815"/>
                      </a14:backgroundRemoval>
                    </a14:imgEffect>
                  </a14:imgLayer>
                </a14:imgProps>
              </a:ext>
              <a:ext uri="{28A0092B-C50C-407E-A947-70E740481C1C}">
                <a14:useLocalDpi xmlns:a14="http://schemas.microsoft.com/office/drawing/2010/main" val="0"/>
              </a:ext>
            </a:extLst>
          </a:blip>
          <a:srcRect t="10583" r="71398" b="41294"/>
          <a:stretch/>
        </p:blipFill>
        <p:spPr>
          <a:xfrm>
            <a:off x="122261" y="294424"/>
            <a:ext cx="792087" cy="1080120"/>
          </a:xfrm>
          <a:prstGeom prst="rect">
            <a:avLst/>
          </a:prstGeom>
          <a:effectLst>
            <a:outerShdw blurRad="50800" dist="38100" dir="5400000" algn="t" rotWithShape="0">
              <a:prstClr val="black">
                <a:alpha val="40000"/>
              </a:prstClr>
            </a:outerShdw>
          </a:effectLst>
        </p:spPr>
      </p:pic>
      <p:pic>
        <p:nvPicPr>
          <p:cNvPr id="20" name="图片 7"/>
          <p:cNvPicPr>
            <a:picLocks noChangeAspect="1"/>
          </p:cNvPicPr>
          <p:nvPr/>
        </p:nvPicPr>
        <p:blipFill rotWithShape="1">
          <a:blip r:embed="rId12" cstate="print">
            <a:extLst>
              <a:ext uri="{28A0092B-C50C-407E-A947-70E740481C1C}">
                <a14:useLocalDpi xmlns:a14="http://schemas.microsoft.com/office/drawing/2010/main" val="0"/>
              </a:ext>
            </a:extLst>
          </a:blip>
          <a:srcRect t="40671" b="24053"/>
          <a:stretch>
            <a:fillRect/>
          </a:stretch>
        </p:blipFill>
        <p:spPr>
          <a:xfrm flipH="1">
            <a:off x="0" y="3504150"/>
            <a:ext cx="9144000" cy="1814452"/>
          </a:xfrm>
          <a:prstGeom prst="rect">
            <a:avLst/>
          </a:prstGeom>
        </p:spPr>
      </p:pic>
    </p:spTree>
    <p:extLst>
      <p:ext uri="{BB962C8B-B14F-4D97-AF65-F5344CB8AC3E}">
        <p14:creationId xmlns:p14="http://schemas.microsoft.com/office/powerpoint/2010/main" val="1422049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75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750"/>
                                        <p:tgtEl>
                                          <p:spTgt spid="1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75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5" grpId="1"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339752" y="555526"/>
            <a:ext cx="184731" cy="369332"/>
          </a:xfrm>
          <a:prstGeom prst="rect">
            <a:avLst/>
          </a:prstGeom>
        </p:spPr>
        <p:txBody>
          <a:bodyPr wrap="none">
            <a:spAutoFit/>
          </a:bodyPr>
          <a:lstStyle/>
          <a:p>
            <a:endParaRPr lang="en-US" b="1"/>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780" t="8000" r="4921" b="45800"/>
          <a:stretch/>
        </p:blipFill>
        <p:spPr>
          <a:xfrm>
            <a:off x="18673" y="222432"/>
            <a:ext cx="4964220" cy="2787163"/>
          </a:xfrm>
          <a:prstGeom prst="rect">
            <a:avLst/>
          </a:prstGeom>
        </p:spPr>
      </p:pic>
      <p:sp>
        <p:nvSpPr>
          <p:cNvPr id="19" name="Rectangle 18"/>
          <p:cNvSpPr/>
          <p:nvPr/>
        </p:nvSpPr>
        <p:spPr>
          <a:xfrm>
            <a:off x="871396" y="824644"/>
            <a:ext cx="3204356" cy="1384995"/>
          </a:xfrm>
          <a:prstGeom prst="rect">
            <a:avLst/>
          </a:prstGeom>
          <a:effectLst/>
        </p:spPr>
        <p:txBody>
          <a:bodyPr wrap="square">
            <a:spAutoFit/>
          </a:bodyPr>
          <a:lstStyle/>
          <a:p>
            <a:pPr algn="ctr"/>
            <a:r>
              <a:rPr lang="en-US" altLang="en-US" sz="2400" b="1">
                <a:solidFill>
                  <a:srgbClr val="C33363"/>
                </a:solidFill>
                <a:latin typeface="UTM Cooper Black" panose="02040603050506020204" pitchFamily="18" charset="0"/>
              </a:rPr>
              <a:t>Từ có tiếng </a:t>
            </a:r>
            <a:r>
              <a:rPr lang="en-US" altLang="en-US" sz="2800" b="1">
                <a:solidFill>
                  <a:srgbClr val="C33363"/>
                </a:solidFill>
                <a:latin typeface="UTM Cooper Black" panose="02040603050506020204" pitchFamily="18" charset="0"/>
              </a:rPr>
              <a:t>nhân</a:t>
            </a:r>
            <a:r>
              <a:rPr lang="en-US" altLang="en-US" sz="2400" b="1">
                <a:solidFill>
                  <a:srgbClr val="C33363"/>
                </a:solidFill>
                <a:latin typeface="UTM Cooper Black" panose="02040603050506020204" pitchFamily="18" charset="0"/>
              </a:rPr>
              <a:t> có nghĩa là </a:t>
            </a:r>
            <a:r>
              <a:rPr lang="en-US" altLang="en-US" sz="2800" b="1">
                <a:solidFill>
                  <a:srgbClr val="C33363"/>
                </a:solidFill>
                <a:latin typeface="UTM Cooper Black" panose="02040603050506020204" pitchFamily="18" charset="0"/>
              </a:rPr>
              <a:t>lòng thương</a:t>
            </a:r>
            <a:r>
              <a:rPr lang="en-US" altLang="en-US" sz="2400" b="1">
                <a:solidFill>
                  <a:srgbClr val="C33363"/>
                </a:solidFill>
                <a:latin typeface="UTM Cooper Black" panose="02040603050506020204" pitchFamily="18" charset="0"/>
              </a:rPr>
              <a:t> </a:t>
            </a:r>
            <a:r>
              <a:rPr lang="en-US" altLang="en-US" sz="2800" b="1">
                <a:solidFill>
                  <a:srgbClr val="C33363"/>
                </a:solidFill>
                <a:latin typeface="UTM Cooper Black" panose="02040603050506020204" pitchFamily="18" charset="0"/>
              </a:rPr>
              <a:t>người</a:t>
            </a:r>
            <a:r>
              <a:rPr lang="en-US" altLang="en-US" sz="2400" b="1">
                <a:solidFill>
                  <a:srgbClr val="C33363"/>
                </a:solidFill>
                <a:latin typeface="VNI-Cooper" pitchFamily="2" charset="0"/>
              </a:rPr>
              <a:t> </a:t>
            </a:r>
            <a:endParaRPr lang="en-US" sz="2400" b="1">
              <a:solidFill>
                <a:srgbClr val="C33363"/>
              </a:solidFill>
              <a:latin typeface="VNI-Cooper" pitchFamily="2" charset="0"/>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8643" b="90872" l="7004" r="92286"/>
                    </a14:imgEffect>
                  </a14:imgLayer>
                </a14:imgProps>
              </a:ext>
              <a:ext uri="{28A0092B-C50C-407E-A947-70E740481C1C}">
                <a14:useLocalDpi xmlns:a14="http://schemas.microsoft.com/office/drawing/2010/main" val="0"/>
              </a:ext>
            </a:extLst>
          </a:blip>
          <a:stretch>
            <a:fillRect/>
          </a:stretch>
        </p:blipFill>
        <p:spPr>
          <a:xfrm>
            <a:off x="466103" y="2746252"/>
            <a:ext cx="4053935" cy="2376443"/>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4867651" y="58969"/>
            <a:ext cx="3512180" cy="1337888"/>
            <a:chOff x="4867651" y="58969"/>
            <a:chExt cx="3512180" cy="1337888"/>
          </a:xfrm>
        </p:grpSpPr>
        <p:pic>
          <p:nvPicPr>
            <p:cNvPr id="5" name="Picture 4"/>
            <p:cNvPicPr>
              <a:picLocks noChangeAspect="1"/>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backgroundRemoval t="5987" b="98670" l="854" r="98780">
                          <a14:foregroundMark x1="49512" y1="82262" x2="49512" y2="82262"/>
                        </a14:backgroundRemoval>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589542" y="58969"/>
              <a:ext cx="2790289" cy="1326059"/>
            </a:xfrm>
            <a:prstGeom prst="rect">
              <a:avLst/>
            </a:prstGeom>
          </p:spPr>
        </p:pic>
        <p:sp>
          <p:nvSpPr>
            <p:cNvPr id="9" name="Rectangle 8"/>
            <p:cNvSpPr/>
            <p:nvPr/>
          </p:nvSpPr>
          <p:spPr>
            <a:xfrm>
              <a:off x="5868033" y="387613"/>
              <a:ext cx="2233304" cy="584775"/>
            </a:xfrm>
            <a:prstGeom prst="rect">
              <a:avLst/>
            </a:prstGeom>
          </p:spPr>
          <p:txBody>
            <a:bodyPr wrap="none">
              <a:spAutoFit/>
            </a:bodyPr>
            <a:lstStyle/>
            <a:p>
              <a:r>
                <a:rPr lang="en-US" altLang="en-US" sz="3200">
                  <a:solidFill>
                    <a:srgbClr val="069DB6"/>
                  </a:solidFill>
                  <a:latin typeface="UTM Cooper Black" panose="02040603050506020204" pitchFamily="18" charset="0"/>
                </a:rPr>
                <a:t>nhân hậu</a:t>
              </a:r>
              <a:endParaRPr lang="en-US" sz="3200">
                <a:solidFill>
                  <a:srgbClr val="069DB6"/>
                </a:solidFill>
                <a:latin typeface="VNI-Cooper" pitchFamily="2" charset="0"/>
              </a:endParaRPr>
            </a:p>
          </p:txBody>
        </p:sp>
        <p:pic>
          <p:nvPicPr>
            <p:cNvPr id="23" name="图片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57222" l="23123" r="57508"/>
                      </a14:imgEffect>
                    </a14:imgLayer>
                  </a14:imgProps>
                </a:ext>
                <a:ext uri="{28A0092B-C50C-407E-A947-70E740481C1C}">
                  <a14:useLocalDpi xmlns:a14="http://schemas.microsoft.com/office/drawing/2010/main" val="0"/>
                </a:ext>
              </a:extLst>
            </a:blip>
            <a:srcRect l="19885" t="6200" r="46312" b="39261"/>
            <a:stretch/>
          </p:blipFill>
          <p:spPr>
            <a:xfrm>
              <a:off x="4867651" y="172721"/>
              <a:ext cx="936104" cy="1224136"/>
            </a:xfrm>
            <a:prstGeom prst="rect">
              <a:avLst/>
            </a:prstGeom>
            <a:effectLst>
              <a:outerShdw blurRad="50800" dist="38100" dir="5400000" algn="t" rotWithShape="0">
                <a:prstClr val="black">
                  <a:alpha val="40000"/>
                </a:prstClr>
              </a:outerShdw>
            </a:effectLst>
          </p:spPr>
        </p:pic>
      </p:grpSp>
      <p:grpSp>
        <p:nvGrpSpPr>
          <p:cNvPr id="6" name="Group 5"/>
          <p:cNvGrpSpPr/>
          <p:nvPr/>
        </p:nvGrpSpPr>
        <p:grpSpPr>
          <a:xfrm>
            <a:off x="5556118" y="1300624"/>
            <a:ext cx="3298083" cy="1326059"/>
            <a:chOff x="5556118" y="1300624"/>
            <a:chExt cx="3298083" cy="1326059"/>
          </a:xfrm>
        </p:grpSpPr>
        <p:pic>
          <p:nvPicPr>
            <p:cNvPr id="20" name="Picture 19"/>
            <p:cNvPicPr>
              <a:picLocks noChangeAspect="1"/>
            </p:cNvPicPr>
            <p:nvPr/>
          </p:nvPicPr>
          <p:blipFill>
            <a:blip r:embed="rId11" cstate="print">
              <a:duotone>
                <a:schemeClr val="accent6">
                  <a:shade val="45000"/>
                  <a:satMod val="135000"/>
                </a:schemeClr>
                <a:prstClr val="white"/>
              </a:duotone>
              <a:extLst>
                <a:ext uri="{BEBA8EAE-BF5A-486C-A8C5-ECC9F3942E4B}">
                  <a14:imgProps xmlns:a14="http://schemas.microsoft.com/office/drawing/2010/main">
                    <a14:imgLayer r:embed="rId8">
                      <a14:imgEffect>
                        <a14:backgroundRemoval t="5987" b="98670" l="854" r="98780">
                          <a14:foregroundMark x1="49512" y1="82262" x2="49512" y2="82262"/>
                        </a14:backgroundRemoval>
                      </a14:imgEffect>
                    </a14:imgLayer>
                  </a14:imgProps>
                </a:ext>
                <a:ext uri="{28A0092B-C50C-407E-A947-70E740481C1C}">
                  <a14:useLocalDpi xmlns:a14="http://schemas.microsoft.com/office/drawing/2010/main" val="0"/>
                </a:ext>
              </a:extLst>
            </a:blip>
            <a:stretch>
              <a:fillRect/>
            </a:stretch>
          </p:blipFill>
          <p:spPr>
            <a:xfrm>
              <a:off x="5556118" y="1300624"/>
              <a:ext cx="2790289" cy="1326059"/>
            </a:xfrm>
            <a:prstGeom prst="rect">
              <a:avLst/>
            </a:prstGeom>
          </p:spPr>
        </p:pic>
        <p:sp>
          <p:nvSpPr>
            <p:cNvPr id="26" name="Rectangle 25"/>
            <p:cNvSpPr/>
            <p:nvPr/>
          </p:nvSpPr>
          <p:spPr>
            <a:xfrm>
              <a:off x="6106880" y="1611128"/>
              <a:ext cx="1755609" cy="584775"/>
            </a:xfrm>
            <a:prstGeom prst="rect">
              <a:avLst/>
            </a:prstGeom>
          </p:spPr>
          <p:txBody>
            <a:bodyPr wrap="none">
              <a:spAutoFit/>
            </a:bodyPr>
            <a:lstStyle/>
            <a:p>
              <a:r>
                <a:rPr lang="en-US" altLang="en-US" sz="3200">
                  <a:solidFill>
                    <a:srgbClr val="069DB6"/>
                  </a:solidFill>
                  <a:latin typeface="UTM Cooper Black" panose="02040603050506020204" pitchFamily="18" charset="0"/>
                </a:rPr>
                <a:t>nhân ái</a:t>
              </a:r>
              <a:endParaRPr lang="en-US" sz="3200">
                <a:solidFill>
                  <a:srgbClr val="069DB6"/>
                </a:solidFill>
                <a:latin typeface="VNI-Cooper" pitchFamily="2" charset="0"/>
              </a:endParaRPr>
            </a:p>
          </p:txBody>
        </p:sp>
        <p:pic>
          <p:nvPicPr>
            <p:cNvPr id="24" name="图片 19"/>
            <p:cNvPicPr>
              <a:picLocks noChangeAspect="1"/>
            </p:cNvPicPr>
            <p:nvPr/>
          </p:nvPicPr>
          <p:blipFill rotWithShape="1">
            <a:blip r:embed="rId12" cstate="print">
              <a:extLst>
                <a:ext uri="{BEBA8EAE-BF5A-486C-A8C5-ECC9F3942E4B}">
                  <a14:imgProps xmlns:a14="http://schemas.microsoft.com/office/drawing/2010/main">
                    <a14:imgLayer r:embed="rId10">
                      <a14:imgEffect>
                        <a14:backgroundRemoval t="5556" b="57222" l="0" r="25375">
                          <a14:foregroundMark x1="10360" y1="53889" x2="10360" y2="53889"/>
                          <a14:foregroundMark x1="10511" y1="52222" x2="10511" y2="52222"/>
                          <a14:foregroundMark x1="17267" y1="52037" x2="17267" y2="52037"/>
                          <a14:foregroundMark x1="17718" y1="52407" x2="17718" y2="52407"/>
                          <a14:foregroundMark x1="18168" y1="40000" x2="18168" y2="40000"/>
                          <a14:foregroundMark x1="10360" y1="39815" x2="10360" y2="39815"/>
                        </a14:backgroundRemoval>
                      </a14:imgEffect>
                    </a14:imgLayer>
                  </a14:imgProps>
                </a:ext>
                <a:ext uri="{28A0092B-C50C-407E-A947-70E740481C1C}">
                  <a14:useLocalDpi xmlns:a14="http://schemas.microsoft.com/office/drawing/2010/main" val="0"/>
                </a:ext>
              </a:extLst>
            </a:blip>
            <a:srcRect t="10583" r="71398" b="41294"/>
            <a:stretch/>
          </p:blipFill>
          <p:spPr>
            <a:xfrm>
              <a:off x="8062114" y="1380011"/>
              <a:ext cx="792087" cy="1080120"/>
            </a:xfrm>
            <a:prstGeom prst="rect">
              <a:avLst/>
            </a:prstGeom>
            <a:effectLst>
              <a:outerShdw blurRad="50800" dist="38100" dir="5400000" algn="t" rotWithShape="0">
                <a:prstClr val="black">
                  <a:alpha val="40000"/>
                </a:prstClr>
              </a:outerShdw>
            </a:effectLst>
          </p:spPr>
        </p:pic>
      </p:grpSp>
      <p:grpSp>
        <p:nvGrpSpPr>
          <p:cNvPr id="7" name="Group 6"/>
          <p:cNvGrpSpPr/>
          <p:nvPr/>
        </p:nvGrpSpPr>
        <p:grpSpPr>
          <a:xfrm>
            <a:off x="5048324" y="2531828"/>
            <a:ext cx="3331506" cy="1326059"/>
            <a:chOff x="5048324" y="2531828"/>
            <a:chExt cx="3331506" cy="1326059"/>
          </a:xfrm>
        </p:grpSpPr>
        <p:pic>
          <p:nvPicPr>
            <p:cNvPr id="21" name="Picture 20"/>
            <p:cNvPicPr>
              <a:picLocks noChangeAspect="1"/>
            </p:cNvPicPr>
            <p:nvPr/>
          </p:nvPicPr>
          <p:blipFill>
            <a:blip r:embed="rId11" cstate="print">
              <a:duotone>
                <a:schemeClr val="accent6">
                  <a:shade val="45000"/>
                  <a:satMod val="135000"/>
                </a:schemeClr>
                <a:prstClr val="white"/>
              </a:duotone>
              <a:extLst>
                <a:ext uri="{BEBA8EAE-BF5A-486C-A8C5-ECC9F3942E4B}">
                  <a14:imgProps xmlns:a14="http://schemas.microsoft.com/office/drawing/2010/main">
                    <a14:imgLayer r:embed="rId8">
                      <a14:imgEffect>
                        <a14:backgroundRemoval t="5987" b="98670" l="854" r="98780">
                          <a14:foregroundMark x1="49512" y1="82262" x2="49512" y2="82262"/>
                        </a14:backgroundRemoval>
                      </a14:imgEffect>
                    </a14:imgLayer>
                  </a14:imgProps>
                </a:ext>
                <a:ext uri="{28A0092B-C50C-407E-A947-70E740481C1C}">
                  <a14:useLocalDpi xmlns:a14="http://schemas.microsoft.com/office/drawing/2010/main" val="0"/>
                </a:ext>
              </a:extLst>
            </a:blip>
            <a:stretch>
              <a:fillRect/>
            </a:stretch>
          </p:blipFill>
          <p:spPr>
            <a:xfrm>
              <a:off x="5589541" y="2531828"/>
              <a:ext cx="2790289" cy="1326059"/>
            </a:xfrm>
            <a:prstGeom prst="rect">
              <a:avLst/>
            </a:prstGeom>
          </p:spPr>
        </p:pic>
        <p:sp>
          <p:nvSpPr>
            <p:cNvPr id="27" name="Rectangle 26"/>
            <p:cNvSpPr/>
            <p:nvPr/>
          </p:nvSpPr>
          <p:spPr>
            <a:xfrm>
              <a:off x="5890437" y="2863551"/>
              <a:ext cx="2140330" cy="584775"/>
            </a:xfrm>
            <a:prstGeom prst="rect">
              <a:avLst/>
            </a:prstGeom>
          </p:spPr>
          <p:txBody>
            <a:bodyPr wrap="none">
              <a:spAutoFit/>
            </a:bodyPr>
            <a:lstStyle/>
            <a:p>
              <a:r>
                <a:rPr lang="en-US" altLang="en-US" sz="3200">
                  <a:solidFill>
                    <a:srgbClr val="069DB6"/>
                  </a:solidFill>
                  <a:latin typeface="UTM Cooper Black" panose="02040603050506020204" pitchFamily="18" charset="0"/>
                </a:rPr>
                <a:t>nhân đức</a:t>
              </a:r>
              <a:endParaRPr lang="en-US" sz="3200">
                <a:solidFill>
                  <a:srgbClr val="069DB6"/>
                </a:solidFill>
                <a:latin typeface="VNI-Cooper" pitchFamily="2" charset="0"/>
              </a:endParaRPr>
            </a:p>
          </p:txBody>
        </p:sp>
        <p:pic>
          <p:nvPicPr>
            <p:cNvPr id="25" name="图片 19"/>
            <p:cNvPicPr>
              <a:picLocks noChangeAspect="1"/>
            </p:cNvPicPr>
            <p:nvPr/>
          </p:nvPicPr>
          <p:blipFill rotWithShape="1">
            <a:blip r:embed="rId13" cstate="print">
              <a:extLst>
                <a:ext uri="{BEBA8EAE-BF5A-486C-A8C5-ECC9F3942E4B}">
                  <a14:imgProps xmlns:a14="http://schemas.microsoft.com/office/drawing/2010/main">
                    <a14:imgLayer r:embed="rId10">
                      <a14:imgEffect>
                        <a14:backgroundRemoval t="53519" b="100000" l="24925" r="53754">
                          <a14:foregroundMark x1="35435" y1="97963" x2="35435" y2="97963"/>
                          <a14:foregroundMark x1="42492" y1="97407" x2="42492" y2="97407"/>
                          <a14:foregroundMark x1="41892" y1="96852" x2="41892" y2="96852"/>
                          <a14:foregroundMark x1="34685" y1="96852" x2="34685" y2="96852"/>
                        </a14:backgroundRemoval>
                      </a14:imgEffect>
                    </a14:imgLayer>
                  </a14:imgProps>
                </a:ext>
                <a:ext uri="{28A0092B-C50C-407E-A947-70E740481C1C}">
                  <a14:useLocalDpi xmlns:a14="http://schemas.microsoft.com/office/drawing/2010/main" val="0"/>
                </a:ext>
              </a:extLst>
            </a:blip>
            <a:srcRect l="23225" t="52597" r="45573" b="-720"/>
            <a:stretch/>
          </p:blipFill>
          <p:spPr>
            <a:xfrm>
              <a:off x="5048324" y="2620372"/>
              <a:ext cx="864096" cy="1080121"/>
            </a:xfrm>
            <a:prstGeom prst="rect">
              <a:avLst/>
            </a:prstGeom>
            <a:effectLst>
              <a:outerShdw blurRad="50800" dist="38100" dir="5400000" algn="t" rotWithShape="0">
                <a:prstClr val="black">
                  <a:alpha val="40000"/>
                </a:prstClr>
              </a:outerShdw>
            </a:effectLst>
          </p:spPr>
        </p:pic>
      </p:grpSp>
      <p:grpSp>
        <p:nvGrpSpPr>
          <p:cNvPr id="10" name="Group 9"/>
          <p:cNvGrpSpPr/>
          <p:nvPr/>
        </p:nvGrpSpPr>
        <p:grpSpPr>
          <a:xfrm>
            <a:off x="5589541" y="3755343"/>
            <a:ext cx="3284206" cy="1326059"/>
            <a:chOff x="5589541" y="3755343"/>
            <a:chExt cx="3284206" cy="1326059"/>
          </a:xfrm>
        </p:grpSpPr>
        <p:pic>
          <p:nvPicPr>
            <p:cNvPr id="22" name="Picture 21"/>
            <p:cNvPicPr>
              <a:picLocks noChangeAspect="1"/>
            </p:cNvPicPr>
            <p:nvPr/>
          </p:nvPicPr>
          <p:blipFill>
            <a:blip r:embed="rId11" cstate="print">
              <a:duotone>
                <a:schemeClr val="accent6">
                  <a:shade val="45000"/>
                  <a:satMod val="135000"/>
                </a:schemeClr>
                <a:prstClr val="white"/>
              </a:duotone>
              <a:extLst>
                <a:ext uri="{BEBA8EAE-BF5A-486C-A8C5-ECC9F3942E4B}">
                  <a14:imgProps xmlns:a14="http://schemas.microsoft.com/office/drawing/2010/main">
                    <a14:imgLayer r:embed="rId8">
                      <a14:imgEffect>
                        <a14:backgroundRemoval t="5987" b="98670" l="854" r="98780">
                          <a14:foregroundMark x1="49512" y1="82262" x2="49512" y2="82262"/>
                        </a14:backgroundRemoval>
                      </a14:imgEffect>
                    </a14:imgLayer>
                  </a14:imgProps>
                </a:ext>
                <a:ext uri="{28A0092B-C50C-407E-A947-70E740481C1C}">
                  <a14:useLocalDpi xmlns:a14="http://schemas.microsoft.com/office/drawing/2010/main" val="0"/>
                </a:ext>
              </a:extLst>
            </a:blip>
            <a:stretch>
              <a:fillRect/>
            </a:stretch>
          </p:blipFill>
          <p:spPr>
            <a:xfrm>
              <a:off x="5589541" y="3755343"/>
              <a:ext cx="2790289" cy="1326059"/>
            </a:xfrm>
            <a:prstGeom prst="rect">
              <a:avLst/>
            </a:prstGeom>
          </p:spPr>
        </p:pic>
        <p:sp>
          <p:nvSpPr>
            <p:cNvPr id="28" name="Rectangle 27"/>
            <p:cNvSpPr/>
            <p:nvPr/>
          </p:nvSpPr>
          <p:spPr>
            <a:xfrm>
              <a:off x="6053943" y="4069483"/>
              <a:ext cx="1846980" cy="584775"/>
            </a:xfrm>
            <a:prstGeom prst="rect">
              <a:avLst/>
            </a:prstGeom>
          </p:spPr>
          <p:txBody>
            <a:bodyPr wrap="none">
              <a:spAutoFit/>
            </a:bodyPr>
            <a:lstStyle/>
            <a:p>
              <a:r>
                <a:rPr lang="en-US" altLang="en-US" sz="3200">
                  <a:solidFill>
                    <a:srgbClr val="069DB6"/>
                  </a:solidFill>
                  <a:latin typeface="UTM Cooper Black" panose="02040603050506020204" pitchFamily="18" charset="0"/>
                </a:rPr>
                <a:t>nhân từ</a:t>
              </a:r>
              <a:endParaRPr lang="en-US" sz="3200">
                <a:solidFill>
                  <a:srgbClr val="069DB6"/>
                </a:solidFill>
                <a:latin typeface="VNI-Cooper" pitchFamily="2" charset="0"/>
              </a:endParaRPr>
            </a:p>
          </p:txBody>
        </p:sp>
        <p:pic>
          <p:nvPicPr>
            <p:cNvPr id="29" name="图片 19"/>
            <p:cNvPicPr>
              <a:picLocks noChangeAspect="1"/>
            </p:cNvPicPr>
            <p:nvPr/>
          </p:nvPicPr>
          <p:blipFill rotWithShape="1">
            <a:blip r:embed="rId14" cstate="print">
              <a:extLst>
                <a:ext uri="{BEBA8EAE-BF5A-486C-A8C5-ECC9F3942E4B}">
                  <a14:imgProps xmlns:a14="http://schemas.microsoft.com/office/drawing/2010/main">
                    <a14:imgLayer r:embed="rId10">
                      <a14:imgEffect>
                        <a14:backgroundRemoval t="54259" b="100000" l="1502" r="27027">
                          <a14:foregroundMark x1="16967" y1="72407" x2="16967" y2="72407"/>
                          <a14:foregroundMark x1="10210" y1="72407" x2="10210" y2="72407"/>
                          <a14:foregroundMark x1="9910" y1="98148" x2="9910" y2="98148"/>
                          <a14:foregroundMark x1="10811" y1="97222" x2="10811" y2="97222"/>
                          <a14:foregroundMark x1="17117" y1="97037" x2="17117" y2="97037"/>
                        </a14:backgroundRemoval>
                      </a14:imgEffect>
                    </a14:imgLayer>
                  </a14:imgProps>
                </a:ext>
                <a:ext uri="{28A0092B-C50C-407E-A947-70E740481C1C}">
                  <a14:useLocalDpi xmlns:a14="http://schemas.microsoft.com/office/drawing/2010/main" val="0"/>
                </a:ext>
              </a:extLst>
            </a:blip>
            <a:srcRect t="51331" r="68797"/>
            <a:stretch/>
          </p:blipFill>
          <p:spPr>
            <a:xfrm>
              <a:off x="8009651" y="3785521"/>
              <a:ext cx="864096" cy="1092372"/>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042492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wd">
                                    <p:tmPct val="10000"/>
                                  </p:iterate>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
                                        <p:tgtEl>
                                          <p:spTgt spid="4"/>
                                        </p:tgtEl>
                                      </p:cBhvr>
                                    </p:animEffect>
                                    <p:anim calcmode="lin" valueType="num">
                                      <p:cBhvr>
                                        <p:cTn id="22" dur="400" fill="hold"/>
                                        <p:tgtEl>
                                          <p:spTgt spid="4"/>
                                        </p:tgtEl>
                                        <p:attrNameLst>
                                          <p:attrName>ppt_x</p:attrName>
                                        </p:attrNameLst>
                                      </p:cBhvr>
                                      <p:tavLst>
                                        <p:tav tm="0">
                                          <p:val>
                                            <p:strVal val="#ppt_x"/>
                                          </p:val>
                                        </p:tav>
                                        <p:tav tm="100000">
                                          <p:val>
                                            <p:strVal val="#ppt_x"/>
                                          </p:val>
                                        </p:tav>
                                      </p:tavLst>
                                    </p:anim>
                                    <p:anim calcmode="lin" valueType="num">
                                      <p:cBhvr>
                                        <p:cTn id="23" dur="400" fill="hold"/>
                                        <p:tgtEl>
                                          <p:spTgt spid="4"/>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
                                        <p:tgtEl>
                                          <p:spTgt spid="6"/>
                                        </p:tgtEl>
                                      </p:cBhvr>
                                    </p:animEffect>
                                    <p:anim calcmode="lin" valueType="num">
                                      <p:cBhvr>
                                        <p:cTn id="31" dur="400" fill="hold"/>
                                        <p:tgtEl>
                                          <p:spTgt spid="6"/>
                                        </p:tgtEl>
                                        <p:attrNameLst>
                                          <p:attrName>ppt_x</p:attrName>
                                        </p:attrNameLst>
                                      </p:cBhvr>
                                      <p:tavLst>
                                        <p:tav tm="0">
                                          <p:val>
                                            <p:strVal val="#ppt_x"/>
                                          </p:val>
                                        </p:tav>
                                        <p:tav tm="100000">
                                          <p:val>
                                            <p:strVal val="#ppt_x"/>
                                          </p:val>
                                        </p:tav>
                                      </p:tavLst>
                                    </p:anim>
                                    <p:anim calcmode="lin" valueType="num">
                                      <p:cBhvr>
                                        <p:cTn id="32" dur="400" fill="hold"/>
                                        <p:tgtEl>
                                          <p:spTgt spid="6"/>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
                                        <p:tgtEl>
                                          <p:spTgt spid="7"/>
                                        </p:tgtEl>
                                      </p:cBhvr>
                                    </p:animEffect>
                                    <p:anim calcmode="lin" valueType="num">
                                      <p:cBhvr>
                                        <p:cTn id="40" dur="400" fill="hold"/>
                                        <p:tgtEl>
                                          <p:spTgt spid="7"/>
                                        </p:tgtEl>
                                        <p:attrNameLst>
                                          <p:attrName>ppt_x</p:attrName>
                                        </p:attrNameLst>
                                      </p:cBhvr>
                                      <p:tavLst>
                                        <p:tav tm="0">
                                          <p:val>
                                            <p:strVal val="#ppt_x"/>
                                          </p:val>
                                        </p:tav>
                                        <p:tav tm="100000">
                                          <p:val>
                                            <p:strVal val="#ppt_x"/>
                                          </p:val>
                                        </p:tav>
                                      </p:tavLst>
                                    </p:anim>
                                    <p:anim calcmode="lin" valueType="num">
                                      <p:cBhvr>
                                        <p:cTn id="41" dur="400" fill="hold"/>
                                        <p:tgtEl>
                                          <p:spTgt spid="7"/>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
                                        <p:tgtEl>
                                          <p:spTgt spid="10"/>
                                        </p:tgtEl>
                                      </p:cBhvr>
                                    </p:animEffect>
                                    <p:anim calcmode="lin" valueType="num">
                                      <p:cBhvr>
                                        <p:cTn id="49" dur="400" fill="hold"/>
                                        <p:tgtEl>
                                          <p:spTgt spid="10"/>
                                        </p:tgtEl>
                                        <p:attrNameLst>
                                          <p:attrName>ppt_x</p:attrName>
                                        </p:attrNameLst>
                                      </p:cBhvr>
                                      <p:tavLst>
                                        <p:tav tm="0">
                                          <p:val>
                                            <p:strVal val="#ppt_x"/>
                                          </p:val>
                                        </p:tav>
                                        <p:tav tm="100000">
                                          <p:val>
                                            <p:strVal val="#ppt_x"/>
                                          </p:val>
                                        </p:tav>
                                      </p:tavLst>
                                    </p:anim>
                                    <p:anim calcmode="lin" valueType="num">
                                      <p:cBhvr>
                                        <p:cTn id="50" dur="400" fill="hold"/>
                                        <p:tgtEl>
                                          <p:spTgt spid="10"/>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1259632" y="1526098"/>
            <a:ext cx="7452320" cy="584775"/>
          </a:xfrm>
          <a:prstGeom prst="rect">
            <a:avLst/>
          </a:prstGeom>
          <a:effectLst/>
        </p:spPr>
        <p:txBody>
          <a:bodyPr wrap="square">
            <a:spAutoFit/>
          </a:bodyPr>
          <a:lstStyle/>
          <a:p>
            <a:r>
              <a:rPr lang="en-US" altLang="en-US" sz="3200">
                <a:solidFill>
                  <a:srgbClr val="2C8290"/>
                </a:solidFill>
                <a:latin typeface="UTM Cooper Black" panose="02040603050506020204" pitchFamily="18" charset="0"/>
              </a:rPr>
              <a:t>Đặt câu với một từ ở bài tập 2</a:t>
            </a:r>
          </a:p>
        </p:txBody>
      </p:sp>
      <p:pic>
        <p:nvPicPr>
          <p:cNvPr id="5" name="Picture 4"/>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4868" t="11098" r="37237" b="45316"/>
          <a:stretch/>
        </p:blipFill>
        <p:spPr>
          <a:xfrm>
            <a:off x="1747260" y="2204595"/>
            <a:ext cx="1440001" cy="1800000"/>
          </a:xfrm>
          <a:prstGeom prst="rect">
            <a:avLst/>
          </a:prstGeom>
          <a:ln>
            <a:noFill/>
          </a:ln>
          <a:effectLst>
            <a:softEdge rad="112500"/>
          </a:effectLst>
        </p:spPr>
      </p:pic>
      <p:pic>
        <p:nvPicPr>
          <p:cNvPr id="6" name="Picture 5"/>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370" t="4359" r="7059" b="49150"/>
          <a:stretch/>
        </p:blipFill>
        <p:spPr>
          <a:xfrm>
            <a:off x="6204299" y="2219825"/>
            <a:ext cx="1237500" cy="1800000"/>
          </a:xfrm>
          <a:prstGeom prst="rect">
            <a:avLst/>
          </a:prstGeom>
          <a:ln>
            <a:noFill/>
          </a:ln>
          <a:effectLst>
            <a:softEdge rad="112500"/>
          </a:effectLst>
        </p:spPr>
      </p:pic>
      <p:pic>
        <p:nvPicPr>
          <p:cNvPr id="7" name="Picture 6"/>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401" t="52386" r="70353" b="5482"/>
          <a:stretch/>
        </p:blipFill>
        <p:spPr>
          <a:xfrm>
            <a:off x="3227139" y="2149389"/>
            <a:ext cx="1241380" cy="1800000"/>
          </a:xfrm>
          <a:prstGeom prst="rect">
            <a:avLst/>
          </a:prstGeom>
          <a:ln>
            <a:noFill/>
          </a:ln>
          <a:effectLst>
            <a:softEdge rad="112500"/>
          </a:effectLst>
        </p:spPr>
      </p:pic>
      <p:pic>
        <p:nvPicPr>
          <p:cNvPr id="8" name="Picture 7"/>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3758" t="56724" r="3698"/>
          <a:stretch/>
        </p:blipFill>
        <p:spPr>
          <a:xfrm>
            <a:off x="4468519" y="2171034"/>
            <a:ext cx="1692022" cy="1800000"/>
          </a:xfrm>
          <a:prstGeom prst="rect">
            <a:avLst/>
          </a:prstGeom>
          <a:ln>
            <a:noFill/>
          </a:ln>
          <a:effectLst>
            <a:softEdge rad="112500"/>
          </a:effectLst>
        </p:spPr>
      </p:pic>
      <p:pic>
        <p:nvPicPr>
          <p:cNvPr id="9" name="Picture 8"/>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5877" t="58337" r="39715" b="2435"/>
          <a:stretch/>
        </p:blipFill>
        <p:spPr>
          <a:xfrm>
            <a:off x="7441799" y="2219825"/>
            <a:ext cx="1399999" cy="1800000"/>
          </a:xfrm>
          <a:prstGeom prst="rect">
            <a:avLst/>
          </a:prstGeom>
          <a:ln>
            <a:noFill/>
          </a:ln>
          <a:effectLst>
            <a:softEdge rad="112500"/>
          </a:effectLst>
        </p:spPr>
      </p:pic>
      <p:pic>
        <p:nvPicPr>
          <p:cNvPr id="10" name="Picture 9"/>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64397" b="47509"/>
          <a:stretch/>
        </p:blipFill>
        <p:spPr>
          <a:xfrm>
            <a:off x="217959" y="2167808"/>
            <a:ext cx="1526101" cy="1800000"/>
          </a:xfrm>
          <a:prstGeom prst="rect">
            <a:avLst/>
          </a:prstGeom>
          <a:ln>
            <a:noFill/>
          </a:ln>
          <a:effectLst>
            <a:softEdge rad="112500"/>
          </a:effectLst>
        </p:spPr>
      </p:pic>
      <p:sp>
        <p:nvSpPr>
          <p:cNvPr id="11" name="Rectangle 10"/>
          <p:cNvSpPr/>
          <p:nvPr/>
        </p:nvSpPr>
        <p:spPr>
          <a:xfrm>
            <a:off x="217959" y="4149325"/>
            <a:ext cx="8808213" cy="338554"/>
          </a:xfrm>
          <a:prstGeom prst="rect">
            <a:avLst/>
          </a:prstGeom>
          <a:solidFill>
            <a:srgbClr val="069DB6"/>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en-US" sz="1600">
                <a:solidFill>
                  <a:schemeClr val="bg1"/>
                </a:solidFill>
                <a:effectLst>
                  <a:outerShdw blurRad="38100" dist="38100" dir="2700000" algn="tl">
                    <a:srgbClr val="000000">
                      <a:alpha val="43137"/>
                    </a:srgbClr>
                  </a:outerShdw>
                </a:effectLst>
                <a:latin typeface="UTM Cooper Black" panose="02040603050506020204" pitchFamily="18" charset="0"/>
              </a:rPr>
              <a:t>nhân dân, nhân hậu, nhân ái, công nhân, nhân loại, nhân đức,  nhân từ, nhân tài </a:t>
            </a:r>
          </a:p>
        </p:txBody>
      </p:sp>
      <p:grpSp>
        <p:nvGrpSpPr>
          <p:cNvPr id="4" name="Group 3"/>
          <p:cNvGrpSpPr/>
          <p:nvPr/>
        </p:nvGrpSpPr>
        <p:grpSpPr>
          <a:xfrm>
            <a:off x="2987824" y="0"/>
            <a:ext cx="3063239" cy="1667098"/>
            <a:chOff x="2987824" y="0"/>
            <a:chExt cx="3063239" cy="1667098"/>
          </a:xfrm>
        </p:grpSpPr>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2987824" y="0"/>
              <a:ext cx="1667098" cy="1667098"/>
            </a:xfrm>
            <a:prstGeom prst="rect">
              <a:avLst/>
            </a:prstGeom>
          </p:spPr>
        </p:pic>
        <p:sp>
          <p:nvSpPr>
            <p:cNvPr id="14" name="Rectangle 13"/>
            <p:cNvSpPr/>
            <p:nvPr/>
          </p:nvSpPr>
          <p:spPr>
            <a:xfrm>
              <a:off x="4383965" y="773808"/>
              <a:ext cx="1667098" cy="584775"/>
            </a:xfrm>
            <a:prstGeom prst="rect">
              <a:avLst/>
            </a:prstGeom>
            <a:effectLst/>
          </p:spPr>
          <p:txBody>
            <a:bodyPr wrap="square">
              <a:spAutoFit/>
            </a:bodyPr>
            <a:lstStyle/>
            <a:p>
              <a:r>
                <a:rPr lang="en-US" altLang="en-US" sz="3200">
                  <a:ln w="0"/>
                  <a:solidFill>
                    <a:srgbClr val="DF6E6B"/>
                  </a:solidFill>
                  <a:effectLst>
                    <a:reflection blurRad="6350" stA="53000" endA="300" endPos="35500" dir="5400000" sy="-90000" algn="bl" rotWithShape="0"/>
                  </a:effectLst>
                  <a:latin typeface="UTM Cooper Black" panose="02040603050506020204" pitchFamily="18" charset="0"/>
                </a:rPr>
                <a:t>Bài 3</a:t>
              </a:r>
              <a:endParaRPr lang="en-US" sz="3200">
                <a:ln w="0"/>
                <a:solidFill>
                  <a:srgbClr val="DF6E6B"/>
                </a:solidFill>
                <a:effectLst>
                  <a:reflection blurRad="6350" stA="53000" endA="300" endPos="35500" dir="5400000" sy="-90000" algn="bl" rotWithShape="0"/>
                </a:effectLst>
                <a:latin typeface="UTM Cooper Black" panose="02040603050506020204" pitchFamily="18" charset="0"/>
              </a:endParaRPr>
            </a:p>
          </p:txBody>
        </p:sp>
      </p:grpSp>
    </p:spTree>
    <p:extLst>
      <p:ext uri="{BB962C8B-B14F-4D97-AF65-F5344CB8AC3E}">
        <p14:creationId xmlns:p14="http://schemas.microsoft.com/office/powerpoint/2010/main" val="391430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300"/>
                            </p:stCondLst>
                            <p:childTnLst>
                              <p:par>
                                <p:cTn id="15" presetID="53" presetClass="entr" presetSubtype="16" fill="hold" grpId="2"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28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par>
                          <p:cTn id="24" fill="hold">
                            <p:stCondLst>
                              <p:cond delay="33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par>
                          <p:cTn id="28" fill="hold">
                            <p:stCondLst>
                              <p:cond delay="3800"/>
                            </p:stCondLst>
                            <p:childTnLst>
                              <p:par>
                                <p:cTn id="29" presetID="9"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4300"/>
                            </p:stCondLst>
                            <p:childTnLst>
                              <p:par>
                                <p:cTn id="33" presetID="9"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par>
                          <p:cTn id="36" fill="hold">
                            <p:stCondLst>
                              <p:cond delay="4800"/>
                            </p:stCondLst>
                            <p:childTnLst>
                              <p:par>
                                <p:cTn id="37" presetID="9"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par>
                          <p:cTn id="40" fill="hold">
                            <p:stCondLst>
                              <p:cond delay="5300"/>
                            </p:stCondLst>
                            <p:childTnLst>
                              <p:par>
                                <p:cTn id="41" presetID="9"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childTnLst>
                          </p:cTn>
                        </p:par>
                        <p:par>
                          <p:cTn id="44" fill="hold">
                            <p:stCondLst>
                              <p:cond delay="5800"/>
                            </p:stCondLst>
                            <p:childTnLst>
                              <p:par>
                                <p:cTn id="45" presetID="23" presetClass="emph" presetSubtype="0" repeatCount="indefinite" fill="hold" grpId="3" nodeType="afterEffect">
                                  <p:stCondLst>
                                    <p:cond delay="0"/>
                                  </p:stCondLst>
                                  <p:childTnLst>
                                    <p:animClr clrSpc="hsl" dir="cw">
                                      <p:cBhvr override="childStyle">
                                        <p:cTn id="46" dur="2000" fill="hold"/>
                                        <p:tgtEl>
                                          <p:spTgt spid="11"/>
                                        </p:tgtEl>
                                        <p:attrNameLst>
                                          <p:attrName>style.color</p:attrName>
                                        </p:attrNameLst>
                                      </p:cBhvr>
                                      <p:by>
                                        <p:hsl h="10842353" s="0" l="0"/>
                                      </p:by>
                                    </p:animClr>
                                    <p:animClr clrSpc="hsl" dir="cw">
                                      <p:cBhvr>
                                        <p:cTn id="47" dur="2000" fill="hold"/>
                                        <p:tgtEl>
                                          <p:spTgt spid="11"/>
                                        </p:tgtEl>
                                        <p:attrNameLst>
                                          <p:attrName>fillcolor</p:attrName>
                                        </p:attrNameLst>
                                      </p:cBhvr>
                                      <p:by>
                                        <p:hsl h="10842353" s="0" l="0"/>
                                      </p:by>
                                    </p:animClr>
                                    <p:animClr clrSpc="hsl" dir="cw">
                                      <p:cBhvr>
                                        <p:cTn id="48" dur="2000" fill="hold"/>
                                        <p:tgtEl>
                                          <p:spTgt spid="11"/>
                                        </p:tgtEl>
                                        <p:attrNameLst>
                                          <p:attrName>stroke.color</p:attrName>
                                        </p:attrNameLst>
                                      </p:cBhvr>
                                      <p:by>
                                        <p:hsl h="10842353" s="0" l="0"/>
                                      </p:by>
                                    </p:animClr>
                                    <p:set>
                                      <p:cBhvr>
                                        <p:cTn id="49"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2" animBg="1"/>
      <p:bldP spid="11" grpId="3"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467544" y="1720135"/>
            <a:ext cx="1224136" cy="1224136"/>
          </a:xfrm>
          <a:prstGeom prst="rect">
            <a:avLst/>
          </a:prstGeom>
        </p:spPr>
      </p:pic>
      <p:sp>
        <p:nvSpPr>
          <p:cNvPr id="5" name="Rectangle 4"/>
          <p:cNvSpPr/>
          <p:nvPr/>
        </p:nvSpPr>
        <p:spPr>
          <a:xfrm>
            <a:off x="1524106" y="3226180"/>
            <a:ext cx="5806398" cy="523220"/>
          </a:xfrm>
          <a:prstGeom prst="rect">
            <a:avLst/>
          </a:prstGeom>
        </p:spPr>
        <p:txBody>
          <a:bodyPr wrap="none">
            <a:spAutoFit/>
          </a:bodyPr>
          <a:lstStyle/>
          <a:p>
            <a:r>
              <a:rPr lang="en-US" altLang="en-US" sz="2800">
                <a:solidFill>
                  <a:schemeClr val="accent6"/>
                </a:solidFill>
                <a:latin typeface="UTM Cooper Black" panose="02040603050506020204" pitchFamily="18" charset="0"/>
              </a:rPr>
              <a:t>Bác Hồ có lòng nhân ái bao la.</a:t>
            </a:r>
            <a:endParaRPr lang="en-US" altLang="en-US" sz="2800">
              <a:solidFill>
                <a:schemeClr val="accent6"/>
              </a:solidFill>
              <a:latin typeface="VNI-Cooper" pitchFamily="2" charset="0"/>
            </a:endParaRPr>
          </a:p>
        </p:txBody>
      </p:sp>
      <p:sp>
        <p:nvSpPr>
          <p:cNvPr id="6" name="Rectangle 5"/>
          <p:cNvSpPr/>
          <p:nvPr/>
        </p:nvSpPr>
        <p:spPr>
          <a:xfrm>
            <a:off x="1507958" y="2224539"/>
            <a:ext cx="6561412" cy="523220"/>
          </a:xfrm>
          <a:prstGeom prst="rect">
            <a:avLst/>
          </a:prstGeom>
        </p:spPr>
        <p:txBody>
          <a:bodyPr wrap="none">
            <a:spAutoFit/>
          </a:bodyPr>
          <a:lstStyle/>
          <a:p>
            <a:r>
              <a:rPr lang="en-US" altLang="en-US" sz="2800">
                <a:solidFill>
                  <a:schemeClr val="accent6"/>
                </a:solidFill>
                <a:latin typeface="UTM Cooper Black" panose="02040603050506020204" pitchFamily="18" charset="0"/>
              </a:rPr>
              <a:t>Nhân dân Việt Nam rất anh hùng. </a:t>
            </a: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467544" y="2747759"/>
            <a:ext cx="1224136" cy="1224136"/>
          </a:xfrm>
          <a:prstGeom prst="rect">
            <a:avLst/>
          </a:prstGeom>
        </p:spPr>
      </p:pic>
    </p:spTree>
    <p:extLst>
      <p:ext uri="{BB962C8B-B14F-4D97-AF65-F5344CB8AC3E}">
        <p14:creationId xmlns:p14="http://schemas.microsoft.com/office/powerpoint/2010/main" val="1749084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5F84E0-E7DD-43D0-9274-A159B8F18C98}"/>
              </a:ext>
            </a:extLst>
          </p:cNvPr>
          <p:cNvGrpSpPr/>
          <p:nvPr/>
        </p:nvGrpSpPr>
        <p:grpSpPr>
          <a:xfrm>
            <a:off x="-143259" y="382705"/>
            <a:ext cx="3063239" cy="1667098"/>
            <a:chOff x="2987824" y="0"/>
            <a:chExt cx="3063239" cy="1667098"/>
          </a:xfrm>
        </p:grpSpPr>
        <p:pic>
          <p:nvPicPr>
            <p:cNvPr id="6" name="Picture 5">
              <a:extLst>
                <a:ext uri="{FF2B5EF4-FFF2-40B4-BE49-F238E27FC236}">
                  <a16:creationId xmlns:a16="http://schemas.microsoft.com/office/drawing/2014/main" id="{B48F7F88-806A-465C-9756-5CF761743F7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4899" y1="22195" x2="74899" y2="22195"/>
                          <a14:foregroundMark x1="81840" y1="31881" x2="81840" y2="31881"/>
                          <a14:foregroundMark x1="65295" y1="25908" x2="65295" y2="25908"/>
                          <a14:foregroundMark x1="75787" y1="38983" x2="75787" y2="38983"/>
                          <a14:foregroundMark x1="84826" y1="43584" x2="84826" y2="43584"/>
                        </a14:backgroundRemoval>
                      </a14:imgEffect>
                    </a14:imgLayer>
                  </a14:imgProps>
                </a:ext>
                <a:ext uri="{28A0092B-C50C-407E-A947-70E740481C1C}">
                  <a14:useLocalDpi xmlns:a14="http://schemas.microsoft.com/office/drawing/2010/main" val="0"/>
                </a:ext>
              </a:extLst>
            </a:blip>
            <a:stretch>
              <a:fillRect/>
            </a:stretch>
          </p:blipFill>
          <p:spPr>
            <a:xfrm>
              <a:off x="2987824" y="0"/>
              <a:ext cx="1667098" cy="1667098"/>
            </a:xfrm>
            <a:prstGeom prst="rect">
              <a:avLst/>
            </a:prstGeom>
          </p:spPr>
        </p:pic>
        <p:sp>
          <p:nvSpPr>
            <p:cNvPr id="7" name="Rectangle 6">
              <a:extLst>
                <a:ext uri="{FF2B5EF4-FFF2-40B4-BE49-F238E27FC236}">
                  <a16:creationId xmlns:a16="http://schemas.microsoft.com/office/drawing/2014/main" id="{36B26956-5638-4D60-8EC7-AEF628CE5880}"/>
                </a:ext>
              </a:extLst>
            </p:cNvPr>
            <p:cNvSpPr/>
            <p:nvPr/>
          </p:nvSpPr>
          <p:spPr>
            <a:xfrm>
              <a:off x="4383965" y="773808"/>
              <a:ext cx="1667098" cy="584775"/>
            </a:xfrm>
            <a:prstGeom prst="rect">
              <a:avLst/>
            </a:prstGeom>
            <a:effectLst/>
          </p:spPr>
          <p:txBody>
            <a:bodyPr wrap="square">
              <a:spAutoFit/>
            </a:bodyPr>
            <a:lstStyle/>
            <a:p>
              <a:r>
                <a:rPr lang="en-US" altLang="en-US" sz="3200">
                  <a:ln w="0"/>
                  <a:solidFill>
                    <a:srgbClr val="DF6E6B"/>
                  </a:solidFill>
                  <a:effectLst>
                    <a:reflection blurRad="6350" stA="53000" endA="300" endPos="35500" dir="5400000" sy="-90000" algn="bl" rotWithShape="0"/>
                  </a:effectLst>
                  <a:latin typeface="UTM Cooper Black" panose="02040603050506020204" pitchFamily="18" charset="0"/>
                </a:rPr>
                <a:t>Bài 4</a:t>
              </a:r>
              <a:endParaRPr lang="en-US" sz="3200">
                <a:ln w="0"/>
                <a:solidFill>
                  <a:srgbClr val="DF6E6B"/>
                </a:solidFill>
                <a:effectLst>
                  <a:reflection blurRad="6350" stA="53000" endA="300" endPos="35500" dir="5400000" sy="-90000" algn="bl" rotWithShape="0"/>
                </a:effectLst>
                <a:latin typeface="UTM Cooper Black" panose="02040603050506020204" pitchFamily="18" charset="0"/>
              </a:endParaRPr>
            </a:p>
          </p:txBody>
        </p:sp>
      </p:grpSp>
      <p:pic>
        <p:nvPicPr>
          <p:cNvPr id="8" name="图片 2">
            <a:extLst>
              <a:ext uri="{FF2B5EF4-FFF2-40B4-BE49-F238E27FC236}">
                <a16:creationId xmlns:a16="http://schemas.microsoft.com/office/drawing/2014/main" id="{0ABEDB9F-EE91-45EC-A2BE-14B8C156F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22" t="9653" r="26330" b="8501"/>
          <a:stretch>
            <a:fillRect/>
          </a:stretch>
        </p:blipFill>
        <p:spPr>
          <a:xfrm>
            <a:off x="-2037866" y="3108777"/>
            <a:ext cx="1315472" cy="2034723"/>
          </a:xfrm>
          <a:prstGeom prst="rect">
            <a:avLst/>
          </a:prstGeom>
        </p:spPr>
      </p:pic>
      <p:sp>
        <p:nvSpPr>
          <p:cNvPr id="9" name="TextBox 8">
            <a:extLst>
              <a:ext uri="{FF2B5EF4-FFF2-40B4-BE49-F238E27FC236}">
                <a16:creationId xmlns:a16="http://schemas.microsoft.com/office/drawing/2014/main" id="{25BC413D-470C-42B3-8E7A-4822C67F0F1C}"/>
              </a:ext>
            </a:extLst>
          </p:cNvPr>
          <p:cNvSpPr txBox="1"/>
          <p:nvPr/>
        </p:nvSpPr>
        <p:spPr>
          <a:xfrm>
            <a:off x="0" y="2048699"/>
            <a:ext cx="2776722" cy="600164"/>
          </a:xfrm>
          <a:prstGeom prst="rect">
            <a:avLst/>
          </a:prstGeom>
          <a:noFill/>
        </p:spPr>
        <p:txBody>
          <a:bodyPr wrap="none" rtlCol="0">
            <a:spAutoFit/>
            <a:scene3d>
              <a:camera prst="orthographicFront"/>
              <a:lightRig rig="threePt" dir="t"/>
            </a:scene3d>
            <a:sp3d extrusionH="57150">
              <a:bevelT w="38100" h="38100" prst="angle"/>
            </a:sp3d>
          </a:bodyPr>
          <a:lstStyle/>
          <a:p>
            <a:r>
              <a:rPr lang="en-US" sz="3300" b="1">
                <a:ln w="12700" cmpd="sng">
                  <a:solidFill>
                    <a:schemeClr val="accent6">
                      <a:lumMod val="40000"/>
                      <a:lumOff val="60000"/>
                    </a:schemeClr>
                  </a:solidFill>
                  <a:prstDash val="solid"/>
                </a:ln>
                <a:solidFill>
                  <a:schemeClr val="accent6">
                    <a:lumMod val="50000"/>
                  </a:schemeClr>
                </a:solidFill>
                <a:effectLst>
                  <a:glow rad="63500">
                    <a:schemeClr val="accent6">
                      <a:satMod val="175000"/>
                      <a:alpha val="40000"/>
                    </a:schemeClr>
                  </a:glow>
                </a:effectLst>
                <a:latin typeface="Times New Roman" panose="02020603050405020304" pitchFamily="18" charset="0"/>
                <a:cs typeface="Times New Roman" panose="02020603050405020304" pitchFamily="18" charset="0"/>
              </a:rPr>
              <a:t>Tục ngữ là gì?</a:t>
            </a:r>
          </a:p>
        </p:txBody>
      </p:sp>
      <p:grpSp>
        <p:nvGrpSpPr>
          <p:cNvPr id="10" name="Group 9">
            <a:extLst>
              <a:ext uri="{FF2B5EF4-FFF2-40B4-BE49-F238E27FC236}">
                <a16:creationId xmlns:a16="http://schemas.microsoft.com/office/drawing/2014/main" id="{555BED0C-8779-4F69-B1D0-20E48C983DBA}"/>
              </a:ext>
            </a:extLst>
          </p:cNvPr>
          <p:cNvGrpSpPr/>
          <p:nvPr/>
        </p:nvGrpSpPr>
        <p:grpSpPr>
          <a:xfrm>
            <a:off x="1763688" y="163747"/>
            <a:ext cx="8614489" cy="4816006"/>
            <a:chOff x="1950096" y="-449350"/>
            <a:chExt cx="11485985" cy="7131340"/>
          </a:xfrm>
        </p:grpSpPr>
        <p:pic>
          <p:nvPicPr>
            <p:cNvPr id="11" name="图片 1">
              <a:extLst>
                <a:ext uri="{FF2B5EF4-FFF2-40B4-BE49-F238E27FC236}">
                  <a16:creationId xmlns:a16="http://schemas.microsoft.com/office/drawing/2014/main" id="{0329C880-01C7-4D89-A763-F8A568A25581}"/>
                </a:ext>
              </a:extLst>
            </p:cNvPr>
            <p:cNvPicPr>
              <a:picLocks noChangeAspect="1"/>
            </p:cNvPicPr>
            <p:nvPr/>
          </p:nvPicPr>
          <p:blipFill rotWithShape="1">
            <a:blip r:embed="rId5">
              <a:extLst>
                <a:ext uri="{28A0092B-C50C-407E-A947-70E740481C1C}">
                  <a14:useLocalDpi xmlns:a14="http://schemas.microsoft.com/office/drawing/2010/main" val="0"/>
                </a:ext>
              </a:extLst>
            </a:blip>
            <a:srcRect l="32678" t="32820" r="32040" b="47487"/>
            <a:stretch>
              <a:fillRect/>
            </a:stretch>
          </p:blipFill>
          <p:spPr>
            <a:xfrm flipH="1">
              <a:off x="1950096" y="-449350"/>
              <a:ext cx="11485985" cy="7131340"/>
            </a:xfrm>
            <a:prstGeom prst="rect">
              <a:avLst/>
            </a:prstGeom>
          </p:spPr>
        </p:pic>
        <p:sp>
          <p:nvSpPr>
            <p:cNvPr id="12" name="TextBox 11">
              <a:extLst>
                <a:ext uri="{FF2B5EF4-FFF2-40B4-BE49-F238E27FC236}">
                  <a16:creationId xmlns:a16="http://schemas.microsoft.com/office/drawing/2014/main" id="{BAD17CC1-746A-4D4B-BAF6-0E1D5D0F7018}"/>
                </a:ext>
              </a:extLst>
            </p:cNvPr>
            <p:cNvSpPr txBox="1"/>
            <p:nvPr/>
          </p:nvSpPr>
          <p:spPr>
            <a:xfrm>
              <a:off x="4766441" y="1669770"/>
              <a:ext cx="6261533" cy="2893099"/>
            </a:xfrm>
            <a:prstGeom prst="rect">
              <a:avLst/>
            </a:prstGeom>
            <a:noFill/>
          </p:spPr>
          <p:txBody>
            <a:bodyPr wrap="square" rtlCol="0">
              <a:spAutoFit/>
            </a:bodyPr>
            <a:lstStyle/>
            <a:p>
              <a:pPr algn="just" eaLnBrk="1" hangingPunct="1">
                <a:spcBef>
                  <a:spcPct val="50000"/>
                </a:spcBef>
              </a:pPr>
              <a:r>
                <a:rPr lang="en-US" altLang="en-US" sz="2250" b="1">
                  <a:latin typeface="Times New Roman" panose="02020603050405020304" pitchFamily="18" charset="0"/>
                  <a:cs typeface="Times New Roman" panose="02020603050405020304" pitchFamily="18" charset="0"/>
                </a:rPr>
                <a:t>	Tục ngữ là thể loại văn học dân gian nhằm đúc kết kinh nghiệm, tri thức của nhân dân dưới hình thức những câu nói ngắn gọn, súc tích, có nhịp điệu, dễ nhớ, dễ truyền đạt, thường gieo vần lưng. </a:t>
              </a:r>
            </a:p>
          </p:txBody>
        </p:sp>
      </p:grpSp>
    </p:spTree>
    <p:extLst>
      <p:ext uri="{BB962C8B-B14F-4D97-AF65-F5344CB8AC3E}">
        <p14:creationId xmlns:p14="http://schemas.microsoft.com/office/powerpoint/2010/main" val="32196351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1.94444E-6 -4.93827E-7 L 0.25 -4.93827E-7 " pathEditMode="relative" rAng="0" ptsTypes="AA">
                                      <p:cBhvr>
                                        <p:cTn id="11" dur="2000" fill="hold"/>
                                        <p:tgtEl>
                                          <p:spTgt spid="8"/>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1" descr="Calendar, map&#10;&#10;Description automatically generated">
            <a:extLst>
              <a:ext uri="{FF2B5EF4-FFF2-40B4-BE49-F238E27FC236}">
                <a16:creationId xmlns:a16="http://schemas.microsoft.com/office/drawing/2014/main" id="{D77BF3CB-793F-4DDB-B3D8-A72893A631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51" t="42303" b="29719"/>
          <a:stretch/>
        </p:blipFill>
        <p:spPr>
          <a:xfrm>
            <a:off x="2880845" y="1840463"/>
            <a:ext cx="3382311" cy="1462574"/>
          </a:xfrm>
          <a:prstGeom prst="round2DiagRect">
            <a:avLst>
              <a:gd name="adj1" fmla="val 16667"/>
              <a:gd name="adj2" fmla="val 0"/>
            </a:avLst>
          </a:prstGeom>
          <a:ln w="88900" cap="sq">
            <a:solidFill>
              <a:srgbClr val="F7A1A0"/>
            </a:solidFill>
            <a:miter lim="800000"/>
          </a:ln>
          <a:effectLst>
            <a:outerShdw blurRad="254000" algn="tl" rotWithShape="0">
              <a:srgbClr val="000000">
                <a:alpha val="43000"/>
              </a:srgbClr>
            </a:outerShdw>
          </a:effectLst>
        </p:spPr>
      </p:pic>
      <p:grpSp>
        <p:nvGrpSpPr>
          <p:cNvPr id="3" name="Group 2">
            <a:extLst>
              <a:ext uri="{FF2B5EF4-FFF2-40B4-BE49-F238E27FC236}">
                <a16:creationId xmlns:a16="http://schemas.microsoft.com/office/drawing/2014/main" id="{24A8F08E-7BAF-44D7-8F45-C467A29D92D1}"/>
              </a:ext>
            </a:extLst>
          </p:cNvPr>
          <p:cNvGrpSpPr/>
          <p:nvPr/>
        </p:nvGrpSpPr>
        <p:grpSpPr>
          <a:xfrm>
            <a:off x="843883" y="-149686"/>
            <a:ext cx="7742615" cy="2253341"/>
            <a:chOff x="798773" y="-262997"/>
            <a:chExt cx="11041944" cy="3916110"/>
          </a:xfrm>
        </p:grpSpPr>
        <p:pic>
          <p:nvPicPr>
            <p:cNvPr id="4" name="图片 4">
              <a:extLst>
                <a:ext uri="{FF2B5EF4-FFF2-40B4-BE49-F238E27FC236}">
                  <a16:creationId xmlns:a16="http://schemas.microsoft.com/office/drawing/2014/main" id="{8212BFB6-C3FE-4AFE-BCAD-C8D1706CCB50}"/>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a:fillRect/>
            </a:stretch>
          </p:blipFill>
          <p:spPr>
            <a:xfrm>
              <a:off x="798773" y="-262997"/>
              <a:ext cx="11041944" cy="3916110"/>
            </a:xfrm>
            <a:prstGeom prst="rect">
              <a:avLst/>
            </a:prstGeom>
          </p:spPr>
        </p:pic>
        <p:sp>
          <p:nvSpPr>
            <p:cNvPr id="5" name="TextBox 2">
              <a:extLst>
                <a:ext uri="{FF2B5EF4-FFF2-40B4-BE49-F238E27FC236}">
                  <a16:creationId xmlns:a16="http://schemas.microsoft.com/office/drawing/2014/main" id="{13045E50-CA81-475D-B1FC-D9D2515B6E51}"/>
                </a:ext>
              </a:extLst>
            </p:cNvPr>
            <p:cNvSpPr txBox="1"/>
            <p:nvPr/>
          </p:nvSpPr>
          <p:spPr>
            <a:xfrm>
              <a:off x="1388516" y="692985"/>
              <a:ext cx="9454043" cy="16046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en-US" sz="2700" b="1" i="1">
                  <a:ln w="22225">
                    <a:solidFill>
                      <a:schemeClr val="accent4">
                        <a:lumMod val="75000"/>
                      </a:schemeClr>
                    </a:solidFill>
                    <a:prstDash val="solid"/>
                  </a:ln>
                  <a:solidFill>
                    <a:srgbClr val="F6E76A"/>
                  </a:solidFill>
                  <a:latin typeface="Times New Roman" panose="02020603050405020304" pitchFamily="18" charset="0"/>
                  <a:cs typeface="Times New Roman" panose="02020603050405020304" pitchFamily="18" charset="0"/>
                </a:rPr>
                <a:t>	Các câu tục ngữ dưới đây khuyên ta điều gì, chê điều gì? </a:t>
              </a:r>
              <a:endParaRPr lang="en-US" altLang="en-US" sz="2700" b="1" i="1" dirty="0">
                <a:ln w="22225">
                  <a:solidFill>
                    <a:schemeClr val="accent4">
                      <a:lumMod val="75000"/>
                    </a:schemeClr>
                  </a:solidFill>
                  <a:prstDash val="solid"/>
                </a:ln>
                <a:solidFill>
                  <a:srgbClr val="F6E76A"/>
                </a:solidFill>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C536C717-3EEC-4DF3-8C9B-F3377603E808}"/>
              </a:ext>
            </a:extLst>
          </p:cNvPr>
          <p:cNvSpPr txBox="1"/>
          <p:nvPr/>
        </p:nvSpPr>
        <p:spPr>
          <a:xfrm>
            <a:off x="329657" y="3570451"/>
            <a:ext cx="8771067" cy="1199046"/>
          </a:xfrm>
          <a:custGeom>
            <a:avLst/>
            <a:gdLst>
              <a:gd name="connsiteX0" fmla="*/ 0 w 8771067"/>
              <a:gd name="connsiteY0" fmla="*/ 0 h 1199046"/>
              <a:gd name="connsiteX1" fmla="*/ 497027 w 8771067"/>
              <a:gd name="connsiteY1" fmla="*/ 0 h 1199046"/>
              <a:gd name="connsiteX2" fmla="*/ 818633 w 8771067"/>
              <a:gd name="connsiteY2" fmla="*/ 0 h 1199046"/>
              <a:gd name="connsiteX3" fmla="*/ 1578792 w 8771067"/>
              <a:gd name="connsiteY3" fmla="*/ 0 h 1199046"/>
              <a:gd name="connsiteX4" fmla="*/ 2075819 w 8771067"/>
              <a:gd name="connsiteY4" fmla="*/ 0 h 1199046"/>
              <a:gd name="connsiteX5" fmla="*/ 2572846 w 8771067"/>
              <a:gd name="connsiteY5" fmla="*/ 0 h 1199046"/>
              <a:gd name="connsiteX6" fmla="*/ 3333005 w 8771067"/>
              <a:gd name="connsiteY6" fmla="*/ 0 h 1199046"/>
              <a:gd name="connsiteX7" fmla="*/ 3742322 w 8771067"/>
              <a:gd name="connsiteY7" fmla="*/ 0 h 1199046"/>
              <a:gd name="connsiteX8" fmla="*/ 4502481 w 8771067"/>
              <a:gd name="connsiteY8" fmla="*/ 0 h 1199046"/>
              <a:gd name="connsiteX9" fmla="*/ 5262640 w 8771067"/>
              <a:gd name="connsiteY9" fmla="*/ 0 h 1199046"/>
              <a:gd name="connsiteX10" fmla="*/ 5847378 w 8771067"/>
              <a:gd name="connsiteY10" fmla="*/ 0 h 1199046"/>
              <a:gd name="connsiteX11" fmla="*/ 6607537 w 8771067"/>
              <a:gd name="connsiteY11" fmla="*/ 0 h 1199046"/>
              <a:gd name="connsiteX12" fmla="*/ 7104564 w 8771067"/>
              <a:gd name="connsiteY12" fmla="*/ 0 h 1199046"/>
              <a:gd name="connsiteX13" fmla="*/ 7601591 w 8771067"/>
              <a:gd name="connsiteY13" fmla="*/ 0 h 1199046"/>
              <a:gd name="connsiteX14" fmla="*/ 8274040 w 8771067"/>
              <a:gd name="connsiteY14" fmla="*/ 0 h 1199046"/>
              <a:gd name="connsiteX15" fmla="*/ 8771067 w 8771067"/>
              <a:gd name="connsiteY15" fmla="*/ 0 h 1199046"/>
              <a:gd name="connsiteX16" fmla="*/ 8771067 w 8771067"/>
              <a:gd name="connsiteY16" fmla="*/ 623504 h 1199046"/>
              <a:gd name="connsiteX17" fmla="*/ 8771067 w 8771067"/>
              <a:gd name="connsiteY17" fmla="*/ 1199046 h 1199046"/>
              <a:gd name="connsiteX18" fmla="*/ 8098619 w 8771067"/>
              <a:gd name="connsiteY18" fmla="*/ 1199046 h 1199046"/>
              <a:gd name="connsiteX19" fmla="*/ 7777013 w 8771067"/>
              <a:gd name="connsiteY19" fmla="*/ 1199046 h 1199046"/>
              <a:gd name="connsiteX20" fmla="*/ 7367696 w 8771067"/>
              <a:gd name="connsiteY20" fmla="*/ 1199046 h 1199046"/>
              <a:gd name="connsiteX21" fmla="*/ 6607537 w 8771067"/>
              <a:gd name="connsiteY21" fmla="*/ 1199046 h 1199046"/>
              <a:gd name="connsiteX22" fmla="*/ 6022799 w 8771067"/>
              <a:gd name="connsiteY22" fmla="*/ 1199046 h 1199046"/>
              <a:gd name="connsiteX23" fmla="*/ 5613483 w 8771067"/>
              <a:gd name="connsiteY23" fmla="*/ 1199046 h 1199046"/>
              <a:gd name="connsiteX24" fmla="*/ 5028745 w 8771067"/>
              <a:gd name="connsiteY24" fmla="*/ 1199046 h 1199046"/>
              <a:gd name="connsiteX25" fmla="*/ 4707139 w 8771067"/>
              <a:gd name="connsiteY25" fmla="*/ 1199046 h 1199046"/>
              <a:gd name="connsiteX26" fmla="*/ 4385534 w 8771067"/>
              <a:gd name="connsiteY26" fmla="*/ 1199046 h 1199046"/>
              <a:gd name="connsiteX27" fmla="*/ 3800796 w 8771067"/>
              <a:gd name="connsiteY27" fmla="*/ 1199046 h 1199046"/>
              <a:gd name="connsiteX28" fmla="*/ 3391479 w 8771067"/>
              <a:gd name="connsiteY28" fmla="*/ 1199046 h 1199046"/>
              <a:gd name="connsiteX29" fmla="*/ 2719031 w 8771067"/>
              <a:gd name="connsiteY29" fmla="*/ 1199046 h 1199046"/>
              <a:gd name="connsiteX30" fmla="*/ 2309714 w 8771067"/>
              <a:gd name="connsiteY30" fmla="*/ 1199046 h 1199046"/>
              <a:gd name="connsiteX31" fmla="*/ 1637266 w 8771067"/>
              <a:gd name="connsiteY31" fmla="*/ 1199046 h 1199046"/>
              <a:gd name="connsiteX32" fmla="*/ 1315660 w 8771067"/>
              <a:gd name="connsiteY32" fmla="*/ 1199046 h 1199046"/>
              <a:gd name="connsiteX33" fmla="*/ 643212 w 8771067"/>
              <a:gd name="connsiteY33" fmla="*/ 1199046 h 1199046"/>
              <a:gd name="connsiteX34" fmla="*/ 0 w 8771067"/>
              <a:gd name="connsiteY34" fmla="*/ 1199046 h 1199046"/>
              <a:gd name="connsiteX35" fmla="*/ 0 w 8771067"/>
              <a:gd name="connsiteY35" fmla="*/ 635494 h 1199046"/>
              <a:gd name="connsiteX36" fmla="*/ 0 w 8771067"/>
              <a:gd name="connsiteY36" fmla="*/ 0 h 119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71067" h="1199046" extrusionOk="0">
                <a:moveTo>
                  <a:pt x="0" y="0"/>
                </a:moveTo>
                <a:cubicBezTo>
                  <a:pt x="103102" y="-44592"/>
                  <a:pt x="313463" y="45317"/>
                  <a:pt x="497027" y="0"/>
                </a:cubicBezTo>
                <a:cubicBezTo>
                  <a:pt x="680591" y="-45317"/>
                  <a:pt x="704483" y="33233"/>
                  <a:pt x="818633" y="0"/>
                </a:cubicBezTo>
                <a:cubicBezTo>
                  <a:pt x="932783" y="-33233"/>
                  <a:pt x="1251238" y="59921"/>
                  <a:pt x="1578792" y="0"/>
                </a:cubicBezTo>
                <a:cubicBezTo>
                  <a:pt x="1906346" y="-59921"/>
                  <a:pt x="1887892" y="13673"/>
                  <a:pt x="2075819" y="0"/>
                </a:cubicBezTo>
                <a:cubicBezTo>
                  <a:pt x="2263746" y="-13673"/>
                  <a:pt x="2453627" y="29267"/>
                  <a:pt x="2572846" y="0"/>
                </a:cubicBezTo>
                <a:cubicBezTo>
                  <a:pt x="2692065" y="-29267"/>
                  <a:pt x="2981987" y="61257"/>
                  <a:pt x="3333005" y="0"/>
                </a:cubicBezTo>
                <a:cubicBezTo>
                  <a:pt x="3684023" y="-61257"/>
                  <a:pt x="3552898" y="31252"/>
                  <a:pt x="3742322" y="0"/>
                </a:cubicBezTo>
                <a:cubicBezTo>
                  <a:pt x="3931746" y="-31252"/>
                  <a:pt x="4308727" y="60846"/>
                  <a:pt x="4502481" y="0"/>
                </a:cubicBezTo>
                <a:cubicBezTo>
                  <a:pt x="4696235" y="-60846"/>
                  <a:pt x="5043204" y="66016"/>
                  <a:pt x="5262640" y="0"/>
                </a:cubicBezTo>
                <a:cubicBezTo>
                  <a:pt x="5482076" y="-66016"/>
                  <a:pt x="5612635" y="5880"/>
                  <a:pt x="5847378" y="0"/>
                </a:cubicBezTo>
                <a:cubicBezTo>
                  <a:pt x="6082121" y="-5880"/>
                  <a:pt x="6310801" y="51133"/>
                  <a:pt x="6607537" y="0"/>
                </a:cubicBezTo>
                <a:cubicBezTo>
                  <a:pt x="6904273" y="-51133"/>
                  <a:pt x="6866248" y="52336"/>
                  <a:pt x="7104564" y="0"/>
                </a:cubicBezTo>
                <a:cubicBezTo>
                  <a:pt x="7342880" y="-52336"/>
                  <a:pt x="7432674" y="33959"/>
                  <a:pt x="7601591" y="0"/>
                </a:cubicBezTo>
                <a:cubicBezTo>
                  <a:pt x="7770508" y="-33959"/>
                  <a:pt x="8128327" y="34473"/>
                  <a:pt x="8274040" y="0"/>
                </a:cubicBezTo>
                <a:cubicBezTo>
                  <a:pt x="8419753" y="-34473"/>
                  <a:pt x="8665587" y="31926"/>
                  <a:pt x="8771067" y="0"/>
                </a:cubicBezTo>
                <a:cubicBezTo>
                  <a:pt x="8809704" y="176396"/>
                  <a:pt x="8734063" y="404772"/>
                  <a:pt x="8771067" y="623504"/>
                </a:cubicBezTo>
                <a:cubicBezTo>
                  <a:pt x="8808071" y="842236"/>
                  <a:pt x="8750489" y="1020589"/>
                  <a:pt x="8771067" y="1199046"/>
                </a:cubicBezTo>
                <a:cubicBezTo>
                  <a:pt x="8479961" y="1200043"/>
                  <a:pt x="8301846" y="1189355"/>
                  <a:pt x="8098619" y="1199046"/>
                </a:cubicBezTo>
                <a:cubicBezTo>
                  <a:pt x="7895392" y="1208737"/>
                  <a:pt x="7898409" y="1171385"/>
                  <a:pt x="7777013" y="1199046"/>
                </a:cubicBezTo>
                <a:cubicBezTo>
                  <a:pt x="7655617" y="1226707"/>
                  <a:pt x="7536580" y="1188366"/>
                  <a:pt x="7367696" y="1199046"/>
                </a:cubicBezTo>
                <a:cubicBezTo>
                  <a:pt x="7198812" y="1209726"/>
                  <a:pt x="6809926" y="1157530"/>
                  <a:pt x="6607537" y="1199046"/>
                </a:cubicBezTo>
                <a:cubicBezTo>
                  <a:pt x="6405148" y="1240562"/>
                  <a:pt x="6153157" y="1176631"/>
                  <a:pt x="6022799" y="1199046"/>
                </a:cubicBezTo>
                <a:cubicBezTo>
                  <a:pt x="5892441" y="1221461"/>
                  <a:pt x="5772745" y="1198436"/>
                  <a:pt x="5613483" y="1199046"/>
                </a:cubicBezTo>
                <a:cubicBezTo>
                  <a:pt x="5454221" y="1199656"/>
                  <a:pt x="5234712" y="1180633"/>
                  <a:pt x="5028745" y="1199046"/>
                </a:cubicBezTo>
                <a:cubicBezTo>
                  <a:pt x="4822778" y="1217459"/>
                  <a:pt x="4865983" y="1168692"/>
                  <a:pt x="4707139" y="1199046"/>
                </a:cubicBezTo>
                <a:cubicBezTo>
                  <a:pt x="4548295" y="1229400"/>
                  <a:pt x="4533678" y="1161300"/>
                  <a:pt x="4385534" y="1199046"/>
                </a:cubicBezTo>
                <a:cubicBezTo>
                  <a:pt x="4237391" y="1236792"/>
                  <a:pt x="3939118" y="1163990"/>
                  <a:pt x="3800796" y="1199046"/>
                </a:cubicBezTo>
                <a:cubicBezTo>
                  <a:pt x="3662474" y="1234102"/>
                  <a:pt x="3518878" y="1169444"/>
                  <a:pt x="3391479" y="1199046"/>
                </a:cubicBezTo>
                <a:cubicBezTo>
                  <a:pt x="3264080" y="1228648"/>
                  <a:pt x="3053882" y="1163288"/>
                  <a:pt x="2719031" y="1199046"/>
                </a:cubicBezTo>
                <a:cubicBezTo>
                  <a:pt x="2384180" y="1234804"/>
                  <a:pt x="2444764" y="1170213"/>
                  <a:pt x="2309714" y="1199046"/>
                </a:cubicBezTo>
                <a:cubicBezTo>
                  <a:pt x="2174664" y="1227879"/>
                  <a:pt x="1772859" y="1128164"/>
                  <a:pt x="1637266" y="1199046"/>
                </a:cubicBezTo>
                <a:cubicBezTo>
                  <a:pt x="1501673" y="1269928"/>
                  <a:pt x="1405734" y="1165370"/>
                  <a:pt x="1315660" y="1199046"/>
                </a:cubicBezTo>
                <a:cubicBezTo>
                  <a:pt x="1225586" y="1232722"/>
                  <a:pt x="960137" y="1123830"/>
                  <a:pt x="643212" y="1199046"/>
                </a:cubicBezTo>
                <a:cubicBezTo>
                  <a:pt x="326287" y="1274262"/>
                  <a:pt x="184387" y="1177181"/>
                  <a:pt x="0" y="1199046"/>
                </a:cubicBezTo>
                <a:cubicBezTo>
                  <a:pt x="-22843" y="1042093"/>
                  <a:pt x="32526" y="910280"/>
                  <a:pt x="0" y="635494"/>
                </a:cubicBezTo>
                <a:cubicBezTo>
                  <a:pt x="-32526" y="360708"/>
                  <a:pt x="29816" y="231482"/>
                  <a:pt x="0" y="0"/>
                </a:cubicBezTo>
                <a:close/>
              </a:path>
            </a:pathLst>
          </a:custGeom>
          <a:noFill/>
          <a:ln w="57150">
            <a:solidFill>
              <a:schemeClr val="accent4">
                <a:lumMod val="40000"/>
                <a:lumOff val="60000"/>
              </a:schemeClr>
            </a:solidFill>
            <a:prstDash val="lgDashDot"/>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nSpc>
                <a:spcPct val="150000"/>
              </a:lnSpc>
            </a:pPr>
            <a:r>
              <a:rPr lang="en-US" altLang="en-US" sz="2550" b="1">
                <a:solidFill>
                  <a:schemeClr val="accent6">
                    <a:lumMod val="75000"/>
                  </a:schemeClr>
                </a:solidFill>
                <a:latin typeface="Times New Roman" panose="02020603050405020304" pitchFamily="18" charset="0"/>
                <a:cs typeface="Times New Roman" panose="02020603050405020304" pitchFamily="18" charset="0"/>
              </a:rPr>
              <a:t>	Khuyên người ta sống hiền lành, nhân hậu vì sống hiền lành, nhân hậu sẽ gặp điều may mắn.</a:t>
            </a:r>
            <a:endParaRPr lang="en-US" sz="2550" b="1">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图片 4">
            <a:extLst>
              <a:ext uri="{FF2B5EF4-FFF2-40B4-BE49-F238E27FC236}">
                <a16:creationId xmlns:a16="http://schemas.microsoft.com/office/drawing/2014/main" id="{06F33015-C8D8-4B16-A23B-E2D9AB6057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026" r="81400" b="4000"/>
          <a:stretch>
            <a:fillRect/>
          </a:stretch>
        </p:blipFill>
        <p:spPr>
          <a:xfrm rot="2682258" flipH="1">
            <a:off x="7747440" y="1845551"/>
            <a:ext cx="1105353" cy="915304"/>
          </a:xfrm>
          <a:prstGeom prst="rect">
            <a:avLst/>
          </a:prstGeom>
        </p:spPr>
      </p:pic>
      <p:pic>
        <p:nvPicPr>
          <p:cNvPr id="8" name="图片 5">
            <a:extLst>
              <a:ext uri="{FF2B5EF4-FFF2-40B4-BE49-F238E27FC236}">
                <a16:creationId xmlns:a16="http://schemas.microsoft.com/office/drawing/2014/main" id="{44DFF7DC-6AA8-4BD1-B8DB-122EC96BA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026" r="81400" b="4000"/>
          <a:stretch>
            <a:fillRect/>
          </a:stretch>
        </p:blipFill>
        <p:spPr>
          <a:xfrm rot="18000000" flipH="1">
            <a:off x="6748204" y="1666831"/>
            <a:ext cx="755181" cy="625339"/>
          </a:xfrm>
          <a:prstGeom prst="rect">
            <a:avLst/>
          </a:prstGeom>
        </p:spPr>
      </p:pic>
      <p:pic>
        <p:nvPicPr>
          <p:cNvPr id="9" name="图片 6">
            <a:extLst>
              <a:ext uri="{FF2B5EF4-FFF2-40B4-BE49-F238E27FC236}">
                <a16:creationId xmlns:a16="http://schemas.microsoft.com/office/drawing/2014/main" id="{DFB92991-CF08-4D3C-8045-B2D4E9AC12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3026" r="81400" b="4000"/>
          <a:stretch>
            <a:fillRect/>
          </a:stretch>
        </p:blipFill>
        <p:spPr>
          <a:xfrm rot="19930846" flipH="1">
            <a:off x="8183376" y="3015602"/>
            <a:ext cx="737645" cy="610817"/>
          </a:xfrm>
          <a:prstGeom prst="rect">
            <a:avLst/>
          </a:prstGeom>
        </p:spPr>
      </p:pic>
      <p:pic>
        <p:nvPicPr>
          <p:cNvPr id="10" name="图片 7">
            <a:extLst>
              <a:ext uri="{FF2B5EF4-FFF2-40B4-BE49-F238E27FC236}">
                <a16:creationId xmlns:a16="http://schemas.microsoft.com/office/drawing/2014/main" id="{27E7AAB3-6879-42FF-BA32-67047E7B13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026" r="81400" b="4000"/>
          <a:stretch>
            <a:fillRect/>
          </a:stretch>
        </p:blipFill>
        <p:spPr>
          <a:xfrm rot="13648588" flipH="1">
            <a:off x="7210781" y="2866552"/>
            <a:ext cx="503961" cy="417312"/>
          </a:xfrm>
          <a:prstGeom prst="rect">
            <a:avLst/>
          </a:prstGeom>
        </p:spPr>
      </p:pic>
    </p:spTree>
    <p:extLst>
      <p:ext uri="{BB962C8B-B14F-4D97-AF65-F5344CB8AC3E}">
        <p14:creationId xmlns:p14="http://schemas.microsoft.com/office/powerpoint/2010/main" val="6803009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150" y="4510904"/>
            <a:ext cx="1488317" cy="59491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95" y="2875729"/>
            <a:ext cx="1733093" cy="2267771"/>
          </a:xfrm>
          <a:prstGeom prst="rect">
            <a:avLst/>
          </a:prstGeom>
        </p:spPr>
      </p:pic>
      <p:sp>
        <p:nvSpPr>
          <p:cNvPr id="18" name="TextBox 17"/>
          <p:cNvSpPr txBox="1"/>
          <p:nvPr/>
        </p:nvSpPr>
        <p:spPr>
          <a:xfrm>
            <a:off x="776900" y="1199106"/>
            <a:ext cx="3795100"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000">
                <a:solidFill>
                  <a:srgbClr val="EF7581"/>
                </a:solidFill>
                <a:latin typeface="UTM Alba Matter" panose="02040603050506020204" pitchFamily="18" charset="0"/>
              </a:rPr>
              <a:t>Luyện từ</a:t>
            </a:r>
            <a:r>
              <a:rPr lang="zh-CN" altLang="en-US" sz="4000">
                <a:solidFill>
                  <a:srgbClr val="EF7581"/>
                </a:solidFill>
                <a:latin typeface="UTM Alba Matter" panose="02040603050506020204" pitchFamily="18" charset="0"/>
              </a:rPr>
              <a:t> </a:t>
            </a:r>
            <a:r>
              <a:rPr lang="en-US" altLang="zh-CN" sz="4000">
                <a:solidFill>
                  <a:srgbClr val="EF7581"/>
                </a:solidFill>
                <a:latin typeface="UTM Alba Matter" panose="02040603050506020204" pitchFamily="18" charset="0"/>
              </a:rPr>
              <a:t>và câu</a:t>
            </a:r>
            <a:endParaRPr lang="zh-CN" altLang="en-US" sz="4000">
              <a:solidFill>
                <a:srgbClr val="EF7581"/>
              </a:solidFill>
              <a:latin typeface="UTM Alba Matter" panose="02040603050506020204" pitchFamily="18" charset="0"/>
            </a:endParaRPr>
          </a:p>
        </p:txBody>
      </p:sp>
      <p:sp>
        <p:nvSpPr>
          <p:cNvPr id="19" name="TextBox 18"/>
          <p:cNvSpPr txBox="1"/>
          <p:nvPr/>
        </p:nvSpPr>
        <p:spPr>
          <a:xfrm>
            <a:off x="3123637" y="1956474"/>
            <a:ext cx="4849789"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4800" spc="50">
                <a:ln w="11430"/>
                <a:solidFill>
                  <a:schemeClr val="accent1"/>
                </a:solidFill>
                <a:effectLst>
                  <a:outerShdw blurRad="76200" dist="50800" dir="5400000" algn="tl" rotWithShape="0">
                    <a:srgbClr val="000000">
                      <a:alpha val="65000"/>
                    </a:srgbClr>
                  </a:outerShdw>
                </a:effectLst>
                <a:latin typeface="UVN Mang Cau Nang" panose="03060902050402020B05" pitchFamily="66" charset="0"/>
                <a:ea typeface="华康方圆体W7(P)" pitchFamily="82" charset="-122"/>
              </a:rPr>
              <a:t>Mở rộng vốn từ</a:t>
            </a:r>
          </a:p>
        </p:txBody>
      </p:sp>
      <p:sp>
        <p:nvSpPr>
          <p:cNvPr id="20" name="TextBox 19"/>
          <p:cNvSpPr txBox="1"/>
          <p:nvPr/>
        </p:nvSpPr>
        <p:spPr>
          <a:xfrm>
            <a:off x="1608430" y="2642647"/>
            <a:ext cx="7344816"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a:defRPr sz="4800" spc="50">
                <a:ln w="11430"/>
                <a:solidFill>
                  <a:schemeClr val="accent1"/>
                </a:solidFill>
                <a:effectLst>
                  <a:outerShdw blurRad="76200" dist="50800" dir="5400000" algn="tl" rotWithShape="0">
                    <a:srgbClr val="000000">
                      <a:alpha val="65000"/>
                    </a:srgbClr>
                  </a:outerShdw>
                </a:effectLst>
                <a:latin typeface="VNI-Cooper" pitchFamily="2" charset="0"/>
                <a:ea typeface="华康方圆体W7(P)" pitchFamily="82" charset="-122"/>
              </a:defRPr>
            </a:lvl1pPr>
          </a:lstStyle>
          <a:p>
            <a:r>
              <a:rPr lang="en-US" altLang="zh-CN" sz="5400">
                <a:latin typeface="UVN Bai Sau Nang" panose="04030905020802020C03" pitchFamily="82" charset="0"/>
              </a:rPr>
              <a:t>Nhân hậu – Đoàn kết</a:t>
            </a:r>
          </a:p>
        </p:txBody>
      </p:sp>
      <p:sp>
        <p:nvSpPr>
          <p:cNvPr id="24" name="TextBox 23"/>
          <p:cNvSpPr txBox="1"/>
          <p:nvPr/>
        </p:nvSpPr>
        <p:spPr>
          <a:xfrm>
            <a:off x="2483768" y="3921106"/>
            <a:ext cx="4266098" cy="573286"/>
          </a:xfrm>
          <a:prstGeom prst="roundRect">
            <a:avLst>
              <a:gd name="adj" fmla="val 34462"/>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a:defRPr sz="6000" spc="50">
                <a:ln w="11430"/>
                <a:solidFill>
                  <a:schemeClr val="accent3"/>
                </a:solidFill>
                <a:effectLst>
                  <a:outerShdw blurRad="76200" dist="50800" dir="5400000" algn="tl" rotWithShape="0">
                    <a:srgbClr val="000000">
                      <a:alpha val="65000"/>
                    </a:srgbClr>
                  </a:outerShdw>
                </a:effectLst>
                <a:latin typeface="VNI-Vivi" panose="020B7200000000000000" pitchFamily="34" charset="0"/>
                <a:ea typeface="华康方圆体W7(P)" pitchFamily="82"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2400">
                <a:ln w="11430">
                  <a:solidFill>
                    <a:srgbClr val="F35B74"/>
                  </a:solidFill>
                </a:ln>
                <a:solidFill>
                  <a:srgbClr val="F35B74"/>
                </a:solidFill>
                <a:effectLst/>
                <a:latin typeface="UVN Bai Sau Nang" panose="04030905020802020C03" pitchFamily="82" charset="0"/>
              </a:rPr>
              <a:t>Giáo viên:__________</a:t>
            </a:r>
          </a:p>
        </p:txBody>
      </p:sp>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12907" t="9654" r="8393" b="15580"/>
          <a:stretch>
            <a:fillRect/>
          </a:stretch>
        </p:blipFill>
        <p:spPr>
          <a:xfrm>
            <a:off x="552310" y="2449566"/>
            <a:ext cx="548062" cy="520663"/>
          </a:xfrm>
          <a:prstGeom prst="rect">
            <a:avLst/>
          </a:prstGeom>
          <a:effectLst>
            <a:outerShdw blurRad="50800" dist="38100" dir="5400000" algn="t" rotWithShape="0">
              <a:prstClr val="black">
                <a:alpha val="40000"/>
              </a:prstClr>
            </a:outerShdw>
          </a:effectLst>
        </p:spPr>
      </p:pic>
      <p:pic>
        <p:nvPicPr>
          <p:cNvPr id="14"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8368" y="3784662"/>
            <a:ext cx="1584176" cy="187580"/>
          </a:xfrm>
          <a:prstGeom prst="rect">
            <a:avLst/>
          </a:prstGeom>
        </p:spPr>
      </p:pic>
      <p:pic>
        <p:nvPicPr>
          <p:cNvPr id="17"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80554" y="3798372"/>
            <a:ext cx="1584176" cy="187580"/>
          </a:xfrm>
          <a:prstGeom prst="rect">
            <a:avLst/>
          </a:prstGeom>
        </p:spPr>
      </p:pic>
      <p:pic>
        <p:nvPicPr>
          <p:cNvPr id="27"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8688" y="4450742"/>
            <a:ext cx="1584176" cy="187580"/>
          </a:xfrm>
          <a:prstGeom prst="rect">
            <a:avLst/>
          </a:prstGeom>
        </p:spPr>
      </p:pic>
      <p:pic>
        <p:nvPicPr>
          <p:cNvPr id="28"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10874" y="4464452"/>
            <a:ext cx="1584176" cy="18758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42" presetClass="entr" presetSubtype="0" fill="hold" grpId="0"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42" presetClass="entr" presetSubtype="0" fill="hold" nodeType="withEffect">
                                  <p:stCondLst>
                                    <p:cond delay="1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500"/>
                                        <p:tgtEl>
                                          <p:spTgt spid="22"/>
                                        </p:tgtEl>
                                      </p:cBhvr>
                                    </p:animEffect>
                                    <p:anim calcmode="lin" valueType="num">
                                      <p:cBhvr>
                                        <p:cTn id="37" dur="1500" fill="hold"/>
                                        <p:tgtEl>
                                          <p:spTgt spid="22"/>
                                        </p:tgtEl>
                                        <p:attrNameLst>
                                          <p:attrName>ppt_x</p:attrName>
                                        </p:attrNameLst>
                                      </p:cBhvr>
                                      <p:tavLst>
                                        <p:tav tm="0">
                                          <p:val>
                                            <p:strVal val="#ppt_x"/>
                                          </p:val>
                                        </p:tav>
                                        <p:tav tm="100000">
                                          <p:val>
                                            <p:strVal val="#ppt_x"/>
                                          </p:val>
                                        </p:tav>
                                      </p:tavLst>
                                    </p:anim>
                                    <p:anim calcmode="lin" valueType="num">
                                      <p:cBhvr>
                                        <p:cTn id="38" dur="1500" fill="hold"/>
                                        <p:tgtEl>
                                          <p:spTgt spid="22"/>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750"/>
                                        <p:tgtEl>
                                          <p:spTgt spid="14"/>
                                        </p:tgtEl>
                                      </p:cBhvr>
                                    </p:animEffect>
                                  </p:childTnLst>
                                </p:cTn>
                              </p:par>
                            </p:childTnLst>
                          </p:cTn>
                        </p:par>
                        <p:par>
                          <p:cTn id="43" fill="hold">
                            <p:stCondLst>
                              <p:cond delay="3250"/>
                            </p:stCondLst>
                            <p:childTnLst>
                              <p:par>
                                <p:cTn id="44" presetID="22" presetClass="entr" presetSubtype="8"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750"/>
                                        <p:tgtEl>
                                          <p:spTgt spid="28"/>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750"/>
                                        <p:tgtEl>
                                          <p:spTgt spid="17"/>
                                        </p:tgtEl>
                                      </p:cBhvr>
                                    </p:animEffect>
                                  </p:childTnLst>
                                </p:cTn>
                              </p:par>
                            </p:childTnLst>
                          </p:cTn>
                        </p:par>
                        <p:par>
                          <p:cTn id="51" fill="hold">
                            <p:stCondLst>
                              <p:cond delay="4750"/>
                            </p:stCondLst>
                            <p:childTnLst>
                              <p:par>
                                <p:cTn id="52" presetID="22" presetClass="entr" presetSubtype="8"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67E5D7-479A-4650-96F3-FACBA23164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018" b="18"/>
          <a:stretch/>
        </p:blipFill>
        <p:spPr>
          <a:xfrm>
            <a:off x="2185673" y="139453"/>
            <a:ext cx="4772654" cy="30851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648FD83A-2A5E-408C-BD7C-63CDC63F367F}"/>
              </a:ext>
            </a:extLst>
          </p:cNvPr>
          <p:cNvSpPr txBox="1"/>
          <p:nvPr/>
        </p:nvSpPr>
        <p:spPr>
          <a:xfrm>
            <a:off x="801455" y="3514468"/>
            <a:ext cx="7541091" cy="1264192"/>
          </a:xfrm>
          <a:custGeom>
            <a:avLst/>
            <a:gdLst>
              <a:gd name="connsiteX0" fmla="*/ 0 w 7541091"/>
              <a:gd name="connsiteY0" fmla="*/ 0 h 1264192"/>
              <a:gd name="connsiteX1" fmla="*/ 504673 w 7541091"/>
              <a:gd name="connsiteY1" fmla="*/ 0 h 1264192"/>
              <a:gd name="connsiteX2" fmla="*/ 858524 w 7541091"/>
              <a:gd name="connsiteY2" fmla="*/ 0 h 1264192"/>
              <a:gd name="connsiteX3" fmla="*/ 1589430 w 7541091"/>
              <a:gd name="connsiteY3" fmla="*/ 0 h 1264192"/>
              <a:gd name="connsiteX4" fmla="*/ 2094103 w 7541091"/>
              <a:gd name="connsiteY4" fmla="*/ 0 h 1264192"/>
              <a:gd name="connsiteX5" fmla="*/ 2598776 w 7541091"/>
              <a:gd name="connsiteY5" fmla="*/ 0 h 1264192"/>
              <a:gd name="connsiteX6" fmla="*/ 3329682 w 7541091"/>
              <a:gd name="connsiteY6" fmla="*/ 0 h 1264192"/>
              <a:gd name="connsiteX7" fmla="*/ 3758944 w 7541091"/>
              <a:gd name="connsiteY7" fmla="*/ 0 h 1264192"/>
              <a:gd name="connsiteX8" fmla="*/ 4489850 w 7541091"/>
              <a:gd name="connsiteY8" fmla="*/ 0 h 1264192"/>
              <a:gd name="connsiteX9" fmla="*/ 5220755 w 7541091"/>
              <a:gd name="connsiteY9" fmla="*/ 0 h 1264192"/>
              <a:gd name="connsiteX10" fmla="*/ 5800839 w 7541091"/>
              <a:gd name="connsiteY10" fmla="*/ 0 h 1264192"/>
              <a:gd name="connsiteX11" fmla="*/ 6531745 w 7541091"/>
              <a:gd name="connsiteY11" fmla="*/ 0 h 1264192"/>
              <a:gd name="connsiteX12" fmla="*/ 7036418 w 7541091"/>
              <a:gd name="connsiteY12" fmla="*/ 0 h 1264192"/>
              <a:gd name="connsiteX13" fmla="*/ 7541091 w 7541091"/>
              <a:gd name="connsiteY13" fmla="*/ 0 h 1264192"/>
              <a:gd name="connsiteX14" fmla="*/ 7541091 w 7541091"/>
              <a:gd name="connsiteY14" fmla="*/ 434039 h 1264192"/>
              <a:gd name="connsiteX15" fmla="*/ 7541091 w 7541091"/>
              <a:gd name="connsiteY15" fmla="*/ 855437 h 1264192"/>
              <a:gd name="connsiteX16" fmla="*/ 7541091 w 7541091"/>
              <a:gd name="connsiteY16" fmla="*/ 1264192 h 1264192"/>
              <a:gd name="connsiteX17" fmla="*/ 6885596 w 7541091"/>
              <a:gd name="connsiteY17" fmla="*/ 1264192 h 1264192"/>
              <a:gd name="connsiteX18" fmla="*/ 6305512 w 7541091"/>
              <a:gd name="connsiteY18" fmla="*/ 1264192 h 1264192"/>
              <a:gd name="connsiteX19" fmla="*/ 5951661 w 7541091"/>
              <a:gd name="connsiteY19" fmla="*/ 1264192 h 1264192"/>
              <a:gd name="connsiteX20" fmla="*/ 5522399 w 7541091"/>
              <a:gd name="connsiteY20" fmla="*/ 1264192 h 1264192"/>
              <a:gd name="connsiteX21" fmla="*/ 4791493 w 7541091"/>
              <a:gd name="connsiteY21" fmla="*/ 1264192 h 1264192"/>
              <a:gd name="connsiteX22" fmla="*/ 4211409 w 7541091"/>
              <a:gd name="connsiteY22" fmla="*/ 1264192 h 1264192"/>
              <a:gd name="connsiteX23" fmla="*/ 3782147 w 7541091"/>
              <a:gd name="connsiteY23" fmla="*/ 1264192 h 1264192"/>
              <a:gd name="connsiteX24" fmla="*/ 3202063 w 7541091"/>
              <a:gd name="connsiteY24" fmla="*/ 1264192 h 1264192"/>
              <a:gd name="connsiteX25" fmla="*/ 2848212 w 7541091"/>
              <a:gd name="connsiteY25" fmla="*/ 1264192 h 1264192"/>
              <a:gd name="connsiteX26" fmla="*/ 2494361 w 7541091"/>
              <a:gd name="connsiteY26" fmla="*/ 1264192 h 1264192"/>
              <a:gd name="connsiteX27" fmla="*/ 1914277 w 7541091"/>
              <a:gd name="connsiteY27" fmla="*/ 1264192 h 1264192"/>
              <a:gd name="connsiteX28" fmla="*/ 1485015 w 7541091"/>
              <a:gd name="connsiteY28" fmla="*/ 1264192 h 1264192"/>
              <a:gd name="connsiteX29" fmla="*/ 829520 w 7541091"/>
              <a:gd name="connsiteY29" fmla="*/ 1264192 h 1264192"/>
              <a:gd name="connsiteX30" fmla="*/ 0 w 7541091"/>
              <a:gd name="connsiteY30" fmla="*/ 1264192 h 1264192"/>
              <a:gd name="connsiteX31" fmla="*/ 0 w 7541091"/>
              <a:gd name="connsiteY31" fmla="*/ 830153 h 1264192"/>
              <a:gd name="connsiteX32" fmla="*/ 0 w 7541091"/>
              <a:gd name="connsiteY32" fmla="*/ 396113 h 1264192"/>
              <a:gd name="connsiteX33" fmla="*/ 0 w 7541091"/>
              <a:gd name="connsiteY33" fmla="*/ 0 h 126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41091" h="1264192" extrusionOk="0">
                <a:moveTo>
                  <a:pt x="0" y="0"/>
                </a:moveTo>
                <a:cubicBezTo>
                  <a:pt x="138281" y="-24572"/>
                  <a:pt x="252750" y="19880"/>
                  <a:pt x="504673" y="0"/>
                </a:cubicBezTo>
                <a:cubicBezTo>
                  <a:pt x="756596" y="-19880"/>
                  <a:pt x="720384" y="18"/>
                  <a:pt x="858524" y="0"/>
                </a:cubicBezTo>
                <a:cubicBezTo>
                  <a:pt x="996664" y="-18"/>
                  <a:pt x="1415233" y="18996"/>
                  <a:pt x="1589430" y="0"/>
                </a:cubicBezTo>
                <a:cubicBezTo>
                  <a:pt x="1763627" y="-18996"/>
                  <a:pt x="1922470" y="31119"/>
                  <a:pt x="2094103" y="0"/>
                </a:cubicBezTo>
                <a:cubicBezTo>
                  <a:pt x="2265736" y="-31119"/>
                  <a:pt x="2359996" y="17575"/>
                  <a:pt x="2598776" y="0"/>
                </a:cubicBezTo>
                <a:cubicBezTo>
                  <a:pt x="2837556" y="-17575"/>
                  <a:pt x="3004310" y="13535"/>
                  <a:pt x="3329682" y="0"/>
                </a:cubicBezTo>
                <a:cubicBezTo>
                  <a:pt x="3655054" y="-13535"/>
                  <a:pt x="3646410" y="20655"/>
                  <a:pt x="3758944" y="0"/>
                </a:cubicBezTo>
                <a:cubicBezTo>
                  <a:pt x="3871478" y="-20655"/>
                  <a:pt x="4179753" y="2025"/>
                  <a:pt x="4489850" y="0"/>
                </a:cubicBezTo>
                <a:cubicBezTo>
                  <a:pt x="4799947" y="-2025"/>
                  <a:pt x="4985120" y="85293"/>
                  <a:pt x="5220755" y="0"/>
                </a:cubicBezTo>
                <a:cubicBezTo>
                  <a:pt x="5456390" y="-85293"/>
                  <a:pt x="5679738" y="24808"/>
                  <a:pt x="5800839" y="0"/>
                </a:cubicBezTo>
                <a:cubicBezTo>
                  <a:pt x="5921940" y="-24808"/>
                  <a:pt x="6191789" y="28366"/>
                  <a:pt x="6531745" y="0"/>
                </a:cubicBezTo>
                <a:cubicBezTo>
                  <a:pt x="6871701" y="-28366"/>
                  <a:pt x="6908284" y="41961"/>
                  <a:pt x="7036418" y="0"/>
                </a:cubicBezTo>
                <a:cubicBezTo>
                  <a:pt x="7164552" y="-41961"/>
                  <a:pt x="7427359" y="15656"/>
                  <a:pt x="7541091" y="0"/>
                </a:cubicBezTo>
                <a:cubicBezTo>
                  <a:pt x="7567880" y="128280"/>
                  <a:pt x="7496924" y="264550"/>
                  <a:pt x="7541091" y="434039"/>
                </a:cubicBezTo>
                <a:cubicBezTo>
                  <a:pt x="7585258" y="603528"/>
                  <a:pt x="7512443" y="664905"/>
                  <a:pt x="7541091" y="855437"/>
                </a:cubicBezTo>
                <a:cubicBezTo>
                  <a:pt x="7569739" y="1045969"/>
                  <a:pt x="7525586" y="1117736"/>
                  <a:pt x="7541091" y="1264192"/>
                </a:cubicBezTo>
                <a:cubicBezTo>
                  <a:pt x="7391836" y="1277331"/>
                  <a:pt x="7180219" y="1251609"/>
                  <a:pt x="6885596" y="1264192"/>
                </a:cubicBezTo>
                <a:cubicBezTo>
                  <a:pt x="6590973" y="1276775"/>
                  <a:pt x="6511649" y="1243507"/>
                  <a:pt x="6305512" y="1264192"/>
                </a:cubicBezTo>
                <a:cubicBezTo>
                  <a:pt x="6099375" y="1284877"/>
                  <a:pt x="6032656" y="1255566"/>
                  <a:pt x="5951661" y="1264192"/>
                </a:cubicBezTo>
                <a:cubicBezTo>
                  <a:pt x="5870666" y="1272818"/>
                  <a:pt x="5660852" y="1214793"/>
                  <a:pt x="5522399" y="1264192"/>
                </a:cubicBezTo>
                <a:cubicBezTo>
                  <a:pt x="5383946" y="1313591"/>
                  <a:pt x="5002295" y="1258977"/>
                  <a:pt x="4791493" y="1264192"/>
                </a:cubicBezTo>
                <a:cubicBezTo>
                  <a:pt x="4580691" y="1269407"/>
                  <a:pt x="4380028" y="1213951"/>
                  <a:pt x="4211409" y="1264192"/>
                </a:cubicBezTo>
                <a:cubicBezTo>
                  <a:pt x="4042790" y="1314433"/>
                  <a:pt x="3896361" y="1222862"/>
                  <a:pt x="3782147" y="1264192"/>
                </a:cubicBezTo>
                <a:cubicBezTo>
                  <a:pt x="3667933" y="1305522"/>
                  <a:pt x="3444990" y="1252663"/>
                  <a:pt x="3202063" y="1264192"/>
                </a:cubicBezTo>
                <a:cubicBezTo>
                  <a:pt x="2959136" y="1275721"/>
                  <a:pt x="2971490" y="1236747"/>
                  <a:pt x="2848212" y="1264192"/>
                </a:cubicBezTo>
                <a:cubicBezTo>
                  <a:pt x="2724934" y="1291637"/>
                  <a:pt x="2602645" y="1256094"/>
                  <a:pt x="2494361" y="1264192"/>
                </a:cubicBezTo>
                <a:cubicBezTo>
                  <a:pt x="2386077" y="1272290"/>
                  <a:pt x="2061235" y="1242532"/>
                  <a:pt x="1914277" y="1264192"/>
                </a:cubicBezTo>
                <a:cubicBezTo>
                  <a:pt x="1767319" y="1285852"/>
                  <a:pt x="1694045" y="1223331"/>
                  <a:pt x="1485015" y="1264192"/>
                </a:cubicBezTo>
                <a:cubicBezTo>
                  <a:pt x="1275985" y="1305053"/>
                  <a:pt x="1130132" y="1227966"/>
                  <a:pt x="829520" y="1264192"/>
                </a:cubicBezTo>
                <a:cubicBezTo>
                  <a:pt x="528909" y="1300418"/>
                  <a:pt x="235364" y="1170810"/>
                  <a:pt x="0" y="1264192"/>
                </a:cubicBezTo>
                <a:cubicBezTo>
                  <a:pt x="-20551" y="1171764"/>
                  <a:pt x="10444" y="946901"/>
                  <a:pt x="0" y="830153"/>
                </a:cubicBezTo>
                <a:cubicBezTo>
                  <a:pt x="-10444" y="713405"/>
                  <a:pt x="33674" y="583613"/>
                  <a:pt x="0" y="396113"/>
                </a:cubicBezTo>
                <a:cubicBezTo>
                  <a:pt x="-33674" y="208613"/>
                  <a:pt x="13761" y="158023"/>
                  <a:pt x="0" y="0"/>
                </a:cubicBezTo>
                <a:close/>
              </a:path>
            </a:pathLst>
          </a:custGeom>
          <a:noFill/>
          <a:ln w="57150">
            <a:solidFill>
              <a:schemeClr val="accent4">
                <a:lumMod val="40000"/>
                <a:lumOff val="60000"/>
              </a:schemeClr>
            </a:solidFill>
            <a:prstDash val="lgDashDot"/>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nSpc>
                <a:spcPct val="150000"/>
              </a:lnSpc>
            </a:pPr>
            <a:r>
              <a:rPr lang="en-US" altLang="en-US" sz="2700" b="1">
                <a:solidFill>
                  <a:schemeClr val="accent6">
                    <a:lumMod val="75000"/>
                  </a:schemeClr>
                </a:solidFill>
                <a:latin typeface="Times New Roman" panose="02020603050405020304" pitchFamily="18" charset="0"/>
                <a:cs typeface="Times New Roman" panose="02020603050405020304" pitchFamily="18" charset="0"/>
              </a:rPr>
              <a:t>	Chê người có tính xấu, ghen tị khi thấy người khác được hạnh phúc.</a:t>
            </a:r>
            <a:endParaRPr lang="en-US" sz="2700" b="1">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图片 1">
            <a:extLst>
              <a:ext uri="{FF2B5EF4-FFF2-40B4-BE49-F238E27FC236}">
                <a16:creationId xmlns:a16="http://schemas.microsoft.com/office/drawing/2014/main" id="{169B30FF-4B9F-4D48-B69D-992893A85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44707">
            <a:off x="7458799" y="1490566"/>
            <a:ext cx="1296206" cy="1480091"/>
          </a:xfrm>
          <a:prstGeom prst="rect">
            <a:avLst/>
          </a:prstGeom>
        </p:spPr>
      </p:pic>
    </p:spTree>
    <p:extLst>
      <p:ext uri="{BB962C8B-B14F-4D97-AF65-F5344CB8AC3E}">
        <p14:creationId xmlns:p14="http://schemas.microsoft.com/office/powerpoint/2010/main" val="254022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0E40A5-CE19-438F-B9FB-96E91BF1824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6905" b="6905"/>
          <a:stretch/>
        </p:blipFill>
        <p:spPr>
          <a:xfrm>
            <a:off x="2422449" y="232040"/>
            <a:ext cx="4299102" cy="27790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C58E1F96-68BF-4508-8FF7-68A9E88A7E33}"/>
              </a:ext>
            </a:extLst>
          </p:cNvPr>
          <p:cNvSpPr txBox="1"/>
          <p:nvPr/>
        </p:nvSpPr>
        <p:spPr>
          <a:xfrm>
            <a:off x="717968" y="3381506"/>
            <a:ext cx="7708064" cy="1394356"/>
          </a:xfrm>
          <a:custGeom>
            <a:avLst/>
            <a:gdLst>
              <a:gd name="connsiteX0" fmla="*/ 0 w 7708064"/>
              <a:gd name="connsiteY0" fmla="*/ 0 h 1394356"/>
              <a:gd name="connsiteX1" fmla="*/ 515847 w 7708064"/>
              <a:gd name="connsiteY1" fmla="*/ 0 h 1394356"/>
              <a:gd name="connsiteX2" fmla="*/ 877533 w 7708064"/>
              <a:gd name="connsiteY2" fmla="*/ 0 h 1394356"/>
              <a:gd name="connsiteX3" fmla="*/ 1624623 w 7708064"/>
              <a:gd name="connsiteY3" fmla="*/ 0 h 1394356"/>
              <a:gd name="connsiteX4" fmla="*/ 2140470 w 7708064"/>
              <a:gd name="connsiteY4" fmla="*/ 0 h 1394356"/>
              <a:gd name="connsiteX5" fmla="*/ 2656317 w 7708064"/>
              <a:gd name="connsiteY5" fmla="*/ 0 h 1394356"/>
              <a:gd name="connsiteX6" fmla="*/ 3403407 w 7708064"/>
              <a:gd name="connsiteY6" fmla="*/ 0 h 1394356"/>
              <a:gd name="connsiteX7" fmla="*/ 3842173 w 7708064"/>
              <a:gd name="connsiteY7" fmla="*/ 0 h 1394356"/>
              <a:gd name="connsiteX8" fmla="*/ 4589263 w 7708064"/>
              <a:gd name="connsiteY8" fmla="*/ 0 h 1394356"/>
              <a:gd name="connsiteX9" fmla="*/ 5336352 w 7708064"/>
              <a:gd name="connsiteY9" fmla="*/ 0 h 1394356"/>
              <a:gd name="connsiteX10" fmla="*/ 5929280 w 7708064"/>
              <a:gd name="connsiteY10" fmla="*/ 0 h 1394356"/>
              <a:gd name="connsiteX11" fmla="*/ 6676369 w 7708064"/>
              <a:gd name="connsiteY11" fmla="*/ 0 h 1394356"/>
              <a:gd name="connsiteX12" fmla="*/ 7192217 w 7708064"/>
              <a:gd name="connsiteY12" fmla="*/ 0 h 1394356"/>
              <a:gd name="connsiteX13" fmla="*/ 7708064 w 7708064"/>
              <a:gd name="connsiteY13" fmla="*/ 0 h 1394356"/>
              <a:gd name="connsiteX14" fmla="*/ 7708064 w 7708064"/>
              <a:gd name="connsiteY14" fmla="*/ 478729 h 1394356"/>
              <a:gd name="connsiteX15" fmla="*/ 7708064 w 7708064"/>
              <a:gd name="connsiteY15" fmla="*/ 943514 h 1394356"/>
              <a:gd name="connsiteX16" fmla="*/ 7708064 w 7708064"/>
              <a:gd name="connsiteY16" fmla="*/ 1394356 h 1394356"/>
              <a:gd name="connsiteX17" fmla="*/ 7038055 w 7708064"/>
              <a:gd name="connsiteY17" fmla="*/ 1394356 h 1394356"/>
              <a:gd name="connsiteX18" fmla="*/ 6445127 w 7708064"/>
              <a:gd name="connsiteY18" fmla="*/ 1394356 h 1394356"/>
              <a:gd name="connsiteX19" fmla="*/ 6083441 w 7708064"/>
              <a:gd name="connsiteY19" fmla="*/ 1394356 h 1394356"/>
              <a:gd name="connsiteX20" fmla="*/ 5644675 w 7708064"/>
              <a:gd name="connsiteY20" fmla="*/ 1394356 h 1394356"/>
              <a:gd name="connsiteX21" fmla="*/ 4897585 w 7708064"/>
              <a:gd name="connsiteY21" fmla="*/ 1394356 h 1394356"/>
              <a:gd name="connsiteX22" fmla="*/ 4304657 w 7708064"/>
              <a:gd name="connsiteY22" fmla="*/ 1394356 h 1394356"/>
              <a:gd name="connsiteX23" fmla="*/ 3865891 w 7708064"/>
              <a:gd name="connsiteY23" fmla="*/ 1394356 h 1394356"/>
              <a:gd name="connsiteX24" fmla="*/ 3272963 w 7708064"/>
              <a:gd name="connsiteY24" fmla="*/ 1394356 h 1394356"/>
              <a:gd name="connsiteX25" fmla="*/ 2911276 w 7708064"/>
              <a:gd name="connsiteY25" fmla="*/ 1394356 h 1394356"/>
              <a:gd name="connsiteX26" fmla="*/ 2549590 w 7708064"/>
              <a:gd name="connsiteY26" fmla="*/ 1394356 h 1394356"/>
              <a:gd name="connsiteX27" fmla="*/ 1956662 w 7708064"/>
              <a:gd name="connsiteY27" fmla="*/ 1394356 h 1394356"/>
              <a:gd name="connsiteX28" fmla="*/ 1517896 w 7708064"/>
              <a:gd name="connsiteY28" fmla="*/ 1394356 h 1394356"/>
              <a:gd name="connsiteX29" fmla="*/ 847887 w 7708064"/>
              <a:gd name="connsiteY29" fmla="*/ 1394356 h 1394356"/>
              <a:gd name="connsiteX30" fmla="*/ 0 w 7708064"/>
              <a:gd name="connsiteY30" fmla="*/ 1394356 h 1394356"/>
              <a:gd name="connsiteX31" fmla="*/ 0 w 7708064"/>
              <a:gd name="connsiteY31" fmla="*/ 915627 h 1394356"/>
              <a:gd name="connsiteX32" fmla="*/ 0 w 7708064"/>
              <a:gd name="connsiteY32" fmla="*/ 436898 h 1394356"/>
              <a:gd name="connsiteX33" fmla="*/ 0 w 7708064"/>
              <a:gd name="connsiteY33" fmla="*/ 0 h 139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08064" h="1394356" extrusionOk="0">
                <a:moveTo>
                  <a:pt x="0" y="0"/>
                </a:moveTo>
                <a:cubicBezTo>
                  <a:pt x="216198" y="-22894"/>
                  <a:pt x="329855" y="27053"/>
                  <a:pt x="515847" y="0"/>
                </a:cubicBezTo>
                <a:cubicBezTo>
                  <a:pt x="701839" y="-27053"/>
                  <a:pt x="718140" y="19311"/>
                  <a:pt x="877533" y="0"/>
                </a:cubicBezTo>
                <a:cubicBezTo>
                  <a:pt x="1036926" y="-19311"/>
                  <a:pt x="1396366" y="63927"/>
                  <a:pt x="1624623" y="0"/>
                </a:cubicBezTo>
                <a:cubicBezTo>
                  <a:pt x="1852880" y="-63927"/>
                  <a:pt x="1902485" y="42731"/>
                  <a:pt x="2140470" y="0"/>
                </a:cubicBezTo>
                <a:cubicBezTo>
                  <a:pt x="2378455" y="-42731"/>
                  <a:pt x="2547009" y="22080"/>
                  <a:pt x="2656317" y="0"/>
                </a:cubicBezTo>
                <a:cubicBezTo>
                  <a:pt x="2765625" y="-22080"/>
                  <a:pt x="3051134" y="8317"/>
                  <a:pt x="3403407" y="0"/>
                </a:cubicBezTo>
                <a:cubicBezTo>
                  <a:pt x="3755680" y="-8317"/>
                  <a:pt x="3686503" y="10650"/>
                  <a:pt x="3842173" y="0"/>
                </a:cubicBezTo>
                <a:cubicBezTo>
                  <a:pt x="3997843" y="-10650"/>
                  <a:pt x="4268599" y="73149"/>
                  <a:pt x="4589263" y="0"/>
                </a:cubicBezTo>
                <a:cubicBezTo>
                  <a:pt x="4909927" y="-73149"/>
                  <a:pt x="5102881" y="56019"/>
                  <a:pt x="5336352" y="0"/>
                </a:cubicBezTo>
                <a:cubicBezTo>
                  <a:pt x="5569823" y="-56019"/>
                  <a:pt x="5802491" y="43534"/>
                  <a:pt x="5929280" y="0"/>
                </a:cubicBezTo>
                <a:cubicBezTo>
                  <a:pt x="6056069" y="-43534"/>
                  <a:pt x="6391313" y="66848"/>
                  <a:pt x="6676369" y="0"/>
                </a:cubicBezTo>
                <a:cubicBezTo>
                  <a:pt x="6961425" y="-66848"/>
                  <a:pt x="7024910" y="3527"/>
                  <a:pt x="7192217" y="0"/>
                </a:cubicBezTo>
                <a:cubicBezTo>
                  <a:pt x="7359524" y="-3527"/>
                  <a:pt x="7450777" y="48684"/>
                  <a:pt x="7708064" y="0"/>
                </a:cubicBezTo>
                <a:cubicBezTo>
                  <a:pt x="7743225" y="101554"/>
                  <a:pt x="7697921" y="361213"/>
                  <a:pt x="7708064" y="478729"/>
                </a:cubicBezTo>
                <a:cubicBezTo>
                  <a:pt x="7718207" y="596245"/>
                  <a:pt x="7699443" y="718276"/>
                  <a:pt x="7708064" y="943514"/>
                </a:cubicBezTo>
                <a:cubicBezTo>
                  <a:pt x="7716685" y="1168753"/>
                  <a:pt x="7654307" y="1182864"/>
                  <a:pt x="7708064" y="1394356"/>
                </a:cubicBezTo>
                <a:cubicBezTo>
                  <a:pt x="7568958" y="1470188"/>
                  <a:pt x="7286758" y="1349956"/>
                  <a:pt x="7038055" y="1394356"/>
                </a:cubicBezTo>
                <a:cubicBezTo>
                  <a:pt x="6789352" y="1438756"/>
                  <a:pt x="6600600" y="1354102"/>
                  <a:pt x="6445127" y="1394356"/>
                </a:cubicBezTo>
                <a:cubicBezTo>
                  <a:pt x="6289654" y="1434610"/>
                  <a:pt x="6191752" y="1355462"/>
                  <a:pt x="6083441" y="1394356"/>
                </a:cubicBezTo>
                <a:cubicBezTo>
                  <a:pt x="5975130" y="1433250"/>
                  <a:pt x="5845322" y="1367431"/>
                  <a:pt x="5644675" y="1394356"/>
                </a:cubicBezTo>
                <a:cubicBezTo>
                  <a:pt x="5444028" y="1421281"/>
                  <a:pt x="5138620" y="1359585"/>
                  <a:pt x="4897585" y="1394356"/>
                </a:cubicBezTo>
                <a:cubicBezTo>
                  <a:pt x="4656550" y="1429127"/>
                  <a:pt x="4534575" y="1343912"/>
                  <a:pt x="4304657" y="1394356"/>
                </a:cubicBezTo>
                <a:cubicBezTo>
                  <a:pt x="4074739" y="1444800"/>
                  <a:pt x="3981350" y="1368622"/>
                  <a:pt x="3865891" y="1394356"/>
                </a:cubicBezTo>
                <a:cubicBezTo>
                  <a:pt x="3750432" y="1420090"/>
                  <a:pt x="3410265" y="1366820"/>
                  <a:pt x="3272963" y="1394356"/>
                </a:cubicBezTo>
                <a:cubicBezTo>
                  <a:pt x="3135661" y="1421892"/>
                  <a:pt x="3013950" y="1384736"/>
                  <a:pt x="2911276" y="1394356"/>
                </a:cubicBezTo>
                <a:cubicBezTo>
                  <a:pt x="2808602" y="1403976"/>
                  <a:pt x="2720681" y="1390077"/>
                  <a:pt x="2549590" y="1394356"/>
                </a:cubicBezTo>
                <a:cubicBezTo>
                  <a:pt x="2378499" y="1398635"/>
                  <a:pt x="2193543" y="1343888"/>
                  <a:pt x="1956662" y="1394356"/>
                </a:cubicBezTo>
                <a:cubicBezTo>
                  <a:pt x="1719781" y="1444824"/>
                  <a:pt x="1731056" y="1379200"/>
                  <a:pt x="1517896" y="1394356"/>
                </a:cubicBezTo>
                <a:cubicBezTo>
                  <a:pt x="1304736" y="1409512"/>
                  <a:pt x="1003469" y="1377301"/>
                  <a:pt x="847887" y="1394356"/>
                </a:cubicBezTo>
                <a:cubicBezTo>
                  <a:pt x="692305" y="1411411"/>
                  <a:pt x="272339" y="1343646"/>
                  <a:pt x="0" y="1394356"/>
                </a:cubicBezTo>
                <a:cubicBezTo>
                  <a:pt x="-24708" y="1199810"/>
                  <a:pt x="47703" y="1073451"/>
                  <a:pt x="0" y="915627"/>
                </a:cubicBezTo>
                <a:cubicBezTo>
                  <a:pt x="-47703" y="757803"/>
                  <a:pt x="27743" y="640544"/>
                  <a:pt x="0" y="436898"/>
                </a:cubicBezTo>
                <a:cubicBezTo>
                  <a:pt x="-27743" y="233252"/>
                  <a:pt x="49214" y="133317"/>
                  <a:pt x="0" y="0"/>
                </a:cubicBezTo>
                <a:close/>
              </a:path>
            </a:pathLst>
          </a:custGeom>
          <a:noFill/>
          <a:ln w="57150">
            <a:solidFill>
              <a:schemeClr val="accent4">
                <a:lumMod val="40000"/>
                <a:lumOff val="60000"/>
              </a:schemeClr>
            </a:solidFill>
            <a:prstDash val="lgDashDot"/>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nSpc>
                <a:spcPct val="150000"/>
              </a:lnSpc>
            </a:pPr>
            <a:r>
              <a:rPr lang="en-US" altLang="en-US" sz="3000" b="1">
                <a:solidFill>
                  <a:schemeClr val="accent6">
                    <a:lumMod val="75000"/>
                  </a:schemeClr>
                </a:solidFill>
                <a:latin typeface="Times New Roman" panose="02020603050405020304" pitchFamily="18" charset="0"/>
                <a:cs typeface="Times New Roman" panose="02020603050405020304" pitchFamily="18" charset="0"/>
              </a:rPr>
              <a:t>	Khuyên người ta đoàn kết với nhau, đoàn kết tạo nên sức mạnh.</a:t>
            </a:r>
          </a:p>
        </p:txBody>
      </p:sp>
      <p:pic>
        <p:nvPicPr>
          <p:cNvPr id="4" name="图片 1">
            <a:extLst>
              <a:ext uri="{FF2B5EF4-FFF2-40B4-BE49-F238E27FC236}">
                <a16:creationId xmlns:a16="http://schemas.microsoft.com/office/drawing/2014/main" id="{9F16CD6E-117E-454E-A706-8869DC016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44707">
            <a:off x="7458799" y="1490566"/>
            <a:ext cx="1296206" cy="1480091"/>
          </a:xfrm>
          <a:prstGeom prst="rect">
            <a:avLst/>
          </a:prstGeom>
        </p:spPr>
      </p:pic>
    </p:spTree>
    <p:extLst>
      <p:ext uri="{BB962C8B-B14F-4D97-AF65-F5344CB8AC3E}">
        <p14:creationId xmlns:p14="http://schemas.microsoft.com/office/powerpoint/2010/main" val="25417416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480340" y="1275606"/>
            <a:ext cx="4261028"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spc="50">
                <a:ln w="11430"/>
                <a:solidFill>
                  <a:srgbClr val="FF6699"/>
                </a:solidFill>
                <a:effectLst>
                  <a:outerShdw blurRad="76200" dist="50800" dir="5400000" algn="tl" rotWithShape="0">
                    <a:srgbClr val="000000">
                      <a:alpha val="65000"/>
                    </a:srgbClr>
                  </a:outerShdw>
                </a:effectLst>
                <a:latin typeface="UTM Cookies" panose="02040603050506020204" pitchFamily="18" charset="0"/>
                <a:ea typeface="华康方圆体W7(P)" pitchFamily="82" charset="-122"/>
              </a:rPr>
              <a:t>CỦNG CỐ</a:t>
            </a:r>
            <a:endParaRPr lang="zh-CN" altLang="en-US" sz="5400" spc="50" dirty="0">
              <a:ln w="11430"/>
              <a:solidFill>
                <a:srgbClr val="FF6699"/>
              </a:solidFill>
              <a:effectLst>
                <a:outerShdw blurRad="76200" dist="50800" dir="5400000" algn="tl" rotWithShape="0">
                  <a:srgbClr val="000000">
                    <a:alpha val="65000"/>
                  </a:srgbClr>
                </a:outerShdw>
              </a:effectLst>
              <a:latin typeface="UTM Cookies" panose="02040603050506020204" pitchFamily="18" charset="0"/>
              <a:ea typeface="华康方圆体W7(P)" pitchFamily="82" charset="-122"/>
            </a:endParaRPr>
          </a:p>
        </p:txBody>
      </p:sp>
      <p:pic>
        <p:nvPicPr>
          <p:cNvPr id="3" name="图片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804" y="2559439"/>
            <a:ext cx="4387436" cy="2613790"/>
          </a:xfrm>
          <a:prstGeom prst="rect">
            <a:avLst/>
          </a:prstGeom>
        </p:spPr>
      </p:pic>
    </p:spTree>
    <p:extLst>
      <p:ext uri="{BB962C8B-B14F-4D97-AF65-F5344CB8AC3E}">
        <p14:creationId xmlns:p14="http://schemas.microsoft.com/office/powerpoint/2010/main" val="3998524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ntr" presetSubtype="0" fill="hold" grpId="2"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wipe(down)">
                                      <p:cBhvr>
                                        <p:cTn id="13" dur="290">
                                          <p:stCondLst>
                                            <p:cond delay="0"/>
                                          </p:stCondLst>
                                        </p:cTn>
                                        <p:tgtEl>
                                          <p:spTgt spid="2"/>
                                        </p:tgtEl>
                                      </p:cBhvr>
                                    </p:animEffect>
                                    <p:anim calcmode="lin" valueType="num">
                                      <p:cBhvr>
                                        <p:cTn id="1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9" dur="13">
                                          <p:stCondLst>
                                            <p:cond delay="325"/>
                                          </p:stCondLst>
                                        </p:cTn>
                                        <p:tgtEl>
                                          <p:spTgt spid="2"/>
                                        </p:tgtEl>
                                      </p:cBhvr>
                                      <p:to x="100000" y="60000"/>
                                    </p:animScale>
                                    <p:animScale>
                                      <p:cBhvr>
                                        <p:cTn id="20" dur="83" decel="50000">
                                          <p:stCondLst>
                                            <p:cond delay="338"/>
                                          </p:stCondLst>
                                        </p:cTn>
                                        <p:tgtEl>
                                          <p:spTgt spid="2"/>
                                        </p:tgtEl>
                                      </p:cBhvr>
                                      <p:to x="100000" y="100000"/>
                                    </p:animScale>
                                    <p:animScale>
                                      <p:cBhvr>
                                        <p:cTn id="21" dur="13">
                                          <p:stCondLst>
                                            <p:cond delay="656"/>
                                          </p:stCondLst>
                                        </p:cTn>
                                        <p:tgtEl>
                                          <p:spTgt spid="2"/>
                                        </p:tgtEl>
                                      </p:cBhvr>
                                      <p:to x="100000" y="80000"/>
                                    </p:animScale>
                                    <p:animScale>
                                      <p:cBhvr>
                                        <p:cTn id="22" dur="83" decel="50000">
                                          <p:stCondLst>
                                            <p:cond delay="669"/>
                                          </p:stCondLst>
                                        </p:cTn>
                                        <p:tgtEl>
                                          <p:spTgt spid="2"/>
                                        </p:tgtEl>
                                      </p:cBhvr>
                                      <p:to x="100000" y="100000"/>
                                    </p:animScale>
                                    <p:animScale>
                                      <p:cBhvr>
                                        <p:cTn id="23" dur="13">
                                          <p:stCondLst>
                                            <p:cond delay="821"/>
                                          </p:stCondLst>
                                        </p:cTn>
                                        <p:tgtEl>
                                          <p:spTgt spid="2"/>
                                        </p:tgtEl>
                                      </p:cBhvr>
                                      <p:to x="100000" y="90000"/>
                                    </p:animScale>
                                    <p:animScale>
                                      <p:cBhvr>
                                        <p:cTn id="24" dur="83" decel="50000">
                                          <p:stCondLst>
                                            <p:cond delay="834"/>
                                          </p:stCondLst>
                                        </p:cTn>
                                        <p:tgtEl>
                                          <p:spTgt spid="2"/>
                                        </p:tgtEl>
                                      </p:cBhvr>
                                      <p:to x="100000" y="100000"/>
                                    </p:animScale>
                                    <p:animScale>
                                      <p:cBhvr>
                                        <p:cTn id="25" dur="13">
                                          <p:stCondLst>
                                            <p:cond delay="904"/>
                                          </p:stCondLst>
                                        </p:cTn>
                                        <p:tgtEl>
                                          <p:spTgt spid="2"/>
                                        </p:tgtEl>
                                      </p:cBhvr>
                                      <p:to x="100000" y="95000"/>
                                    </p:animScale>
                                    <p:animScale>
                                      <p:cBhvr>
                                        <p:cTn id="26"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52" name="AutoShape 3"/>
          <p:cNvSpPr>
            <a:spLocks noChangeAspect="1" noChangeArrowheads="1" noTextEdit="1"/>
          </p:cNvSpPr>
          <p:nvPr/>
        </p:nvSpPr>
        <p:spPr bwMode="auto">
          <a:xfrm>
            <a:off x="992982" y="1085850"/>
            <a:ext cx="2264569"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3" name="Freeform 52"/>
          <p:cNvSpPr>
            <a:spLocks/>
          </p:cNvSpPr>
          <p:nvPr/>
        </p:nvSpPr>
        <p:spPr bwMode="auto">
          <a:xfrm>
            <a:off x="1140619" y="1301354"/>
            <a:ext cx="1971675" cy="3286125"/>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4" name="Freeform 53"/>
          <p:cNvSpPr>
            <a:spLocks/>
          </p:cNvSpPr>
          <p:nvPr/>
        </p:nvSpPr>
        <p:spPr bwMode="auto">
          <a:xfrm>
            <a:off x="994173" y="1087041"/>
            <a:ext cx="2264569" cy="214313"/>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2100">
              <a:latin typeface="Arial" panose="020B0604020202020204" pitchFamily="34" charset="0"/>
              <a:cs typeface="Arial" panose="020B0604020202020204" pitchFamily="34" charset="0"/>
            </a:endParaRPr>
          </a:p>
        </p:txBody>
      </p:sp>
      <p:sp>
        <p:nvSpPr>
          <p:cNvPr id="55" name="Freeform 54"/>
          <p:cNvSpPr>
            <a:spLocks/>
          </p:cNvSpPr>
          <p:nvPr/>
        </p:nvSpPr>
        <p:spPr bwMode="auto">
          <a:xfrm>
            <a:off x="994173" y="4587479"/>
            <a:ext cx="2264569" cy="216694"/>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55"/>
          <p:cNvSpPr>
            <a:spLocks/>
          </p:cNvSpPr>
          <p:nvPr/>
        </p:nvSpPr>
        <p:spPr bwMode="auto">
          <a:xfrm>
            <a:off x="994173" y="4674394"/>
            <a:ext cx="2264569" cy="129779"/>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7" name="top sand"/>
          <p:cNvSpPr>
            <a:spLocks/>
          </p:cNvSpPr>
          <p:nvPr/>
        </p:nvSpPr>
        <p:spPr bwMode="auto">
          <a:xfrm>
            <a:off x="1228725" y="1787129"/>
            <a:ext cx="1796654" cy="1121569"/>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8" name="bottom sand"/>
          <p:cNvSpPr>
            <a:spLocks/>
          </p:cNvSpPr>
          <p:nvPr/>
        </p:nvSpPr>
        <p:spPr bwMode="auto">
          <a:xfrm>
            <a:off x="1219201" y="3793332"/>
            <a:ext cx="1813322" cy="794147"/>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9" name="straight connector"/>
          <p:cNvSpPr>
            <a:spLocks noChangeArrowheads="1"/>
          </p:cNvSpPr>
          <p:nvPr/>
        </p:nvSpPr>
        <p:spPr bwMode="auto">
          <a:xfrm>
            <a:off x="2094310" y="2891434"/>
            <a:ext cx="65485" cy="1694855"/>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60" name="button: start timer"/>
          <p:cNvGrpSpPr/>
          <p:nvPr/>
        </p:nvGrpSpPr>
        <p:grpSpPr>
          <a:xfrm>
            <a:off x="1054894" y="418468"/>
            <a:ext cx="1977629" cy="599972"/>
            <a:chOff x="1332706" y="185859"/>
            <a:chExt cx="2636838" cy="799962"/>
          </a:xfrm>
          <a:solidFill>
            <a:srgbClr val="DF8894"/>
          </a:solidFill>
        </p:grpSpPr>
        <p:sp>
          <p:nvSpPr>
            <p:cNvPr id="61" name="Rounded Rectangle 60"/>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62" name="Rounded Rectangle 61"/>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a:latin typeface="UTM Cookies" panose="02040603050506020204" pitchFamily="18" charset="0"/>
                  <a:cs typeface="Arial" panose="020B0604020202020204" pitchFamily="34" charset="0"/>
                </a:rPr>
                <a:t>Bắt đầu</a:t>
              </a:r>
              <a:endParaRPr lang="en-GB" sz="2100" dirty="0">
                <a:latin typeface="UTM Cookies" panose="02040603050506020204" pitchFamily="18" charset="0"/>
                <a:cs typeface="Arial" panose="020B0604020202020204" pitchFamily="34" charset="0"/>
              </a:endParaRPr>
            </a:p>
          </p:txBody>
        </p:sp>
      </p:grpSp>
      <p:grpSp>
        <p:nvGrpSpPr>
          <p:cNvPr id="63" name="times up"/>
          <p:cNvGrpSpPr/>
          <p:nvPr/>
        </p:nvGrpSpPr>
        <p:grpSpPr>
          <a:xfrm>
            <a:off x="1071022" y="420421"/>
            <a:ext cx="1977629" cy="599972"/>
            <a:chOff x="4321176" y="185859"/>
            <a:chExt cx="2636838" cy="799962"/>
          </a:xfrm>
        </p:grpSpPr>
        <p:sp>
          <p:nvSpPr>
            <p:cNvPr id="64" name="Rounded Rectangle 63"/>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VNI-Cooper" pitchFamily="2" charset="0"/>
                <a:cs typeface="Arial" panose="020B0604020202020204" pitchFamily="34" charset="0"/>
              </a:endParaRPr>
            </a:p>
          </p:txBody>
        </p:sp>
        <p:sp>
          <p:nvSpPr>
            <p:cNvPr id="65" name="Rounded Rectangle 64"/>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a:latin typeface="UTM Cookies" panose="02040603050506020204" pitchFamily="18" charset="0"/>
                  <a:cs typeface="Arial" panose="020B0604020202020204" pitchFamily="34" charset="0"/>
                </a:rPr>
                <a:t>HếT giờ</a:t>
              </a:r>
              <a:endParaRPr lang="en-GB" sz="2100" dirty="0">
                <a:latin typeface="UTM Cookies" panose="02040603050506020204" pitchFamily="18" charset="0"/>
                <a:cs typeface="Arial" panose="020B0604020202020204" pitchFamily="34" charset="0"/>
              </a:endParaRPr>
            </a:p>
          </p:txBody>
        </p:sp>
      </p:grpSp>
      <p:pic>
        <p:nvPicPr>
          <p:cNvPr id="68" name="Picture 6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7497"/>
                    </a14:imgEffect>
                  </a14:imgLayer>
                </a14:imgProps>
              </a:ext>
              <a:ext uri="{28A0092B-C50C-407E-A947-70E740481C1C}">
                <a14:useLocalDpi xmlns:a14="http://schemas.microsoft.com/office/drawing/2010/main" val="0"/>
              </a:ext>
            </a:extLst>
          </a:blip>
          <a:stretch>
            <a:fillRect/>
          </a:stretch>
        </p:blipFill>
        <p:spPr>
          <a:xfrm>
            <a:off x="3857293" y="699868"/>
            <a:ext cx="5216836" cy="3757904"/>
          </a:xfrm>
          <a:prstGeom prst="rect">
            <a:avLst/>
          </a:prstGeom>
        </p:spPr>
      </p:pic>
      <p:sp>
        <p:nvSpPr>
          <p:cNvPr id="69" name="Rectangle 68"/>
          <p:cNvSpPr/>
          <p:nvPr/>
        </p:nvSpPr>
        <p:spPr>
          <a:xfrm>
            <a:off x="4065985" y="1194197"/>
            <a:ext cx="4034407" cy="2677656"/>
          </a:xfrm>
          <a:prstGeom prst="rect">
            <a:avLst/>
          </a:prstGeom>
        </p:spPr>
        <p:txBody>
          <a:bodyPr wrap="square">
            <a:spAutoFit/>
          </a:bodyPr>
          <a:lstStyle/>
          <a:p>
            <a:pPr algn="ctr">
              <a:lnSpc>
                <a:spcPct val="150000"/>
              </a:lnSpc>
            </a:pPr>
            <a:r>
              <a:rPr lang="en-US" altLang="en-US" sz="2800">
                <a:solidFill>
                  <a:srgbClr val="F7698B"/>
                </a:solidFill>
                <a:latin typeface="UTM Cooper Black" panose="02040603050506020204" pitchFamily="18" charset="0"/>
              </a:rPr>
              <a:t>Trong vòng 1 phút, em hãy nêu các </a:t>
            </a:r>
          </a:p>
          <a:p>
            <a:pPr algn="ctr">
              <a:lnSpc>
                <a:spcPct val="150000"/>
              </a:lnSpc>
            </a:pPr>
            <a:r>
              <a:rPr lang="en-US" altLang="en-US" sz="2800">
                <a:solidFill>
                  <a:srgbClr val="F7698B"/>
                </a:solidFill>
                <a:latin typeface="UTM Cooper Black" panose="02040603050506020204" pitchFamily="18" charset="0"/>
              </a:rPr>
              <a:t>từ ngữ thể hiện </a:t>
            </a:r>
            <a:br>
              <a:rPr lang="en-US" altLang="en-US" sz="2800">
                <a:solidFill>
                  <a:srgbClr val="F7698B"/>
                </a:solidFill>
                <a:latin typeface="UTM Cooper Black" panose="02040603050506020204" pitchFamily="18" charset="0"/>
              </a:rPr>
            </a:br>
            <a:r>
              <a:rPr lang="en-US" altLang="en-US" sz="2800">
                <a:solidFill>
                  <a:srgbClr val="F7698B"/>
                </a:solidFill>
                <a:latin typeface="UTM Cooper Black" panose="02040603050506020204" pitchFamily="18" charset="0"/>
              </a:rPr>
              <a:t>lòng nhân hậu.</a:t>
            </a:r>
          </a:p>
        </p:txBody>
      </p:sp>
      <p:sp>
        <p:nvSpPr>
          <p:cNvPr id="2" name="Rounded Rectangle 1"/>
          <p:cNvSpPr/>
          <p:nvPr/>
        </p:nvSpPr>
        <p:spPr>
          <a:xfrm>
            <a:off x="538806" y="371773"/>
            <a:ext cx="3111008" cy="4786998"/>
          </a:xfrm>
          <a:prstGeom prst="roundRect">
            <a:avLst/>
          </a:prstGeom>
          <a:solidFill>
            <a:srgbClr val="FCE4D3"/>
          </a:solidFill>
          <a:ln>
            <a:solidFill>
              <a:srgbClr val="FCE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7007" y="3622103"/>
            <a:ext cx="1194606" cy="1426148"/>
          </a:xfrm>
          <a:prstGeom prst="rect">
            <a:avLst/>
          </a:prstGeom>
        </p:spPr>
      </p:pic>
      <p:pic>
        <p:nvPicPr>
          <p:cNvPr id="5" name="Am-thanh-dong-ho-chay-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73016" y="6028134"/>
            <a:ext cx="609600" cy="609600"/>
          </a:xfrm>
          <a:prstGeom prst="rect">
            <a:avLst/>
          </a:prstGeom>
        </p:spPr>
      </p:pic>
    </p:spTree>
    <p:extLst>
      <p:ext uri="{BB962C8B-B14F-4D97-AF65-F5344CB8AC3E}">
        <p14:creationId xmlns:p14="http://schemas.microsoft.com/office/powerpoint/2010/main" val="2439700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anim calcmode="lin" valueType="num">
                                      <p:cBhvr>
                                        <p:cTn id="12" dur="500" fill="hold"/>
                                        <p:tgtEl>
                                          <p:spTgt spid="69"/>
                                        </p:tgtEl>
                                        <p:attrNameLst>
                                          <p:attrName>ppt_x</p:attrName>
                                        </p:attrNameLst>
                                      </p:cBhvr>
                                      <p:tavLst>
                                        <p:tav tm="0">
                                          <p:val>
                                            <p:strVal val="#ppt_x"/>
                                          </p:val>
                                        </p:tav>
                                        <p:tav tm="100000">
                                          <p:val>
                                            <p:strVal val="#ppt_x"/>
                                          </p:val>
                                        </p:tav>
                                      </p:tavLst>
                                    </p:anim>
                                    <p:anim calcmode="lin" valueType="num">
                                      <p:cBhvr>
                                        <p:cTn id="13" dur="500" fill="hold"/>
                                        <p:tgtEl>
                                          <p:spTgt spid="69"/>
                                        </p:tgtEl>
                                        <p:attrNameLst>
                                          <p:attrName>ppt_y</p:attrName>
                                        </p:attrNameLst>
                                      </p:cBhvr>
                                      <p:tavLst>
                                        <p:tav tm="0">
                                          <p:val>
                                            <p:strVal val="#ppt_y+.1"/>
                                          </p:val>
                                        </p:tav>
                                        <p:tav tm="100000">
                                          <p:val>
                                            <p:strVal val="#ppt_y"/>
                                          </p:val>
                                        </p:tav>
                                      </p:tavLst>
                                    </p:anim>
                                  </p:childTnLst>
                                </p:cTn>
                              </p:par>
                            </p:childTnLst>
                          </p:cTn>
                        </p:par>
                        <p:par>
                          <p:cTn id="14" fill="hold">
                            <p:stCondLst>
                              <p:cond delay="18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2000" fill="hold"/>
                                        <p:tgtEl>
                                          <p:spTgt spid="21"/>
                                        </p:tgtEl>
                                        <p:attrNameLst>
                                          <p:attrName>ppt_x</p:attrName>
                                        </p:attrNameLst>
                                      </p:cBhvr>
                                      <p:tavLst>
                                        <p:tav tm="0">
                                          <p:val>
                                            <p:strVal val="1+#ppt_w/2"/>
                                          </p:val>
                                        </p:tav>
                                        <p:tav tm="100000">
                                          <p:val>
                                            <p:strVal val="#ppt_x"/>
                                          </p:val>
                                        </p:tav>
                                      </p:tavLst>
                                    </p:anim>
                                    <p:anim calcmode="lin" valueType="num">
                                      <p:cBhvr additive="base">
                                        <p:cTn id="18" dur="2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ppt_x"/>
                                          </p:val>
                                        </p:tav>
                                      </p:tavLst>
                                    </p:anim>
                                    <p:anim calcmode="lin" valueType="num">
                                      <p:cBhvr additive="base">
                                        <p:cTn id="23" dur="500"/>
                                        <p:tgtEl>
                                          <p:spTgt spid="2"/>
                                        </p:tgtEl>
                                        <p:attrNameLst>
                                          <p:attrName>ppt_y</p:attrName>
                                        </p:attrNameLst>
                                      </p:cBhvr>
                                      <p:tavLst>
                                        <p:tav tm="0">
                                          <p:val>
                                            <p:strVal val="ppt_y"/>
                                          </p:val>
                                        </p:tav>
                                        <p:tav tm="100000">
                                          <p:val>
                                            <p:strVal val="1+ppt_h/2"/>
                                          </p:val>
                                        </p:tav>
                                      </p:tavLst>
                                    </p:anim>
                                    <p:set>
                                      <p:cBhvr>
                                        <p:cTn id="24" dur="1" fill="hold">
                                          <p:stCondLst>
                                            <p:cond delay="499"/>
                                          </p:stCondLst>
                                        </p:cTn>
                                        <p:tgtEl>
                                          <p:spTgt spid="2"/>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0.06458 0.01482 L -0.16336 0.02377 " pathEditMode="relative" rAng="0" ptsTypes="AA">
                                      <p:cBhvr>
                                        <p:cTn id="26" dur="2000" fill="hold"/>
                                        <p:tgtEl>
                                          <p:spTgt spid="21"/>
                                        </p:tgtEl>
                                        <p:attrNameLst>
                                          <p:attrName>ppt_x</p:attrName>
                                          <p:attrName>ppt_y</p:attrName>
                                        </p:attrNameLst>
                                      </p:cBhvr>
                                      <p:rCtr x="-4948" y="43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0"/>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1" presetClass="mediacall" presetSubtype="0" fill="hold" nodeType="withEffect">
                                  <p:stCondLst>
                                    <p:cond delay="0"/>
                                  </p:stCondLst>
                                  <p:childTnLst>
                                    <p:cmd type="call" cmd="playFrom(0.0)">
                                      <p:cBhvr>
                                        <p:cTn id="34" dur="30067" fill="hold"/>
                                        <p:tgtEl>
                                          <p:spTgt spid="5"/>
                                        </p:tgtEl>
                                      </p:cBhvr>
                                    </p:cmd>
                                  </p:childTnLst>
                                </p:cTn>
                              </p:par>
                              <p:par>
                                <p:cTn id="35" presetID="22" presetClass="exit" presetSubtype="1" fill="hold" grpId="0" nodeType="withEffect">
                                  <p:stCondLst>
                                    <p:cond delay="0"/>
                                  </p:stCondLst>
                                  <p:childTnLst>
                                    <p:animEffect transition="out" filter="wipe(up)">
                                      <p:cBhvr>
                                        <p:cTn id="36" dur="60000"/>
                                        <p:tgtEl>
                                          <p:spTgt spid="57"/>
                                        </p:tgtEl>
                                      </p:cBhvr>
                                    </p:animEffect>
                                    <p:set>
                                      <p:cBhvr>
                                        <p:cTn id="37" dur="1" fill="hold">
                                          <p:stCondLst>
                                            <p:cond delay="59999"/>
                                          </p:stCondLst>
                                        </p:cTn>
                                        <p:tgtEl>
                                          <p:spTgt spid="57"/>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down)">
                                      <p:cBhvr>
                                        <p:cTn id="40" dur="60000"/>
                                        <p:tgtEl>
                                          <p:spTgt spid="58"/>
                                        </p:tgtEl>
                                      </p:cBhvr>
                                    </p:animEffect>
                                  </p:childTnLst>
                                </p:cTn>
                              </p:par>
                            </p:childTnLst>
                          </p:cTn>
                        </p:par>
                        <p:par>
                          <p:cTn id="41" fill="hold">
                            <p:stCondLst>
                              <p:cond delay="60000"/>
                            </p:stCondLst>
                            <p:childTnLst>
                              <p:par>
                                <p:cTn id="42" presetID="22" presetClass="exit" presetSubtype="1" fill="hold" grpId="1" nodeType="afterEffect">
                                  <p:stCondLst>
                                    <p:cond delay="0"/>
                                  </p:stCondLst>
                                  <p:childTnLst>
                                    <p:animEffect transition="out" filter="wipe(up)">
                                      <p:cBhvr>
                                        <p:cTn id="43" dur="500"/>
                                        <p:tgtEl>
                                          <p:spTgt spid="59"/>
                                        </p:tgtEl>
                                      </p:cBhvr>
                                    </p:animEffect>
                                    <p:set>
                                      <p:cBhvr>
                                        <p:cTn id="44" dur="1" fill="hold">
                                          <p:stCondLst>
                                            <p:cond delay="499"/>
                                          </p:stCondLst>
                                        </p:cTn>
                                        <p:tgtEl>
                                          <p:spTgt spid="59"/>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par>
                          <p:cTn id="50" fill="hold">
                            <p:stCondLst>
                              <p:cond delay="60500"/>
                            </p:stCondLst>
                            <p:childTnLst>
                              <p:par>
                                <p:cTn id="51" presetID="1" presetClass="entr" presetSubtype="0" fill="hold" nodeType="after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audio>
              <p:cMediaNode vol="80000">
                <p:cTn id="53" repeatCount="2000" fill="hold" display="0">
                  <p:stCondLst>
                    <p:cond delay="indefinite"/>
                  </p:stCondLst>
                  <p:endCondLst>
                    <p:cond evt="onStopAudio" delay="0">
                      <p:tgtEl>
                        <p:sldTgt/>
                      </p:tgtEl>
                    </p:cond>
                  </p:endCondLst>
                </p:cTn>
                <p:tgtEl>
                  <p:spTgt spid="5"/>
                </p:tgtEl>
              </p:cMediaNode>
            </p:audio>
          </p:childTnLst>
        </p:cTn>
      </p:par>
    </p:tnLst>
    <p:bldLst>
      <p:bldP spid="57" grpId="0" animBg="1"/>
      <p:bldP spid="58" grpId="0" animBg="1"/>
      <p:bldP spid="59" grpId="0" animBg="1"/>
      <p:bldP spid="59" grpId="1" animBg="1"/>
      <p:bldP spid="69"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937" b="100000" l="9847" r="88943"/>
                    </a14:imgEffect>
                  </a14:imgLayer>
                </a14:imgProps>
              </a:ext>
              <a:ext uri="{28A0092B-C50C-407E-A947-70E740481C1C}">
                <a14:useLocalDpi xmlns:a14="http://schemas.microsoft.com/office/drawing/2010/main" val="0"/>
              </a:ext>
            </a:extLst>
          </a:blip>
          <a:stretch>
            <a:fillRect/>
          </a:stretch>
        </p:blipFill>
        <p:spPr>
          <a:xfrm flipH="1">
            <a:off x="6660232" y="1995686"/>
            <a:ext cx="2880320" cy="2880320"/>
          </a:xfrm>
          <a:prstGeom prst="rect">
            <a:avLst/>
          </a:prstGeom>
        </p:spPr>
      </p:pic>
      <p:sp>
        <p:nvSpPr>
          <p:cNvPr id="14" name="TextBox 682"/>
          <p:cNvSpPr txBox="1"/>
          <p:nvPr/>
        </p:nvSpPr>
        <p:spPr>
          <a:xfrm>
            <a:off x="1835696" y="483518"/>
            <a:ext cx="4824536" cy="2139396"/>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000">
                <a:solidFill>
                  <a:srgbClr val="069DB6"/>
                </a:solidFill>
                <a:latin typeface="UTM Aristote" panose="02040603050506020204" pitchFamily="18" charset="0"/>
              </a:rPr>
              <a:t>Nhớ chuẩn bị bài sau bạn nhé!</a:t>
            </a:r>
          </a:p>
        </p:txBody>
      </p:sp>
      <p:pic>
        <p:nvPicPr>
          <p:cNvPr id="1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8031" y="3041579"/>
            <a:ext cx="4092010" cy="2075412"/>
          </a:xfrm>
          <a:prstGeom prst="rect">
            <a:avLst/>
          </a:prstGeom>
        </p:spPr>
      </p:pic>
      <p:grpSp>
        <p:nvGrpSpPr>
          <p:cNvPr id="18" name="组合 2"/>
          <p:cNvGrpSpPr/>
          <p:nvPr/>
        </p:nvGrpSpPr>
        <p:grpSpPr>
          <a:xfrm rot="20200192">
            <a:off x="150680" y="2036096"/>
            <a:ext cx="3024336" cy="3024336"/>
            <a:chOff x="539552" y="1419622"/>
            <a:chExt cx="3024336" cy="3024336"/>
          </a:xfrm>
        </p:grpSpPr>
        <p:pic>
          <p:nvPicPr>
            <p:cNvPr id="19"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52" y="1419622"/>
              <a:ext cx="3024336" cy="3024336"/>
            </a:xfrm>
            <a:prstGeom prst="rect">
              <a:avLst/>
            </a:prstGeom>
          </p:spPr>
        </p:pic>
        <p:sp>
          <p:nvSpPr>
            <p:cNvPr id="20" name="矩形 7"/>
            <p:cNvSpPr/>
            <p:nvPr/>
          </p:nvSpPr>
          <p:spPr>
            <a:xfrm rot="544169">
              <a:off x="1115615" y="2744731"/>
              <a:ext cx="1621910" cy="1015655"/>
            </a:xfrm>
            <a:prstGeom prst="rect">
              <a:avLst/>
            </a:prstGeom>
          </p:spPr>
          <p:txBody>
            <a:bodyPr wrap="square" lIns="91432" tIns="45716" rIns="91432" bIns="45716">
              <a:spAutoFit/>
            </a:bodyPr>
            <a:lstStyle/>
            <a:p>
              <a:pPr algn="ctr">
                <a:lnSpc>
                  <a:spcPct val="150000"/>
                </a:lnSpc>
              </a:pPr>
              <a:r>
                <a:rPr lang="en-US" altLang="zh-CN" sz="2000" b="1">
                  <a:solidFill>
                    <a:srgbClr val="069DB6"/>
                  </a:solidFill>
                  <a:latin typeface="UTM Cooper Black" panose="02040603050506020204" pitchFamily="18" charset="0"/>
                  <a:ea typeface="微软雅黑" panose="020B0503020204020204" pitchFamily="34" charset="-122"/>
                </a:rPr>
                <a:t>DẤU HAI CHẤM</a:t>
              </a:r>
              <a:endParaRPr lang="zh-CN" altLang="en-US" sz="2000" b="1" dirty="0">
                <a:solidFill>
                  <a:srgbClr val="069DB6"/>
                </a:solidFill>
                <a:latin typeface="UTM Cooper Black" panose="02040603050506020204" pitchFamily="18" charset="0"/>
                <a:ea typeface="微软雅黑" panose="020B0503020204020204" pitchFamily="34" charset="-122"/>
              </a:endParaRPr>
            </a:p>
          </p:txBody>
        </p:sp>
      </p:grpSp>
    </p:spTree>
    <p:extLst>
      <p:ext uri="{BB962C8B-B14F-4D97-AF65-F5344CB8AC3E}">
        <p14:creationId xmlns:p14="http://schemas.microsoft.com/office/powerpoint/2010/main" val="382875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37" presetClass="entr"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1500"/>
                            </p:stCondLst>
                            <p:childTnLst>
                              <p:par>
                                <p:cTn id="26" presetID="32" presetClass="emph" presetSubtype="0" repeatCount="indefinite" fill="hold" nodeType="after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59632" y="1995686"/>
            <a:ext cx="6246389" cy="2781578"/>
          </a:xfrm>
          <a:prstGeom prst="rect">
            <a:avLst/>
          </a:prstGeom>
        </p:spPr>
      </p:pic>
      <p:pic>
        <p:nvPicPr>
          <p:cNvPr id="4"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0671" b="24053"/>
          <a:stretch>
            <a:fillRect/>
          </a:stretch>
        </p:blipFill>
        <p:spPr>
          <a:xfrm>
            <a:off x="0" y="3537022"/>
            <a:ext cx="9144000" cy="1814452"/>
          </a:xfrm>
          <a:prstGeom prst="rect">
            <a:avLst/>
          </a:prstGeom>
        </p:spPr>
      </p:pic>
      <p:sp>
        <p:nvSpPr>
          <p:cNvPr id="6" name="TextBox 5"/>
          <p:cNvSpPr txBox="1"/>
          <p:nvPr/>
        </p:nvSpPr>
        <p:spPr>
          <a:xfrm>
            <a:off x="853271" y="913644"/>
            <a:ext cx="6939720"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6000" spc="50">
                <a:ln w="11430">
                  <a:solidFill>
                    <a:srgbClr val="AD4E35"/>
                  </a:solidFill>
                </a:ln>
                <a:solidFill>
                  <a:srgbClr val="F26E4B"/>
                </a:solidFill>
                <a:effectLst>
                  <a:outerShdw blurRad="38100" dist="38100" dir="2700000" algn="tl">
                    <a:srgbClr val="000000">
                      <a:alpha val="43137"/>
                    </a:srgbClr>
                  </a:outerShdw>
                </a:effectLst>
                <a:latin typeface="UTM Diana" panose="02040603050506020204" pitchFamily="18" charset="0"/>
                <a:ea typeface="华康方圆体W7(P)" pitchFamily="82" charset="-122"/>
              </a:rPr>
              <a:t>Tạm biệt các em!</a:t>
            </a:r>
            <a:endParaRPr lang="zh-CN" altLang="en-US" sz="6000" spc="50" dirty="0">
              <a:ln w="11430">
                <a:solidFill>
                  <a:srgbClr val="AD4E35"/>
                </a:solidFill>
              </a:ln>
              <a:solidFill>
                <a:srgbClr val="F26E4B"/>
              </a:solidFill>
              <a:effectLst>
                <a:outerShdw blurRad="38100" dist="38100" dir="2700000" algn="tl">
                  <a:srgbClr val="000000">
                    <a:alpha val="43137"/>
                  </a:srgbClr>
                </a:outerShdw>
              </a:effectLst>
              <a:latin typeface="UTM Diana" panose="02040603050506020204" pitchFamily="18" charset="0"/>
              <a:ea typeface="华康方圆体W7(P)" pitchFamily="82" charset="-122"/>
            </a:endParaRPr>
          </a:p>
        </p:txBody>
      </p:sp>
    </p:spTree>
    <p:extLst>
      <p:ext uri="{BB962C8B-B14F-4D97-AF65-F5344CB8AC3E}">
        <p14:creationId xmlns:p14="http://schemas.microsoft.com/office/powerpoint/2010/main" val="1706456837"/>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50" presetClass="entr" presetSubtype="0" decel="100000" fill="hold" grpId="0" nodeType="with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ectangle 19"/>
          <p:cNvSpPr/>
          <p:nvPr/>
        </p:nvSpPr>
        <p:spPr>
          <a:xfrm rot="21420000">
            <a:off x="344125" y="446222"/>
            <a:ext cx="1096963" cy="100647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n-US" sz="4400" b="1">
                <a:solidFill>
                  <a:schemeClr val="bg1"/>
                </a:solidFill>
                <a:latin typeface="UTM Kona KT" panose="02040603050506020204" pitchFamily="18" charset="0"/>
                <a:cs typeface="Arial" pitchFamily="34" charset="0"/>
              </a:rPr>
              <a:t>K</a:t>
            </a:r>
            <a:endParaRPr lang="en-US" sz="4400" b="1" dirty="0">
              <a:solidFill>
                <a:schemeClr val="bg1"/>
              </a:solidFill>
              <a:latin typeface="UTM Kona KT" panose="02040603050506020204" pitchFamily="18" charset="0"/>
              <a:cs typeface="Arial" pitchFamily="34" charset="0"/>
            </a:endParaRPr>
          </a:p>
        </p:txBody>
      </p:sp>
      <p:sp>
        <p:nvSpPr>
          <p:cNvPr id="9" name="Rectangle 19"/>
          <p:cNvSpPr/>
          <p:nvPr/>
        </p:nvSpPr>
        <p:spPr>
          <a:xfrm rot="286156">
            <a:off x="1193929" y="268785"/>
            <a:ext cx="1096962" cy="100488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n-US" sz="4400" b="1">
                <a:solidFill>
                  <a:schemeClr val="bg1"/>
                </a:solidFill>
                <a:latin typeface="UTM Kona KT" panose="02040603050506020204" pitchFamily="18" charset="0"/>
                <a:cs typeface="Arial" pitchFamily="34" charset="0"/>
              </a:rPr>
              <a:t>H</a:t>
            </a:r>
            <a:endParaRPr lang="en-US" sz="4400" b="1" dirty="0">
              <a:solidFill>
                <a:schemeClr val="bg1"/>
              </a:solidFill>
              <a:latin typeface="UTM Kona KT" panose="02040603050506020204" pitchFamily="18" charset="0"/>
              <a:cs typeface="Arial" pitchFamily="34" charset="0"/>
            </a:endParaRPr>
          </a:p>
        </p:txBody>
      </p:sp>
      <p:sp>
        <p:nvSpPr>
          <p:cNvPr id="10" name="Rectangle 19"/>
          <p:cNvSpPr/>
          <p:nvPr/>
        </p:nvSpPr>
        <p:spPr>
          <a:xfrm rot="21345731">
            <a:off x="2162940" y="687702"/>
            <a:ext cx="1098550" cy="100647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n-US" sz="4400" b="1">
                <a:solidFill>
                  <a:schemeClr val="bg1"/>
                </a:solidFill>
                <a:latin typeface="UTM Kona KT" panose="02040603050506020204" pitchFamily="18" charset="0"/>
                <a:cs typeface="Arial" pitchFamily="34" charset="0"/>
              </a:rPr>
              <a:t>Ở</a:t>
            </a:r>
            <a:endParaRPr lang="en-US" sz="4400" b="1" dirty="0">
              <a:solidFill>
                <a:schemeClr val="tx1">
                  <a:lumMod val="85000"/>
                  <a:lumOff val="15000"/>
                </a:schemeClr>
              </a:solidFill>
              <a:latin typeface="VNI-Hobo" pitchFamily="2" charset="0"/>
              <a:cs typeface="Arial" pitchFamily="34" charset="0"/>
            </a:endParaRPr>
          </a:p>
        </p:txBody>
      </p:sp>
      <p:sp>
        <p:nvSpPr>
          <p:cNvPr id="11" name="Rectangle 19"/>
          <p:cNvSpPr/>
          <p:nvPr/>
        </p:nvSpPr>
        <p:spPr>
          <a:xfrm rot="21540000">
            <a:off x="3023308" y="261422"/>
            <a:ext cx="1098550" cy="100488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I</a:t>
            </a:r>
            <a:endParaRPr lang="en-US" sz="4400" b="1" dirty="0">
              <a:solidFill>
                <a:schemeClr val="bg1"/>
              </a:solidFill>
              <a:latin typeface="UTM Kona KT" panose="02040603050506020204" pitchFamily="18" charset="0"/>
              <a:cs typeface="Arial" pitchFamily="34" charset="0"/>
            </a:endParaRPr>
          </a:p>
        </p:txBody>
      </p:sp>
      <p:sp>
        <p:nvSpPr>
          <p:cNvPr id="12" name="Rectangle 19"/>
          <p:cNvSpPr/>
          <p:nvPr/>
        </p:nvSpPr>
        <p:spPr>
          <a:xfrm rot="352731">
            <a:off x="4666911" y="785149"/>
            <a:ext cx="1098550" cy="100488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đ</a:t>
            </a:r>
            <a:endParaRPr lang="en-US" sz="4400" b="1" dirty="0">
              <a:solidFill>
                <a:schemeClr val="bg1"/>
              </a:solidFill>
              <a:latin typeface="UTM Kona KT" panose="02040603050506020204" pitchFamily="18" charset="0"/>
              <a:cs typeface="Arial" pitchFamily="34" charset="0"/>
            </a:endParaRPr>
          </a:p>
        </p:txBody>
      </p:sp>
      <p:sp>
        <p:nvSpPr>
          <p:cNvPr id="18" name="Rectangle 19"/>
          <p:cNvSpPr/>
          <p:nvPr/>
        </p:nvSpPr>
        <p:spPr>
          <a:xfrm rot="286156">
            <a:off x="5633797" y="525636"/>
            <a:ext cx="1096962" cy="100488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Ộ</a:t>
            </a:r>
            <a:endParaRPr lang="en-US" sz="4400" b="1" dirty="0">
              <a:solidFill>
                <a:schemeClr val="bg1"/>
              </a:solidFill>
              <a:latin typeface="UTM Kona KT" panose="02040603050506020204" pitchFamily="18" charset="0"/>
              <a:cs typeface="Arial" pitchFamily="34" charset="0"/>
            </a:endParaRPr>
          </a:p>
        </p:txBody>
      </p:sp>
      <p:sp>
        <p:nvSpPr>
          <p:cNvPr id="19" name="Rectangle 19"/>
          <p:cNvSpPr/>
          <p:nvPr/>
        </p:nvSpPr>
        <p:spPr>
          <a:xfrm rot="21345731">
            <a:off x="6602808" y="944553"/>
            <a:ext cx="1098550" cy="100647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7D9E4"/>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n</a:t>
            </a:r>
            <a:endParaRPr lang="en-US" sz="4400" b="1" dirty="0">
              <a:solidFill>
                <a:schemeClr val="bg1"/>
              </a:solidFill>
              <a:latin typeface="UTM Kona KT" panose="02040603050506020204" pitchFamily="18" charset="0"/>
              <a:cs typeface="Arial" pitchFamily="34" charset="0"/>
            </a:endParaRPr>
          </a:p>
        </p:txBody>
      </p:sp>
      <p:sp>
        <p:nvSpPr>
          <p:cNvPr id="20" name="Rectangle 19"/>
          <p:cNvSpPr/>
          <p:nvPr/>
        </p:nvSpPr>
        <p:spPr>
          <a:xfrm rot="21540000">
            <a:off x="7534792" y="571783"/>
            <a:ext cx="1098550" cy="100488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2BCBD"/>
          </a:soli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r>
              <a:rPr lang="en-US" sz="4400" b="1">
                <a:solidFill>
                  <a:schemeClr val="bg1"/>
                </a:solidFill>
                <a:latin typeface="UTM Kona KT" panose="02040603050506020204" pitchFamily="18" charset="0"/>
                <a:cs typeface="Arial" pitchFamily="34" charset="0"/>
              </a:rPr>
              <a:t>G</a:t>
            </a:r>
            <a:endParaRPr lang="en-US" sz="4400" b="1" dirty="0">
              <a:solidFill>
                <a:schemeClr val="bg1"/>
              </a:solidFill>
              <a:latin typeface="UTM Kona KT" panose="02040603050506020204" pitchFamily="18" charset="0"/>
              <a:cs typeface="Arial" pitchFamily="34" charset="0"/>
            </a:endParaRPr>
          </a:p>
        </p:txBody>
      </p:sp>
      <p:sp>
        <p:nvSpPr>
          <p:cNvPr id="6" name="Heart 5">
            <a:hlinkClick r:id="rId5" action="ppaction://hlinksldjump"/>
          </p:cNvPr>
          <p:cNvSpPr/>
          <p:nvPr/>
        </p:nvSpPr>
        <p:spPr>
          <a:xfrm rot="17437930">
            <a:off x="2815508" y="2879611"/>
            <a:ext cx="1953201" cy="1953201"/>
          </a:xfrm>
          <a:prstGeom prst="heart">
            <a:avLst/>
          </a:prstGeom>
          <a:solidFill>
            <a:srgbClr val="F2BCBD"/>
          </a:solid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art 42">
            <a:hlinkClick r:id="rId6" action="ppaction://hlinksldjump"/>
          </p:cNvPr>
          <p:cNvSpPr/>
          <p:nvPr/>
        </p:nvSpPr>
        <p:spPr>
          <a:xfrm rot="4233481">
            <a:off x="4769370" y="2920922"/>
            <a:ext cx="1953201" cy="1953201"/>
          </a:xfrm>
          <a:prstGeom prst="heart">
            <a:avLst/>
          </a:prstGeom>
          <a:solidFill>
            <a:srgbClr val="97D9E4"/>
          </a:solid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c 43"/>
          <p:cNvSpPr/>
          <p:nvPr/>
        </p:nvSpPr>
        <p:spPr>
          <a:xfrm>
            <a:off x="3175057" y="2648042"/>
            <a:ext cx="1603714" cy="2610500"/>
          </a:xfrm>
          <a:prstGeom prst="arc">
            <a:avLst>
              <a:gd name="adj1" fmla="val 16385589"/>
              <a:gd name="adj2" fmla="val 814322"/>
            </a:avLst>
          </a:prstGeom>
          <a:no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5" name="Arc 44"/>
          <p:cNvSpPr/>
          <p:nvPr/>
        </p:nvSpPr>
        <p:spPr>
          <a:xfrm flipH="1">
            <a:off x="4786389" y="2645585"/>
            <a:ext cx="1603714" cy="2610500"/>
          </a:xfrm>
          <a:prstGeom prst="arc">
            <a:avLst>
              <a:gd name="adj1" fmla="val 16385589"/>
              <a:gd name="adj2" fmla="val 814322"/>
            </a:avLst>
          </a:prstGeom>
          <a:no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6" name="TextBox 45"/>
          <p:cNvSpPr txBox="1"/>
          <p:nvPr/>
        </p:nvSpPr>
        <p:spPr>
          <a:xfrm>
            <a:off x="1715177" y="2061945"/>
            <a:ext cx="6287299" cy="584775"/>
          </a:xfrm>
          <a:prstGeom prst="rect">
            <a:avLst/>
          </a:prstGeom>
          <a:noFill/>
        </p:spPr>
        <p:txBody>
          <a:bodyPr wrap="none" rtlCol="0">
            <a:spAutoFit/>
          </a:bodyPr>
          <a:lstStyle/>
          <a:p>
            <a:r>
              <a:rPr lang="en-US" sz="3200" b="1">
                <a:solidFill>
                  <a:srgbClr val="2B95A7"/>
                </a:solidFill>
                <a:latin typeface="UTM Amerika Sans" panose="02040603050506020204" pitchFamily="18" charset="0"/>
              </a:rPr>
              <a:t>Hãy chọn trái tim mà em thích!</a:t>
            </a:r>
          </a:p>
        </p:txBody>
      </p:sp>
      <p:pic>
        <p:nvPicPr>
          <p:cNvPr id="47"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1625" b="24053"/>
          <a:stretch/>
        </p:blipFill>
        <p:spPr>
          <a:xfrm flipH="1">
            <a:off x="-11956" y="4000130"/>
            <a:ext cx="9144000" cy="1538199"/>
          </a:xfrm>
          <a:prstGeom prst="rect">
            <a:avLst/>
          </a:prstGeom>
        </p:spPr>
      </p:pic>
      <p:pic>
        <p:nvPicPr>
          <p:cNvPr id="49" name="Picture 48"/>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4687889">
            <a:off x="182939" y="4486331"/>
            <a:ext cx="818659" cy="613994"/>
          </a:xfrm>
          <a:prstGeom prst="rect">
            <a:avLst/>
          </a:prstGeom>
        </p:spPr>
      </p:pic>
      <p:pic>
        <p:nvPicPr>
          <p:cNvPr id="50" name="Picture 49"/>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4028671">
            <a:off x="7134361" y="4003275"/>
            <a:ext cx="783490" cy="587618"/>
          </a:xfrm>
          <a:prstGeom prst="rect">
            <a:avLst/>
          </a:prstGeom>
        </p:spPr>
      </p:pic>
      <p:pic>
        <p:nvPicPr>
          <p:cNvPr id="51" name="Picture 50"/>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19049472">
            <a:off x="7882501" y="3103222"/>
            <a:ext cx="676955" cy="507716"/>
          </a:xfrm>
          <a:prstGeom prst="rect">
            <a:avLst/>
          </a:prstGeom>
        </p:spPr>
      </p:pic>
      <p:pic>
        <p:nvPicPr>
          <p:cNvPr id="52" name="Picture 51"/>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2911165">
            <a:off x="2085647" y="374258"/>
            <a:ext cx="680022" cy="510017"/>
          </a:xfrm>
          <a:prstGeom prst="rect">
            <a:avLst/>
          </a:prstGeom>
        </p:spPr>
      </p:pic>
      <p:pic>
        <p:nvPicPr>
          <p:cNvPr id="54" name="Picture 53"/>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2911165">
            <a:off x="1771031" y="3242323"/>
            <a:ext cx="498134" cy="373601"/>
          </a:xfrm>
          <a:prstGeom prst="rect">
            <a:avLst/>
          </a:prstGeom>
        </p:spPr>
      </p:pic>
      <p:pic>
        <p:nvPicPr>
          <p:cNvPr id="55" name="Picture 54"/>
          <p:cNvPicPr>
            <a:picLocks noChangeAspect="1"/>
          </p:cNvPicPr>
          <p:nvPr/>
        </p:nvPicPr>
        <p:blipFill rotWithShape="1">
          <a:blip r:embed="rId8">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4687889" flipV="1">
            <a:off x="6756553" y="446378"/>
            <a:ext cx="1095584" cy="821688"/>
          </a:xfrm>
          <a:prstGeom prst="rect">
            <a:avLst/>
          </a:prstGeom>
        </p:spPr>
      </p:pic>
      <p:pic>
        <p:nvPicPr>
          <p:cNvPr id="59" name="Picture 58"/>
          <p:cNvPicPr>
            <a:picLocks noChangeAspect="1"/>
          </p:cNvPicPr>
          <p:nvPr/>
        </p:nvPicPr>
        <p:blipFill rotWithShape="1">
          <a:blip r:embed="rId11" cstate="print">
            <a:extLst>
              <a:ext uri="{BEBA8EAE-BF5A-486C-A8C5-ECC9F3942E4B}">
                <a14:imgProps xmlns:a14="http://schemas.microsoft.com/office/drawing/2010/main">
                  <a14:imgLayer r:embed="rId9">
                    <a14:imgEffect>
                      <a14:backgroundRemoval t="37333" b="90000" l="10000" r="62667"/>
                    </a14:imgEffect>
                  </a14:imgLayer>
                </a14:imgProps>
              </a:ext>
              <a:ext uri="{28A0092B-C50C-407E-A947-70E740481C1C}">
                <a14:useLocalDpi xmlns:a14="http://schemas.microsoft.com/office/drawing/2010/main" val="0"/>
              </a:ext>
            </a:extLst>
          </a:blip>
          <a:srcRect l="11501" t="51750" r="53500" b="22000"/>
          <a:stretch/>
        </p:blipFill>
        <p:spPr>
          <a:xfrm rot="21194722">
            <a:off x="1316400" y="2990104"/>
            <a:ext cx="544549" cy="408412"/>
          </a:xfrm>
          <a:prstGeom prst="rect">
            <a:avLst/>
          </a:prstGeom>
        </p:spPr>
      </p:pic>
      <p:grpSp>
        <p:nvGrpSpPr>
          <p:cNvPr id="23" name="Group 22"/>
          <p:cNvGrpSpPr/>
          <p:nvPr/>
        </p:nvGrpSpPr>
        <p:grpSpPr>
          <a:xfrm>
            <a:off x="7546924" y="3108471"/>
            <a:ext cx="1689622" cy="1008112"/>
            <a:chOff x="178861" y="4114079"/>
            <a:chExt cx="1689622" cy="1008112"/>
          </a:xfrm>
        </p:grpSpPr>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71703" b="100000" l="40575" r="66454">
                          <a14:foregroundMark x1="62780" y1="77938" x2="62780" y2="77938"/>
                          <a14:foregroundMark x1="63738" y1="82014" x2="63738" y2="82014"/>
                          <a14:foregroundMark x1="64537" y1="82734" x2="64537" y2="82734"/>
                          <a14:foregroundMark x1="64537" y1="83693" x2="64537" y2="83693"/>
                          <a14:foregroundMark x1="64696" y1="85851" x2="64696" y2="85851"/>
                          <a14:foregroundMark x1="64058" y1="86571" x2="64058" y2="86571"/>
                          <a14:foregroundMark x1="63898" y1="87050" x2="63898" y2="87050"/>
                          <a14:foregroundMark x1="39297" y1="92806" x2="39297" y2="92806"/>
                          <a14:foregroundMark x1="38658" y1="91127" x2="38658" y2="91127"/>
                          <a14:foregroundMark x1="38658" y1="89928" x2="38658" y2="89928"/>
                          <a14:foregroundMark x1="38498" y1="92806" x2="38498" y2="92806"/>
                          <a14:foregroundMark x1="38179" y1="92326" x2="38179" y2="92326"/>
                          <a14:foregroundMark x1="38658" y1="93765" x2="38658" y2="93765"/>
                          <a14:foregroundMark x1="38498" y1="95444" x2="38498" y2="95444"/>
                        </a14:backgroundRemoval>
                      </a14:imgEffect>
                    </a14:imgLayer>
                  </a14:imgProps>
                </a:ext>
                <a:ext uri="{28A0092B-C50C-407E-A947-70E740481C1C}">
                  <a14:useLocalDpi xmlns:a14="http://schemas.microsoft.com/office/drawing/2010/main" val="0"/>
                </a:ext>
              </a:extLst>
            </a:blip>
            <a:srcRect l="40698" t="73323" r="30965" b="1296"/>
            <a:stretch/>
          </p:blipFill>
          <p:spPr>
            <a:xfrm>
              <a:off x="178861" y="4114079"/>
              <a:ext cx="1689622" cy="1008112"/>
            </a:xfrm>
            <a:prstGeom prst="rect">
              <a:avLst/>
            </a:prstGeom>
          </p:spPr>
        </p:pic>
        <p:sp>
          <p:nvSpPr>
            <p:cNvPr id="25" name="TextBox 24">
              <a:hlinkClick r:id="rId14" action="ppaction://hlinksldjump"/>
            </p:cNvPr>
            <p:cNvSpPr txBox="1"/>
            <p:nvPr/>
          </p:nvSpPr>
          <p:spPr>
            <a:xfrm>
              <a:off x="350201" y="4618135"/>
              <a:ext cx="1224136" cy="338554"/>
            </a:xfrm>
            <a:prstGeom prst="rect">
              <a:avLst/>
            </a:prstGeom>
            <a:noFill/>
          </p:spPr>
          <p:txBody>
            <a:bodyPr wrap="square" rtlCol="0">
              <a:spAutoFit/>
            </a:bodyPr>
            <a:lstStyle/>
            <a:p>
              <a:r>
                <a:rPr lang="en-US" sz="1600" b="1">
                  <a:solidFill>
                    <a:srgbClr val="34B1C6"/>
                  </a:solidFill>
                  <a:latin typeface="UTM Androgyne" panose="02040603050506020204" pitchFamily="18" charset="0"/>
                </a:rPr>
                <a:t>Bài mới</a:t>
              </a: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repeatCount="indefinite" fill="hold" nodeType="afterEffect">
                                  <p:stCondLst>
                                    <p:cond delay="200"/>
                                  </p:stCondLst>
                                  <p:childTnLst>
                                    <p:animEffect transition="out" filter="fade">
                                      <p:cBhvr>
                                        <p:cTn id="12" dur="500" tmFilter="0, 0; .2, .5; .8, .5; 1, 0"/>
                                        <p:tgtEl>
                                          <p:spTgt spid="59"/>
                                        </p:tgtEl>
                                      </p:cBhvr>
                                    </p:animEffect>
                                    <p:animScale>
                                      <p:cBhvr>
                                        <p:cTn id="13" dur="250" autoRev="1" fill="hold"/>
                                        <p:tgtEl>
                                          <p:spTgt spid="59"/>
                                        </p:tgtEl>
                                      </p:cBhvr>
                                      <p:by x="105000" y="105000"/>
                                    </p:animScale>
                                  </p:childTnLst>
                                </p:cTn>
                              </p:par>
                              <p:par>
                                <p:cTn id="14" presetID="2" presetClass="entr" presetSubtype="4"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additive="base">
                                        <p:cTn id="16" dur="500" fill="hold"/>
                                        <p:tgtEl>
                                          <p:spTgt spid="52"/>
                                        </p:tgtEl>
                                        <p:attrNameLst>
                                          <p:attrName>ppt_x</p:attrName>
                                        </p:attrNameLst>
                                      </p:cBhvr>
                                      <p:tavLst>
                                        <p:tav tm="0">
                                          <p:val>
                                            <p:strVal val="#ppt_x"/>
                                          </p:val>
                                        </p:tav>
                                        <p:tav tm="100000">
                                          <p:val>
                                            <p:strVal val="#ppt_x"/>
                                          </p:val>
                                        </p:tav>
                                      </p:tavLst>
                                    </p:anim>
                                    <p:anim calcmode="lin" valueType="num">
                                      <p:cBhvr additive="base">
                                        <p:cTn id="17" dur="500" fill="hold"/>
                                        <p:tgtEl>
                                          <p:spTgt spid="52"/>
                                        </p:tgtEl>
                                        <p:attrNameLst>
                                          <p:attrName>ppt_y</p:attrName>
                                        </p:attrNameLst>
                                      </p:cBhvr>
                                      <p:tavLst>
                                        <p:tav tm="0">
                                          <p:val>
                                            <p:strVal val="1+#ppt_h/2"/>
                                          </p:val>
                                        </p:tav>
                                        <p:tav tm="100000">
                                          <p:val>
                                            <p:strVal val="#ppt_y"/>
                                          </p:val>
                                        </p:tav>
                                      </p:tavLst>
                                    </p:anim>
                                  </p:childTnLst>
                                </p:cTn>
                              </p:par>
                              <p:par>
                                <p:cTn id="18" presetID="26" presetClass="emph" presetSubtype="0" repeatCount="indefinite" fill="hold" nodeType="withEffect">
                                  <p:stCondLst>
                                    <p:cond delay="0"/>
                                  </p:stCondLst>
                                  <p:childTnLst>
                                    <p:animEffect transition="out" filter="fade">
                                      <p:cBhvr>
                                        <p:cTn id="19" dur="500" tmFilter="0, 0; .2, .5; .8, .5; 1, 0"/>
                                        <p:tgtEl>
                                          <p:spTgt spid="50"/>
                                        </p:tgtEl>
                                      </p:cBhvr>
                                    </p:animEffect>
                                    <p:animScale>
                                      <p:cBhvr>
                                        <p:cTn id="20" dur="250" autoRev="1" fill="hold"/>
                                        <p:tgtEl>
                                          <p:spTgt spid="50"/>
                                        </p:tgtEl>
                                      </p:cBhvr>
                                      <p:by x="105000" y="105000"/>
                                    </p:animScale>
                                  </p:childTnLst>
                                </p:cTn>
                              </p:par>
                            </p:childTnLst>
                          </p:cTn>
                        </p:par>
                        <p:par>
                          <p:cTn id="21" fill="hold">
                            <p:stCondLst>
                              <p:cond delay="1700"/>
                            </p:stCondLst>
                            <p:childTnLst>
                              <p:par>
                                <p:cTn id="22" presetID="53" presetClass="entr" presetSubtype="16" fill="hold" grpId="0" nodeType="afterEffect">
                                  <p:stCondLst>
                                    <p:cond delay="2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400"/>
                            </p:stCondLst>
                            <p:childTnLst>
                              <p:par>
                                <p:cTn id="28" presetID="53" presetClass="entr" presetSubtype="16" fill="hold" grpId="0" nodeType="after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100"/>
                            </p:stCondLst>
                            <p:childTnLst>
                              <p:par>
                                <p:cTn id="34" presetID="53" presetClass="entr" presetSubtype="16" fill="hold" grpId="0" nodeType="afterEffect">
                                  <p:stCondLst>
                                    <p:cond delay="20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par>
                          <p:cTn id="39" fill="hold">
                            <p:stCondLst>
                              <p:cond delay="3800"/>
                            </p:stCondLst>
                            <p:childTnLst>
                              <p:par>
                                <p:cTn id="40" presetID="53" presetClass="entr" presetSubtype="16" fill="hold" grpId="0" nodeType="afterEffect">
                                  <p:stCondLst>
                                    <p:cond delay="2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5800"/>
                            </p:stCondLst>
                            <p:childTnLst>
                              <p:par>
                                <p:cTn id="46" presetID="53" presetClass="entr" presetSubtype="16" fill="hold" grpId="0" nodeType="afterEffect">
                                  <p:stCondLst>
                                    <p:cond delay="2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par>
                          <p:cTn id="51" fill="hold">
                            <p:stCondLst>
                              <p:cond delay="6500"/>
                            </p:stCondLst>
                            <p:childTnLst>
                              <p:par>
                                <p:cTn id="52" presetID="53" presetClass="entr" presetSubtype="16" fill="hold" grpId="0" nodeType="afterEffect">
                                  <p:stCondLst>
                                    <p:cond delay="2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par>
                          <p:cTn id="57" fill="hold">
                            <p:stCondLst>
                              <p:cond delay="7200"/>
                            </p:stCondLst>
                            <p:childTnLst>
                              <p:par>
                                <p:cTn id="58" presetID="53" presetClass="entr" presetSubtype="16" fill="hold" grpId="0" nodeType="afterEffect">
                                  <p:stCondLst>
                                    <p:cond delay="2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par>
                          <p:cTn id="63" fill="hold">
                            <p:stCondLst>
                              <p:cond delay="7900"/>
                            </p:stCondLst>
                            <p:childTnLst>
                              <p:par>
                                <p:cTn id="64" presetID="53" presetClass="entr" presetSubtype="16" fill="hold" grpId="0" nodeType="afterEffect">
                                  <p:stCondLst>
                                    <p:cond delay="20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childTnLst>
                          </p:cTn>
                        </p:par>
                        <p:par>
                          <p:cTn id="69" fill="hold">
                            <p:stCondLst>
                              <p:cond delay="8600"/>
                            </p:stCondLst>
                            <p:childTnLst>
                              <p:par>
                                <p:cTn id="70" presetID="44" presetClass="path" presetSubtype="0" accel="50000" decel="50000" fill="hold" nodeType="afterEffect">
                                  <p:stCondLst>
                                    <p:cond delay="200"/>
                                  </p:stCondLst>
                                  <p:childTnLst>
                                    <p:animMotion origin="layout" path="M -4.72222E-6 3.33333E-6 L -0.08229 0.06327 C -0.09947 0.07716 -0.12534 0.08518 -0.15208 0.08518 C -0.18281 0.08518 -0.20729 0.07716 -0.22447 0.06327 L -0.30659 3.33333E-6 " pathEditMode="relative" rAng="0" ptsTypes="AAAAA">
                                      <p:cBhvr>
                                        <p:cTn id="71" dur="2000" fill="hold"/>
                                        <p:tgtEl>
                                          <p:spTgt spid="55"/>
                                        </p:tgtEl>
                                        <p:attrNameLst>
                                          <p:attrName>ppt_x</p:attrName>
                                          <p:attrName>ppt_y</p:attrName>
                                        </p:attrNameLst>
                                      </p:cBhvr>
                                      <p:rCtr x="-15330" y="4259"/>
                                    </p:animMotion>
                                  </p:childTnLst>
                                </p:cTn>
                              </p:par>
                              <p:par>
                                <p:cTn id="72" presetID="41" presetClass="path" presetSubtype="0" accel="50000" decel="50000" fill="hold" nodeType="withEffect">
                                  <p:stCondLst>
                                    <p:cond delay="0"/>
                                  </p:stCondLst>
                                  <p:childTnLst>
                                    <p:animMotion origin="layout" path="M 3.05556E-6 -0.03796 C 0.0125 -0.02716 0.05712 -0.01605 0.07257 -0.01605 C 0.17083 -0.01605 0.27205 -0.18642 0.27205 -0.35648 C 0.27205 -0.27099 0.32257 -0.18642 0.37048 -0.18642 C 0.421 -0.18642 0.46892 -0.27222 0.46892 -0.35648 C 0.46892 -0.31451 0.49409 -0.27099 0.51944 -0.27099 C 0.54479 -0.27099 0.56996 -0.31296 0.56996 -0.35648 C 0.56996 -0.33488 0.58264 -0.31451 0.59531 -0.31451 C 0.60798 -0.31451 0.62066 -0.33642 0.62066 -0.35648 C 0.62066 -0.34568 0.62725 -0.33488 0.63333 -0.33488 C 0.63663 -0.33488 0.64583 -0.34568 0.64583 -0.35648 C 0.64583 -0.35123 0.64913 -0.34568 0.65243 -0.34568 C 0.65243 -0.34444 0.65902 -0.35123 0.65902 -0.35648 C 0.65902 -0.35401 0.65902 -0.35123 0.66232 -0.35123 C 0.66232 -0.35247 0.66562 -0.3537 0.66562 -0.35648 C 0.66562 -0.35525 0.66562 -0.35401 0.66562 -0.35247 C 0.66892 -0.35247 0.66892 -0.3537 0.66892 -0.35494 C 0.67222 -0.35494 0.67222 -0.3537 0.67222 -0.35247 C 0.67569 -0.35247 0.67569 -0.3537 0.67569 -0.35494 " pathEditMode="relative" rAng="0" ptsTypes="AAAAAAAAAAAAAAAAAAA">
                                      <p:cBhvr>
                                        <p:cTn id="73" dur="2000" fill="hold"/>
                                        <p:tgtEl>
                                          <p:spTgt spid="49"/>
                                        </p:tgtEl>
                                        <p:attrNameLst>
                                          <p:attrName>ppt_x</p:attrName>
                                          <p:attrName>ppt_y</p:attrName>
                                        </p:attrNameLst>
                                      </p:cBhvr>
                                      <p:rCtr x="33785" y="-14846"/>
                                    </p:animMotion>
                                  </p:childTnLst>
                                </p:cTn>
                              </p:par>
                              <p:par>
                                <p:cTn id="74" presetID="6" presetClass="entr" presetSubtype="16"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circle(in)">
                                      <p:cBhvr>
                                        <p:cTn id="76" dur="2000"/>
                                        <p:tgtEl>
                                          <p:spTgt spid="6"/>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ircle(in)">
                                      <p:cBhvr>
                                        <p:cTn id="79" dur="2000"/>
                                        <p:tgtEl>
                                          <p:spTgt spid="43"/>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circle(in)">
                                      <p:cBhvr>
                                        <p:cTn id="82" dur="2000"/>
                                        <p:tgtEl>
                                          <p:spTgt spid="45"/>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circle(in)">
                                      <p:cBhvr>
                                        <p:cTn id="85" dur="2000"/>
                                        <p:tgtEl>
                                          <p:spTgt spid="44"/>
                                        </p:tgtEl>
                                      </p:cBhvr>
                                    </p:animEffect>
                                  </p:childTnLst>
                                </p:cTn>
                              </p:par>
                            </p:childTnLst>
                          </p:cTn>
                        </p:par>
                        <p:par>
                          <p:cTn id="86" fill="hold">
                            <p:stCondLst>
                              <p:cond delay="10800"/>
                            </p:stCondLst>
                            <p:childTnLst>
                              <p:par>
                                <p:cTn id="87" presetID="42" presetClass="entr" presetSubtype="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1000"/>
                                        <p:tgtEl>
                                          <p:spTgt spid="46"/>
                                        </p:tgtEl>
                                      </p:cBhvr>
                                    </p:animEffect>
                                    <p:anim calcmode="lin" valueType="num">
                                      <p:cBhvr>
                                        <p:cTn id="90" dur="1000" fill="hold"/>
                                        <p:tgtEl>
                                          <p:spTgt spid="46"/>
                                        </p:tgtEl>
                                        <p:attrNameLst>
                                          <p:attrName>ppt_x</p:attrName>
                                        </p:attrNameLst>
                                      </p:cBhvr>
                                      <p:tavLst>
                                        <p:tav tm="0">
                                          <p:val>
                                            <p:strVal val="#ppt_x"/>
                                          </p:val>
                                        </p:tav>
                                        <p:tav tm="100000">
                                          <p:val>
                                            <p:strVal val="#ppt_x"/>
                                          </p:val>
                                        </p:tav>
                                      </p:tavLst>
                                    </p:anim>
                                    <p:anim calcmode="lin" valueType="num">
                                      <p:cBhvr>
                                        <p:cTn id="9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8" grpId="0" animBg="1"/>
      <p:bldP spid="19" grpId="0" animBg="1"/>
      <p:bldP spid="20" grpId="0" animBg="1"/>
      <p:bldP spid="6" grpId="0" animBg="1"/>
      <p:bldP spid="43" grpId="0" animBg="1"/>
      <p:bldP spid="44" grpId="0" animBg="1"/>
      <p:bldP spid="45" grpId="0" animBg="1"/>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683568" y="555526"/>
            <a:ext cx="2808312" cy="2059618"/>
            <a:chOff x="683568" y="555526"/>
            <a:chExt cx="2808312" cy="2059618"/>
          </a:xfrm>
        </p:grpSpPr>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790" b="28392" l="0" r="53602"/>
                      </a14:imgEffect>
                    </a14:imgLayer>
                  </a14:imgProps>
                </a:ext>
                <a:ext uri="{28A0092B-C50C-407E-A947-70E740481C1C}">
                  <a14:useLocalDpi xmlns:a14="http://schemas.microsoft.com/office/drawing/2010/main" val="0"/>
                </a:ext>
              </a:extLst>
            </a:blip>
            <a:srcRect t="8808" r="50000" b="66961"/>
            <a:stretch/>
          </p:blipFill>
          <p:spPr>
            <a:xfrm>
              <a:off x="683568" y="555526"/>
              <a:ext cx="2808312" cy="2059618"/>
            </a:xfrm>
            <a:prstGeom prst="rect">
              <a:avLst/>
            </a:prstGeom>
            <a:ln>
              <a:noFill/>
            </a:ln>
          </p:spPr>
        </p:pic>
        <p:sp>
          <p:nvSpPr>
            <p:cNvPr id="4" name="TextBox 3"/>
            <p:cNvSpPr txBox="1"/>
            <p:nvPr/>
          </p:nvSpPr>
          <p:spPr>
            <a:xfrm>
              <a:off x="1475656" y="1216003"/>
              <a:ext cx="1224136" cy="523220"/>
            </a:xfrm>
            <a:prstGeom prst="rect">
              <a:avLst/>
            </a:prstGeom>
            <a:noFill/>
          </p:spPr>
          <p:txBody>
            <a:bodyPr wrap="square" rtlCol="0">
              <a:spAutoFit/>
            </a:bodyPr>
            <a:lstStyle/>
            <a:p>
              <a:r>
                <a:rPr lang="en-US" sz="2800" b="1">
                  <a:solidFill>
                    <a:srgbClr val="F797A7"/>
                  </a:solidFill>
                  <a:latin typeface="UTM Cooper Black" panose="02040603050506020204" pitchFamily="18" charset="0"/>
                </a:rPr>
                <a:t>Câu 1</a:t>
              </a:r>
            </a:p>
          </p:txBody>
        </p:sp>
      </p:grpSp>
      <p:sp>
        <p:nvSpPr>
          <p:cNvPr id="5" name="Heart 4"/>
          <p:cNvSpPr/>
          <p:nvPr/>
        </p:nvSpPr>
        <p:spPr>
          <a:xfrm rot="17437930">
            <a:off x="464851" y="744160"/>
            <a:ext cx="552069" cy="552069"/>
          </a:xfrm>
          <a:prstGeom prst="heart">
            <a:avLst/>
          </a:prstGeom>
          <a:solidFill>
            <a:srgbClr val="F2BCBD"/>
          </a:solid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6328" l="10000" r="89844">
                        <a14:foregroundMark x1="42448" y1="81250" x2="42448" y2="81250"/>
                        <a14:foregroundMark x1="44740" y1="79766" x2="44740" y2="79766"/>
                        <a14:foregroundMark x1="46354" y1="79531" x2="46354" y2="79531"/>
                      </a14:backgroundRemoval>
                    </a14:imgEffect>
                  </a14:imgLayer>
                </a14:imgProps>
              </a:ext>
              <a:ext uri="{28A0092B-C50C-407E-A947-70E740481C1C}">
                <a14:useLocalDpi xmlns:a14="http://schemas.microsoft.com/office/drawing/2010/main" val="0"/>
              </a:ext>
            </a:extLst>
          </a:blip>
          <a:srcRect l="27601" t="16401" r="28533" b="12201"/>
          <a:stretch/>
        </p:blipFill>
        <p:spPr>
          <a:xfrm>
            <a:off x="1472176" y="2165098"/>
            <a:ext cx="2046846" cy="2221046"/>
          </a:xfrm>
          <a:prstGeom prst="rect">
            <a:avLst/>
          </a:prstGeom>
        </p:spPr>
      </p:pic>
      <p:grpSp>
        <p:nvGrpSpPr>
          <p:cNvPr id="14" name="Group 13"/>
          <p:cNvGrpSpPr/>
          <p:nvPr/>
        </p:nvGrpSpPr>
        <p:grpSpPr>
          <a:xfrm>
            <a:off x="3107598" y="2517255"/>
            <a:ext cx="5544616" cy="2332870"/>
            <a:chOff x="3200299" y="3003798"/>
            <a:chExt cx="5544616" cy="2332870"/>
          </a:xfrm>
        </p:grpSpPr>
        <p:pic>
          <p:nvPicPr>
            <p:cNvPr id="12" name="Picture 11"/>
            <p:cNvPicPr>
              <a:picLocks noChangeAspect="1"/>
            </p:cNvPicPr>
            <p:nvPr/>
          </p:nvPicPr>
          <p:blipFill rotWithShape="1">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9943" b="53355" l="9943" r="85287"/>
                      </a14:imgEffect>
                    </a14:imgLayer>
                  </a14:imgProps>
                </a:ext>
                <a:ext uri="{28A0092B-C50C-407E-A947-70E740481C1C}">
                  <a14:useLocalDpi xmlns:a14="http://schemas.microsoft.com/office/drawing/2010/main" val="0"/>
                </a:ext>
              </a:extLst>
            </a:blip>
            <a:srcRect l="21201" t="26921" r="29800" b="46480"/>
            <a:stretch/>
          </p:blipFill>
          <p:spPr>
            <a:xfrm>
              <a:off x="3243650" y="3003798"/>
              <a:ext cx="5258131" cy="2332870"/>
            </a:xfrm>
            <a:prstGeom prst="rect">
              <a:avLst/>
            </a:prstGeom>
          </p:spPr>
        </p:pic>
        <p:sp>
          <p:nvSpPr>
            <p:cNvPr id="13" name="TextBox 12"/>
            <p:cNvSpPr txBox="1"/>
            <p:nvPr/>
          </p:nvSpPr>
          <p:spPr>
            <a:xfrm>
              <a:off x="3200299" y="3438942"/>
              <a:ext cx="5544616" cy="1077218"/>
            </a:xfrm>
            <a:prstGeom prst="rect">
              <a:avLst/>
            </a:prstGeom>
          </p:spPr>
          <p:txBody>
            <a:bodyPr wrap="square">
              <a:spAutoFit/>
            </a:bodyPr>
            <a:lstStyle>
              <a:defPPr>
                <a:defRPr lang="zh-CN"/>
              </a:defPPr>
              <a:lvl1pPr algn="ctr">
                <a:spcBef>
                  <a:spcPct val="50000"/>
                </a:spcBef>
                <a:defRPr sz="3200">
                  <a:solidFill>
                    <a:srgbClr val="F35B74"/>
                  </a:solidFill>
                  <a:latin typeface="VNI-Cooper" pitchFamily="2" charset="0"/>
                </a:defRPr>
              </a:lvl1pPr>
            </a:lstStyle>
            <a:p>
              <a:pPr>
                <a:spcBef>
                  <a:spcPts val="0"/>
                </a:spcBef>
              </a:pPr>
              <a:r>
                <a:rPr lang="en-US" altLang="en-US">
                  <a:latin typeface="UTM Cooper Black" panose="02040603050506020204" pitchFamily="18" charset="0"/>
                </a:rPr>
                <a:t>bố, mẹ, cô, </a:t>
              </a:r>
            </a:p>
            <a:p>
              <a:pPr>
                <a:spcBef>
                  <a:spcPts val="0"/>
                </a:spcBef>
              </a:pPr>
              <a:r>
                <a:rPr lang="en-US" altLang="en-US">
                  <a:latin typeface="UTM Cooper Black" panose="02040603050506020204" pitchFamily="18" charset="0"/>
                </a:rPr>
                <a:t>chú,  dì, cụ, ….</a:t>
              </a:r>
            </a:p>
          </p:txBody>
        </p:sp>
      </p:grpSp>
      <p:grpSp>
        <p:nvGrpSpPr>
          <p:cNvPr id="20" name="Group 19"/>
          <p:cNvGrpSpPr/>
          <p:nvPr/>
        </p:nvGrpSpPr>
        <p:grpSpPr>
          <a:xfrm>
            <a:off x="178861" y="4114079"/>
            <a:ext cx="1689622" cy="1008112"/>
            <a:chOff x="178861" y="4114079"/>
            <a:chExt cx="1689622" cy="1008112"/>
          </a:xfrm>
        </p:grpSpPr>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2">
                      <a14:imgEffect>
                        <a14:backgroundRemoval t="71703" b="100000" l="40575" r="66454">
                          <a14:foregroundMark x1="62780" y1="77938" x2="62780" y2="77938"/>
                          <a14:foregroundMark x1="63738" y1="82014" x2="63738" y2="82014"/>
                          <a14:foregroundMark x1="64537" y1="82734" x2="64537" y2="82734"/>
                          <a14:foregroundMark x1="64537" y1="83693" x2="64537" y2="83693"/>
                          <a14:foregroundMark x1="64696" y1="85851" x2="64696" y2="85851"/>
                          <a14:foregroundMark x1="64058" y1="86571" x2="64058" y2="86571"/>
                          <a14:foregroundMark x1="63898" y1="87050" x2="63898" y2="87050"/>
                          <a14:foregroundMark x1="39297" y1="92806" x2="39297" y2="92806"/>
                          <a14:foregroundMark x1="38658" y1="91127" x2="38658" y2="91127"/>
                          <a14:foregroundMark x1="38658" y1="89928" x2="38658" y2="89928"/>
                          <a14:foregroundMark x1="38498" y1="92806" x2="38498" y2="92806"/>
                          <a14:foregroundMark x1="38179" y1="92326" x2="38179" y2="92326"/>
                          <a14:foregroundMark x1="38658" y1="93765" x2="38658" y2="93765"/>
                          <a14:foregroundMark x1="38498" y1="95444" x2="38498" y2="95444"/>
                        </a14:backgroundRemoval>
                      </a14:imgEffect>
                    </a14:imgLayer>
                  </a14:imgProps>
                </a:ext>
                <a:ext uri="{28A0092B-C50C-407E-A947-70E740481C1C}">
                  <a14:useLocalDpi xmlns:a14="http://schemas.microsoft.com/office/drawing/2010/main" val="0"/>
                </a:ext>
              </a:extLst>
            </a:blip>
            <a:srcRect l="40698" t="73323" r="30965" b="1296"/>
            <a:stretch/>
          </p:blipFill>
          <p:spPr>
            <a:xfrm>
              <a:off x="178861" y="4114079"/>
              <a:ext cx="1689622" cy="1008112"/>
            </a:xfrm>
            <a:prstGeom prst="rect">
              <a:avLst/>
            </a:prstGeom>
          </p:spPr>
        </p:pic>
        <p:sp>
          <p:nvSpPr>
            <p:cNvPr id="19" name="TextBox 18">
              <a:hlinkClick r:id="rId13" action="ppaction://hlinksldjump"/>
            </p:cNvPr>
            <p:cNvSpPr txBox="1"/>
            <p:nvPr/>
          </p:nvSpPr>
          <p:spPr>
            <a:xfrm>
              <a:off x="350201" y="4618135"/>
              <a:ext cx="1224136" cy="338554"/>
            </a:xfrm>
            <a:prstGeom prst="rect">
              <a:avLst/>
            </a:prstGeom>
            <a:noFill/>
          </p:spPr>
          <p:txBody>
            <a:bodyPr wrap="square" rtlCol="0">
              <a:spAutoFit/>
            </a:bodyPr>
            <a:lstStyle/>
            <a:p>
              <a:r>
                <a:rPr lang="en-US" sz="1600" b="1">
                  <a:solidFill>
                    <a:srgbClr val="F797A7"/>
                  </a:solidFill>
                  <a:latin typeface="UTM Cooper Black" panose="02040603050506020204" pitchFamily="18" charset="0"/>
                </a:rPr>
                <a:t>Quay về</a:t>
              </a:r>
            </a:p>
          </p:txBody>
        </p:sp>
      </p:grpSp>
      <p:sp>
        <p:nvSpPr>
          <p:cNvPr id="16" name="Rectangle 15"/>
          <p:cNvSpPr/>
          <p:nvPr/>
        </p:nvSpPr>
        <p:spPr>
          <a:xfrm>
            <a:off x="3182956" y="929393"/>
            <a:ext cx="5736398" cy="1569660"/>
          </a:xfrm>
          <a:prstGeom prst="rect">
            <a:avLst/>
          </a:prstGeom>
        </p:spPr>
        <p:txBody>
          <a:bodyPr wrap="square">
            <a:spAutoFit/>
          </a:bodyPr>
          <a:lstStyle/>
          <a:p>
            <a:pPr algn="ctr">
              <a:spcBef>
                <a:spcPct val="50000"/>
              </a:spcBef>
            </a:pPr>
            <a:r>
              <a:rPr lang="en-US" altLang="en-US" sz="3200">
                <a:solidFill>
                  <a:srgbClr val="F35B74"/>
                </a:solidFill>
                <a:latin typeface="UTM Cooper Black" panose="02040603050506020204" pitchFamily="18" charset="0"/>
              </a:rPr>
              <a:t>Tìm các tiếng chỉ người </a:t>
            </a:r>
            <a:br>
              <a:rPr lang="en-US" altLang="en-US" sz="3200">
                <a:solidFill>
                  <a:srgbClr val="F35B74"/>
                </a:solidFill>
                <a:latin typeface="UTM Cooper Black" panose="02040603050506020204" pitchFamily="18" charset="0"/>
              </a:rPr>
            </a:br>
            <a:r>
              <a:rPr lang="en-US" altLang="en-US" sz="3200">
                <a:solidFill>
                  <a:srgbClr val="F35B74"/>
                </a:solidFill>
                <a:latin typeface="UTM Cooper Black" panose="02040603050506020204" pitchFamily="18" charset="0"/>
              </a:rPr>
              <a:t>trong gia đình mà </a:t>
            </a:r>
            <a:br>
              <a:rPr lang="en-US" altLang="en-US" sz="3200">
                <a:solidFill>
                  <a:srgbClr val="F35B74"/>
                </a:solidFill>
                <a:latin typeface="UTM Cooper Black" panose="02040603050506020204" pitchFamily="18" charset="0"/>
              </a:rPr>
            </a:br>
            <a:r>
              <a:rPr lang="en-US" altLang="en-US" sz="3200">
                <a:solidFill>
                  <a:srgbClr val="F35B74"/>
                </a:solidFill>
                <a:latin typeface="UTM Cooper Black" panose="02040603050506020204" pitchFamily="18" charset="0"/>
              </a:rPr>
              <a:t>phần vần có 1 âm?</a:t>
            </a:r>
          </a:p>
        </p:txBody>
      </p:sp>
      <p:pic>
        <p:nvPicPr>
          <p:cNvPr id="6"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4830.8333"/>
                </p14:media>
              </p:ext>
            </p:extLst>
          </p:nvPr>
        </p:nvPicPr>
        <p:blipFill>
          <a:blip r:embed="rId14"/>
          <a:stretch>
            <a:fillRect/>
          </a:stretch>
        </p:blipFill>
        <p:spPr>
          <a:xfrm>
            <a:off x="-6733256" y="9052470"/>
            <a:ext cx="609600" cy="609600"/>
          </a:xfrm>
          <a:prstGeom prst="rect">
            <a:avLst/>
          </a:prstGeom>
        </p:spPr>
      </p:pic>
    </p:spTree>
    <p:extLst>
      <p:ext uri="{BB962C8B-B14F-4D97-AF65-F5344CB8AC3E}">
        <p14:creationId xmlns:p14="http://schemas.microsoft.com/office/powerpoint/2010/main" val="38230571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1" presetClass="mediacall" presetSubtype="0" fill="hold" nodeType="withEffect">
                                  <p:stCondLst>
                                    <p:cond delay="0"/>
                                  </p:stCondLst>
                                  <p:childTnLst>
                                    <p:cmd type="call" cmd="playFrom(0.0)">
                                      <p:cBhvr>
                                        <p:cTn id="32" dur="32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Heart 4"/>
          <p:cNvSpPr/>
          <p:nvPr/>
        </p:nvSpPr>
        <p:spPr>
          <a:xfrm rot="17437930">
            <a:off x="464851" y="744160"/>
            <a:ext cx="552069" cy="552069"/>
          </a:xfrm>
          <a:prstGeom prst="heart">
            <a:avLst/>
          </a:prstGeom>
          <a:solidFill>
            <a:srgbClr val="97D9E4"/>
          </a:solidFill>
          <a:ln w="76200">
            <a:solidFill>
              <a:srgbClr val="FDA82D"/>
            </a:solidFill>
            <a:prstDash val="sysDot"/>
          </a:ln>
          <a:effectLst>
            <a:reflection blurRad="6350" stA="52000" endA="300" endPos="35000" dir="5400000" sy="-100000" algn="bl" rotWithShape="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57281" y="2490812"/>
            <a:ext cx="6502101" cy="2677807"/>
            <a:chOff x="457281" y="2490812"/>
            <a:chExt cx="6502101" cy="2677807"/>
          </a:xfrm>
        </p:grpSpPr>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7551" b="92551" l="4357" r="95429"/>
                      </a14:imgEffect>
                    </a14:imgLayer>
                  </a14:imgProps>
                </a:ext>
                <a:ext uri="{28A0092B-C50C-407E-A947-70E740481C1C}">
                  <a14:useLocalDpi xmlns:a14="http://schemas.microsoft.com/office/drawing/2010/main" val="0"/>
                </a:ext>
              </a:extLst>
            </a:blip>
            <a:stretch>
              <a:fillRect/>
            </a:stretch>
          </p:blipFill>
          <p:spPr>
            <a:xfrm>
              <a:off x="679489" y="2490812"/>
              <a:ext cx="6057687" cy="2677807"/>
            </a:xfrm>
            <a:prstGeom prst="rect">
              <a:avLst/>
            </a:prstGeom>
          </p:spPr>
        </p:pic>
        <p:sp>
          <p:nvSpPr>
            <p:cNvPr id="6" name="Rectangle 5"/>
            <p:cNvSpPr/>
            <p:nvPr/>
          </p:nvSpPr>
          <p:spPr>
            <a:xfrm>
              <a:off x="457281" y="3203922"/>
              <a:ext cx="6502101" cy="1077218"/>
            </a:xfrm>
            <a:prstGeom prst="rect">
              <a:avLst/>
            </a:prstGeom>
          </p:spPr>
          <p:txBody>
            <a:bodyPr wrap="square">
              <a:spAutoFit/>
            </a:bodyPr>
            <a:lstStyle/>
            <a:p>
              <a:pPr algn="ctr"/>
              <a:r>
                <a:rPr lang="en-US" altLang="en-US" sz="3200">
                  <a:solidFill>
                    <a:srgbClr val="4CBDD0"/>
                  </a:solidFill>
                  <a:latin typeface="UTM Cooper Black" panose="02040603050506020204" pitchFamily="18" charset="0"/>
                </a:rPr>
                <a:t>bác, thím, anh, </a:t>
              </a:r>
            </a:p>
            <a:p>
              <a:pPr algn="ctr"/>
              <a:r>
                <a:rPr lang="en-US" altLang="en-US" sz="3200">
                  <a:solidFill>
                    <a:srgbClr val="4CBDD0"/>
                  </a:solidFill>
                  <a:latin typeface="UTM Cooper Black" panose="02040603050506020204" pitchFamily="18" charset="0"/>
                </a:rPr>
                <a:t>em, ông, cậu, …</a:t>
              </a:r>
            </a:p>
          </p:txBody>
        </p:sp>
      </p:grpSp>
      <p:grpSp>
        <p:nvGrpSpPr>
          <p:cNvPr id="3" name="Group 2"/>
          <p:cNvGrpSpPr/>
          <p:nvPr/>
        </p:nvGrpSpPr>
        <p:grpSpPr>
          <a:xfrm>
            <a:off x="827677" y="566444"/>
            <a:ext cx="2368454" cy="1924368"/>
            <a:chOff x="827677" y="566444"/>
            <a:chExt cx="2368454" cy="1924368"/>
          </a:xfrm>
        </p:grpSpPr>
        <p:pic>
          <p:nvPicPr>
            <p:cNvPr id="9" name="Picture 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713" b="89336" l="5070" r="56818"/>
                      </a14:imgEffect>
                    </a14:imgLayer>
                  </a14:imgProps>
                </a:ext>
                <a:ext uri="{28A0092B-C50C-407E-A947-70E740481C1C}">
                  <a14:useLocalDpi xmlns:a14="http://schemas.microsoft.com/office/drawing/2010/main" val="0"/>
                </a:ext>
              </a:extLst>
            </a:blip>
            <a:srcRect l="4567" t="34856" r="46972" b="25770"/>
            <a:stretch/>
          </p:blipFill>
          <p:spPr>
            <a:xfrm flipH="1">
              <a:off x="827677" y="566444"/>
              <a:ext cx="2368454" cy="1924368"/>
            </a:xfrm>
            <a:prstGeom prst="rect">
              <a:avLst/>
            </a:prstGeom>
          </p:spPr>
        </p:pic>
        <p:sp>
          <p:nvSpPr>
            <p:cNvPr id="12" name="TextBox 11"/>
            <p:cNvSpPr txBox="1"/>
            <p:nvPr/>
          </p:nvSpPr>
          <p:spPr>
            <a:xfrm>
              <a:off x="1475656" y="1216003"/>
              <a:ext cx="1224136" cy="523220"/>
            </a:xfrm>
            <a:prstGeom prst="rect">
              <a:avLst/>
            </a:prstGeom>
            <a:noFill/>
          </p:spPr>
          <p:txBody>
            <a:bodyPr wrap="square" rtlCol="0">
              <a:spAutoFit/>
            </a:bodyPr>
            <a:lstStyle/>
            <a:p>
              <a:r>
                <a:rPr lang="en-US" sz="2800" b="1">
                  <a:solidFill>
                    <a:schemeClr val="bg1"/>
                  </a:solidFill>
                  <a:latin typeface="UTM Cooper Black" panose="02040603050506020204" pitchFamily="18" charset="0"/>
                </a:rPr>
                <a:t>Câu 2</a:t>
              </a:r>
            </a:p>
          </p:txBody>
        </p:sp>
      </p:gr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1084" y="2688896"/>
            <a:ext cx="2393980" cy="1678340"/>
          </a:xfrm>
          <a:prstGeom prst="rect">
            <a:avLst/>
          </a:prstGeom>
          <a:ln>
            <a:noFill/>
          </a:ln>
          <a:effectLst>
            <a:softEdge rad="112500"/>
          </a:effectLst>
        </p:spPr>
      </p:pic>
      <p:grpSp>
        <p:nvGrpSpPr>
          <p:cNvPr id="17" name="Group 16"/>
          <p:cNvGrpSpPr/>
          <p:nvPr/>
        </p:nvGrpSpPr>
        <p:grpSpPr>
          <a:xfrm>
            <a:off x="178861" y="4114079"/>
            <a:ext cx="1689622" cy="1008112"/>
            <a:chOff x="178861" y="4114079"/>
            <a:chExt cx="1689622" cy="1008112"/>
          </a:xfrm>
        </p:grpSpPr>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2">
                      <a14:imgEffect>
                        <a14:backgroundRemoval t="71703" b="100000" l="40575" r="66454">
                          <a14:foregroundMark x1="62780" y1="77938" x2="62780" y2="77938"/>
                          <a14:foregroundMark x1="63738" y1="82014" x2="63738" y2="82014"/>
                          <a14:foregroundMark x1="64537" y1="82734" x2="64537" y2="82734"/>
                          <a14:foregroundMark x1="64537" y1="83693" x2="64537" y2="83693"/>
                          <a14:foregroundMark x1="64696" y1="85851" x2="64696" y2="85851"/>
                          <a14:foregroundMark x1="64058" y1="86571" x2="64058" y2="86571"/>
                          <a14:foregroundMark x1="63898" y1="87050" x2="63898" y2="87050"/>
                          <a14:foregroundMark x1="39297" y1="92806" x2="39297" y2="92806"/>
                          <a14:foregroundMark x1="38658" y1="91127" x2="38658" y2="91127"/>
                          <a14:foregroundMark x1="38658" y1="89928" x2="38658" y2="89928"/>
                          <a14:foregroundMark x1="38498" y1="92806" x2="38498" y2="92806"/>
                          <a14:foregroundMark x1="38179" y1="92326" x2="38179" y2="92326"/>
                          <a14:foregroundMark x1="38658" y1="93765" x2="38658" y2="93765"/>
                          <a14:foregroundMark x1="38498" y1="95444" x2="38498" y2="95444"/>
                        </a14:backgroundRemoval>
                      </a14:imgEffect>
                    </a14:imgLayer>
                  </a14:imgProps>
                </a:ext>
                <a:ext uri="{28A0092B-C50C-407E-A947-70E740481C1C}">
                  <a14:useLocalDpi xmlns:a14="http://schemas.microsoft.com/office/drawing/2010/main" val="0"/>
                </a:ext>
              </a:extLst>
            </a:blip>
            <a:srcRect l="40698" t="73323" r="30965" b="1296"/>
            <a:stretch/>
          </p:blipFill>
          <p:spPr>
            <a:xfrm>
              <a:off x="178861" y="4114079"/>
              <a:ext cx="1689622" cy="1008112"/>
            </a:xfrm>
            <a:prstGeom prst="rect">
              <a:avLst/>
            </a:prstGeom>
          </p:spPr>
        </p:pic>
        <p:sp>
          <p:nvSpPr>
            <p:cNvPr id="19" name="TextBox 18">
              <a:hlinkClick r:id="rId13" action="ppaction://hlinksldjump"/>
            </p:cNvPr>
            <p:cNvSpPr txBox="1"/>
            <p:nvPr/>
          </p:nvSpPr>
          <p:spPr>
            <a:xfrm>
              <a:off x="350201" y="4618135"/>
              <a:ext cx="1224136" cy="338554"/>
            </a:xfrm>
            <a:prstGeom prst="rect">
              <a:avLst/>
            </a:prstGeom>
            <a:noFill/>
          </p:spPr>
          <p:txBody>
            <a:bodyPr wrap="square" rtlCol="0">
              <a:spAutoFit/>
            </a:bodyPr>
            <a:lstStyle/>
            <a:p>
              <a:r>
                <a:rPr lang="en-US" sz="1600" b="1">
                  <a:solidFill>
                    <a:srgbClr val="7CCAD4"/>
                  </a:solidFill>
                  <a:latin typeface="UTM Cooper Black" panose="02040603050506020204" pitchFamily="18" charset="0"/>
                </a:rPr>
                <a:t>Quay về</a:t>
              </a:r>
            </a:p>
          </p:txBody>
        </p:sp>
      </p:grpSp>
      <p:sp>
        <p:nvSpPr>
          <p:cNvPr id="20" name="Rectangle 19"/>
          <p:cNvSpPr/>
          <p:nvPr/>
        </p:nvSpPr>
        <p:spPr>
          <a:xfrm>
            <a:off x="2843808" y="782241"/>
            <a:ext cx="5736398" cy="1569660"/>
          </a:xfrm>
          <a:prstGeom prst="rect">
            <a:avLst/>
          </a:prstGeom>
        </p:spPr>
        <p:txBody>
          <a:bodyPr wrap="square">
            <a:spAutoFit/>
          </a:bodyPr>
          <a:lstStyle/>
          <a:p>
            <a:pPr algn="ctr">
              <a:spcBef>
                <a:spcPct val="50000"/>
              </a:spcBef>
            </a:pPr>
            <a:r>
              <a:rPr lang="en-US" altLang="en-US" sz="3200">
                <a:solidFill>
                  <a:srgbClr val="4CBDD0"/>
                </a:solidFill>
                <a:latin typeface="UTM Cooper Black" panose="02040603050506020204" pitchFamily="18" charset="0"/>
              </a:rPr>
              <a:t>Tìm các tiếng chỉ người </a:t>
            </a:r>
            <a:br>
              <a:rPr lang="en-US" altLang="en-US" sz="3200">
                <a:solidFill>
                  <a:srgbClr val="4CBDD0"/>
                </a:solidFill>
                <a:latin typeface="UTM Cooper Black" panose="02040603050506020204" pitchFamily="18" charset="0"/>
              </a:rPr>
            </a:br>
            <a:r>
              <a:rPr lang="en-US" altLang="en-US" sz="3200">
                <a:solidFill>
                  <a:srgbClr val="4CBDD0"/>
                </a:solidFill>
                <a:latin typeface="UTM Cooper Black" panose="02040603050506020204" pitchFamily="18" charset="0"/>
              </a:rPr>
              <a:t>trong gia đình mà </a:t>
            </a:r>
            <a:br>
              <a:rPr lang="en-US" altLang="en-US" sz="3200">
                <a:solidFill>
                  <a:srgbClr val="4CBDD0"/>
                </a:solidFill>
                <a:latin typeface="UTM Cooper Black" panose="02040603050506020204" pitchFamily="18" charset="0"/>
              </a:rPr>
            </a:br>
            <a:r>
              <a:rPr lang="en-US" altLang="en-US" sz="3200">
                <a:solidFill>
                  <a:srgbClr val="4CBDD0"/>
                </a:solidFill>
                <a:latin typeface="UTM Cooper Black" panose="02040603050506020204" pitchFamily="18" charset="0"/>
              </a:rPr>
              <a:t>phần vần có 2 âm?</a:t>
            </a:r>
          </a:p>
        </p:txBody>
      </p:sp>
      <p:pic>
        <p:nvPicPr>
          <p:cNvPr id="15"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3">
                  <p14:trim end="4830.8333"/>
                </p14:media>
              </p:ext>
            </p:extLst>
          </p:nvPr>
        </p:nvPicPr>
        <p:blipFill>
          <a:blip r:embed="rId14"/>
          <a:stretch>
            <a:fillRect/>
          </a:stretch>
        </p:blipFill>
        <p:spPr>
          <a:xfrm>
            <a:off x="-6661248" y="9628534"/>
            <a:ext cx="609600" cy="609600"/>
          </a:xfrm>
          <a:prstGeom prst="rect">
            <a:avLst/>
          </a:prstGeom>
        </p:spPr>
      </p:pic>
    </p:spTree>
    <p:extLst>
      <p:ext uri="{BB962C8B-B14F-4D97-AF65-F5344CB8AC3E}">
        <p14:creationId xmlns:p14="http://schemas.microsoft.com/office/powerpoint/2010/main" val="6618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wd">
                                    <p:tmPct val="10000"/>
                                  </p:iterate>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 presetClass="mediacall" presetSubtype="0" fill="hold" nodeType="withEffect">
                                  <p:stCondLst>
                                    <p:cond delay="0"/>
                                  </p:stCondLst>
                                  <p:childTnLst>
                                    <p:cmd type="call" cmd="playFrom(0.0)">
                                      <p:cBhvr>
                                        <p:cTn id="30" dur="32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TextBox 5"/>
          <p:cNvSpPr txBox="1"/>
          <p:nvPr/>
        </p:nvSpPr>
        <p:spPr>
          <a:xfrm>
            <a:off x="2187300" y="987574"/>
            <a:ext cx="4709944" cy="76944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4400" spc="50">
                <a:ln w="11430"/>
                <a:solidFill>
                  <a:schemeClr val="accent1"/>
                </a:solidFill>
                <a:effectLst>
                  <a:outerShdw blurRad="76200" dist="50800" dir="5400000" algn="tl" rotWithShape="0">
                    <a:srgbClr val="000000">
                      <a:alpha val="65000"/>
                    </a:srgbClr>
                  </a:outerShdw>
                </a:effectLst>
                <a:latin typeface="UTM Cooper Black" panose="02040603050506020204" pitchFamily="18" charset="0"/>
                <a:ea typeface="华康方圆体W7(P)" pitchFamily="82" charset="-122"/>
              </a:rPr>
              <a:t>Mở rộng vốn từ</a:t>
            </a:r>
          </a:p>
        </p:txBody>
      </p:sp>
      <p:sp>
        <p:nvSpPr>
          <p:cNvPr id="7" name="TextBox 6"/>
          <p:cNvSpPr txBox="1"/>
          <p:nvPr/>
        </p:nvSpPr>
        <p:spPr>
          <a:xfrm>
            <a:off x="1373828" y="1923678"/>
            <a:ext cx="6336887" cy="1754326"/>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a:defRPr sz="4800" spc="50">
                <a:ln w="11430"/>
                <a:solidFill>
                  <a:schemeClr val="accent1"/>
                </a:solidFill>
                <a:effectLst>
                  <a:outerShdw blurRad="76200" dist="50800" dir="5400000" algn="tl" rotWithShape="0">
                    <a:srgbClr val="000000">
                      <a:alpha val="65000"/>
                    </a:srgbClr>
                  </a:outerShdw>
                </a:effectLst>
                <a:latin typeface="VNI-Cooper" pitchFamily="2" charset="0"/>
                <a:ea typeface="华康方圆体W7(P)" pitchFamily="82" charset="-122"/>
              </a:defRPr>
            </a:lvl1pPr>
          </a:lstStyle>
          <a:p>
            <a:r>
              <a:rPr lang="en-US" altLang="zh-CN" sz="5400" b="1">
                <a:ln w="11430">
                  <a:noFill/>
                </a:ln>
                <a:solidFill>
                  <a:srgbClr val="EA495A"/>
                </a:solidFill>
                <a:effectLst>
                  <a:outerShdw blurRad="38100" dist="38100" dir="2700000" algn="tl">
                    <a:srgbClr val="000000">
                      <a:alpha val="43137"/>
                    </a:srgbClr>
                  </a:outerShdw>
                </a:effectLst>
                <a:latin typeface="UVN Dung Dan" panose="03060902040502020204" pitchFamily="66" charset="0"/>
              </a:rPr>
              <a:t>Nhân hậu</a:t>
            </a:r>
          </a:p>
          <a:p>
            <a:r>
              <a:rPr lang="en-US" altLang="zh-CN" sz="5400" b="1">
                <a:ln w="11430">
                  <a:noFill/>
                </a:ln>
                <a:solidFill>
                  <a:srgbClr val="EA495A"/>
                </a:solidFill>
                <a:effectLst>
                  <a:outerShdw blurRad="38100" dist="38100" dir="2700000" algn="tl">
                    <a:srgbClr val="000000">
                      <a:alpha val="43137"/>
                    </a:srgbClr>
                  </a:outerShdw>
                </a:effectLst>
                <a:latin typeface="UVN Dung Dan" panose="03060902040502020204" pitchFamily="66" charset="0"/>
              </a:rPr>
              <a:t>Đoàn kết</a:t>
            </a:r>
          </a:p>
        </p:txBody>
      </p:sp>
    </p:spTree>
    <p:extLst>
      <p:ext uri="{BB962C8B-B14F-4D97-AF65-F5344CB8AC3E}">
        <p14:creationId xmlns:p14="http://schemas.microsoft.com/office/powerpoint/2010/main" val="868613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4" name="组合 63"/>
          <p:cNvGrpSpPr/>
          <p:nvPr/>
        </p:nvGrpSpPr>
        <p:grpSpPr>
          <a:xfrm>
            <a:off x="2981198" y="1411923"/>
            <a:ext cx="1160119" cy="3528902"/>
            <a:chOff x="2102024" y="-1714093"/>
            <a:chExt cx="1143795" cy="3479248"/>
          </a:xfrm>
        </p:grpSpPr>
        <p:grpSp>
          <p:nvGrpSpPr>
            <p:cNvPr id="65" name="组合 64"/>
            <p:cNvGrpSpPr/>
            <p:nvPr/>
          </p:nvGrpSpPr>
          <p:grpSpPr>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p>
            </p:txBody>
          </p:sp>
          <p:sp>
            <p:nvSpPr>
              <p:cNvPr id="70"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a:ln>
                      <a:noFill/>
                    </a:ln>
                    <a:solidFill>
                      <a:sysClr val="window" lastClr="FFFFFF"/>
                    </a:solidFill>
                    <a:effectLst/>
                    <a:uLnTx/>
                    <a:uFillTx/>
                    <a:latin typeface="VNI-Cooper" pitchFamily="2" charset="0"/>
                    <a:ea typeface="微软雅黑" panose="020B0503020204020204" pitchFamily="34" charset="-122"/>
                  </a:rPr>
                  <a:t>d</a:t>
                </a:r>
                <a:endParaRPr kumimoji="0" lang="zh-CN" altLang="en-US" sz="3600" b="1" i="0" u="none" strike="noStrike" kern="0" cap="none" spc="0" normalizeH="0" baseline="0" noProof="0" dirty="0">
                  <a:ln>
                    <a:noFill/>
                  </a:ln>
                  <a:solidFill>
                    <a:sysClr val="window" lastClr="FFFFFF"/>
                  </a:solidFill>
                  <a:effectLst/>
                  <a:uLnTx/>
                  <a:uFillTx/>
                  <a:latin typeface="VNI-Cooper" pitchFamily="2" charset="0"/>
                  <a:ea typeface="微软雅黑" panose="020B0503020204020204" pitchFamily="34" charset="-122"/>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4" name="组合 53"/>
          <p:cNvGrpSpPr/>
          <p:nvPr/>
        </p:nvGrpSpPr>
        <p:grpSpPr>
          <a:xfrm>
            <a:off x="2919811" y="19411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60"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a:ln>
                      <a:noFill/>
                    </a:ln>
                    <a:solidFill>
                      <a:sysClr val="window" lastClr="FFFFFF"/>
                    </a:solidFill>
                    <a:effectLst/>
                    <a:uLnTx/>
                    <a:uFillTx/>
                    <a:latin typeface="VNI-Cooper" pitchFamily="2" charset="0"/>
                    <a:ea typeface="微软雅黑" panose="020B0503020204020204" pitchFamily="34" charset="-122"/>
                  </a:rPr>
                  <a:t>c</a:t>
                </a:r>
                <a:endParaRPr kumimoji="0" lang="zh-CN" altLang="en-US" sz="3600" b="1" i="0" u="none" strike="noStrike" kern="0" cap="none" spc="0" normalizeH="0" baseline="0" noProof="0" dirty="0">
                  <a:ln>
                    <a:noFill/>
                  </a:ln>
                  <a:solidFill>
                    <a:sysClr val="window" lastClr="FFFFFF"/>
                  </a:solidFill>
                  <a:effectLst/>
                  <a:uLnTx/>
                  <a:uFillTx/>
                  <a:latin typeface="VNI-Cooper" pitchFamily="2" charset="0"/>
                  <a:ea typeface="微软雅黑" panose="020B0503020204020204" pitchFamily="34" charset="-122"/>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44" name="组合 43"/>
          <p:cNvGrpSpPr/>
          <p:nvPr/>
        </p:nvGrpSpPr>
        <p:grpSpPr>
          <a:xfrm>
            <a:off x="2889398" y="-95715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p>
            </p:txBody>
          </p:sp>
          <p:sp>
            <p:nvSpPr>
              <p:cNvPr id="5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a:ln>
                      <a:noFill/>
                    </a:ln>
                    <a:solidFill>
                      <a:schemeClr val="bg1"/>
                    </a:solidFill>
                    <a:effectLst/>
                    <a:uLnTx/>
                    <a:uFillTx/>
                    <a:latin typeface="VNI-Cooper" pitchFamily="2" charset="0"/>
                    <a:ea typeface="微软雅黑" panose="020B0503020204020204" pitchFamily="34" charset="-122"/>
                  </a:rPr>
                  <a:t>b</a:t>
                </a:r>
                <a:endParaRPr kumimoji="0" lang="zh-CN" altLang="en-US" sz="3600" b="1" i="0" u="none" strike="noStrike" kern="0" cap="none" spc="0" normalizeH="0" baseline="0" noProof="0" dirty="0">
                  <a:ln>
                    <a:noFill/>
                  </a:ln>
                  <a:solidFill>
                    <a:schemeClr val="bg1"/>
                  </a:solidFill>
                  <a:effectLst/>
                  <a:uLnTx/>
                  <a:uFillTx/>
                  <a:latin typeface="VNI-Cooper" pitchFamily="2" charset="0"/>
                  <a:ea typeface="微软雅黑" panose="020B0503020204020204" pitchFamily="34" charset="-122"/>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4292220" y="633165"/>
            <a:ext cx="4600260" cy="966112"/>
            <a:chOff x="2110311" y="1329732"/>
            <a:chExt cx="8165476" cy="1067749"/>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solidFill>
                  <a:srgbClr val="4CBDD0"/>
                </a:solidFill>
                <a:effectLst/>
                <a:uLnTx/>
                <a:uFillTx/>
                <a:latin typeface="华康方圆体W7(P)" pitchFamily="82" charset="-122"/>
                <a:ea typeface="华康方圆体W7(P)" pitchFamily="82" charset="-122"/>
              </a:endParaRPr>
            </a:p>
          </p:txBody>
        </p:sp>
        <p:sp>
          <p:nvSpPr>
            <p:cNvPr id="17" name="矩形 16"/>
            <p:cNvSpPr/>
            <p:nvPr/>
          </p:nvSpPr>
          <p:spPr>
            <a:xfrm>
              <a:off x="2251990" y="1496152"/>
              <a:ext cx="8023797" cy="748341"/>
            </a:xfrm>
            <a:prstGeom prst="rect">
              <a:avLst/>
            </a:prstGeom>
          </p:spPr>
          <p:txBody>
            <a:bodyPr wrap="square">
              <a:spAutoFit/>
            </a:bodyPr>
            <a:lstStyle/>
            <a:p>
              <a:pPr algn="ctr"/>
              <a:r>
                <a:rPr lang="vi-VN" altLang="en-US" sz="1900">
                  <a:solidFill>
                    <a:srgbClr val="2A91A2"/>
                  </a:solidFill>
                  <a:latin typeface="UTM Aristote" panose="02040603050506020204" pitchFamily="18" charset="0"/>
                </a:rPr>
                <a:t>Thể hiện lòng nhân hậu, </a:t>
              </a:r>
            </a:p>
            <a:p>
              <a:pPr algn="ctr"/>
              <a:r>
                <a:rPr lang="vi-VN" altLang="en-US" sz="1900">
                  <a:solidFill>
                    <a:srgbClr val="2A91A2"/>
                  </a:solidFill>
                  <a:latin typeface="UTM Aristote" panose="02040603050506020204" pitchFamily="18" charset="0"/>
                </a:rPr>
                <a:t>tình cảm yêu thương đồng loại</a:t>
              </a:r>
            </a:p>
          </p:txBody>
        </p:sp>
      </p:grpSp>
      <p:grpSp>
        <p:nvGrpSpPr>
          <p:cNvPr id="43" name="组合 42"/>
          <p:cNvGrpSpPr/>
          <p:nvPr/>
        </p:nvGrpSpPr>
        <p:grpSpPr>
          <a:xfrm>
            <a:off x="2852566" y="-206842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38"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a:ln>
                      <a:noFill/>
                    </a:ln>
                    <a:solidFill>
                      <a:schemeClr val="bg1"/>
                    </a:solidFill>
                    <a:effectLst/>
                    <a:uLnTx/>
                    <a:uFillTx/>
                    <a:latin typeface="VNI-Cooper" pitchFamily="2" charset="0"/>
                    <a:ea typeface="微软雅黑" panose="020B0503020204020204" pitchFamily="34" charset="-122"/>
                  </a:rPr>
                  <a:t>a</a:t>
                </a:r>
                <a:endParaRPr kumimoji="0" lang="zh-CN" altLang="en-US" sz="3600" b="1" i="0" u="none" strike="noStrike" kern="0" cap="none" spc="0" normalizeH="0" baseline="0" noProof="0" dirty="0">
                  <a:ln>
                    <a:noFill/>
                  </a:ln>
                  <a:solidFill>
                    <a:schemeClr val="bg1"/>
                  </a:solidFill>
                  <a:effectLst/>
                  <a:uLnTx/>
                  <a:uFillTx/>
                  <a:latin typeface="VNI-Cooper" pitchFamily="2" charset="0"/>
                  <a:ea typeface="微软雅黑" panose="020B0503020204020204" pitchFamily="34" charset="-122"/>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4294332" y="1729196"/>
            <a:ext cx="4510430" cy="966317"/>
            <a:chOff x="2110311" y="1329732"/>
            <a:chExt cx="8016513"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53" name="矩形 52"/>
            <p:cNvSpPr/>
            <p:nvPr/>
          </p:nvSpPr>
          <p:spPr>
            <a:xfrm>
              <a:off x="2681015" y="1455020"/>
              <a:ext cx="7409934" cy="782191"/>
            </a:xfrm>
            <a:prstGeom prst="rect">
              <a:avLst/>
            </a:prstGeom>
          </p:spPr>
          <p:txBody>
            <a:bodyPr wrap="square">
              <a:spAutoFit/>
            </a:bodyPr>
            <a:lstStyle/>
            <a:p>
              <a:pPr algn="ctr"/>
              <a:r>
                <a:rPr lang="vi-VN" altLang="en-US" sz="2000">
                  <a:solidFill>
                    <a:srgbClr val="F13B59"/>
                  </a:solidFill>
                  <a:latin typeface="UTM Aristote" panose="02040603050506020204" pitchFamily="18" charset="0"/>
                </a:rPr>
                <a:t>Trái nghĩa với nhân hậu </a:t>
              </a:r>
            </a:p>
            <a:p>
              <a:pPr algn="ctr"/>
              <a:r>
                <a:rPr lang="vi-VN" altLang="en-US" sz="2000">
                  <a:solidFill>
                    <a:srgbClr val="F13B59"/>
                  </a:solidFill>
                  <a:latin typeface="UTM Aristote" panose="02040603050506020204" pitchFamily="18" charset="0"/>
                </a:rPr>
                <a:t>hoặc yêu thương </a:t>
              </a:r>
            </a:p>
          </p:txBody>
        </p:sp>
      </p:grpSp>
      <p:grpSp>
        <p:nvGrpSpPr>
          <p:cNvPr id="61" name="组合 60"/>
          <p:cNvGrpSpPr/>
          <p:nvPr/>
        </p:nvGrpSpPr>
        <p:grpSpPr>
          <a:xfrm>
            <a:off x="4294332" y="2832341"/>
            <a:ext cx="4520588" cy="1069231"/>
            <a:chOff x="2110311" y="1329732"/>
            <a:chExt cx="8070685" cy="1067749"/>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63" name="矩形 62"/>
            <p:cNvSpPr/>
            <p:nvPr/>
          </p:nvSpPr>
          <p:spPr>
            <a:xfrm>
              <a:off x="2662879" y="1509087"/>
              <a:ext cx="7518117" cy="706905"/>
            </a:xfrm>
            <a:prstGeom prst="rect">
              <a:avLst/>
            </a:prstGeom>
          </p:spPr>
          <p:txBody>
            <a:bodyPr wrap="square">
              <a:spAutoFit/>
            </a:bodyPr>
            <a:lstStyle/>
            <a:p>
              <a:pPr algn="ctr">
                <a:spcBef>
                  <a:spcPct val="10000"/>
                </a:spcBef>
              </a:pPr>
              <a:r>
                <a:rPr lang="en-US" altLang="en-US" sz="2000">
                  <a:solidFill>
                    <a:srgbClr val="2A91A2"/>
                  </a:solidFill>
                  <a:latin typeface="UTM Aristote" panose="02040603050506020204" pitchFamily="18" charset="0"/>
                </a:rPr>
                <a:t>Thể hiện tinh thần </a:t>
              </a:r>
              <a:br>
                <a:rPr lang="en-US" altLang="en-US" sz="2000">
                  <a:solidFill>
                    <a:srgbClr val="2A91A2"/>
                  </a:solidFill>
                  <a:latin typeface="UTM Aristote" panose="02040603050506020204" pitchFamily="18" charset="0"/>
                </a:rPr>
              </a:br>
              <a:r>
                <a:rPr lang="en-US" altLang="en-US" sz="2000">
                  <a:solidFill>
                    <a:srgbClr val="2A91A2"/>
                  </a:solidFill>
                  <a:latin typeface="UTM Aristote" panose="02040603050506020204" pitchFamily="18" charset="0"/>
                </a:rPr>
                <a:t>đùm bọc, giúp đỡ đồng loại </a:t>
              </a:r>
            </a:p>
          </p:txBody>
        </p:sp>
      </p:grpSp>
      <p:grpSp>
        <p:nvGrpSpPr>
          <p:cNvPr id="71" name="组合 70"/>
          <p:cNvGrpSpPr/>
          <p:nvPr/>
        </p:nvGrpSpPr>
        <p:grpSpPr>
          <a:xfrm>
            <a:off x="4294332" y="4036264"/>
            <a:ext cx="4510430" cy="966317"/>
            <a:chOff x="2110311" y="1329732"/>
            <a:chExt cx="8052549" cy="1067749"/>
          </a:xfrm>
        </p:grpSpPr>
        <p:sp>
          <p:nvSpPr>
            <p:cNvPr id="7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3" name="矩形 72"/>
            <p:cNvSpPr/>
            <p:nvPr/>
          </p:nvSpPr>
          <p:spPr>
            <a:xfrm>
              <a:off x="2681016" y="1433241"/>
              <a:ext cx="7481844" cy="884216"/>
            </a:xfrm>
            <a:prstGeom prst="rect">
              <a:avLst/>
            </a:prstGeom>
          </p:spPr>
          <p:txBody>
            <a:bodyPr wrap="square">
              <a:spAutoFit/>
            </a:bodyPr>
            <a:lstStyle/>
            <a:p>
              <a:pPr algn="ctr">
                <a:spcBef>
                  <a:spcPct val="10000"/>
                </a:spcBef>
              </a:pPr>
              <a:r>
                <a:rPr lang="en-US" altLang="en-US" sz="2000">
                  <a:solidFill>
                    <a:srgbClr val="F13B59"/>
                  </a:solidFill>
                  <a:latin typeface="UTM Aristote" panose="02040603050506020204" pitchFamily="18" charset="0"/>
                </a:rPr>
                <a:t>Trái nghĩa với </a:t>
              </a:r>
              <a:r>
                <a:rPr lang="en-US" altLang="en-US" sz="2300">
                  <a:solidFill>
                    <a:srgbClr val="F13B59"/>
                  </a:solidFill>
                  <a:effectLst>
                    <a:outerShdw blurRad="38100" dist="38100" dir="2700000" algn="tl">
                      <a:srgbClr val="000000">
                        <a:alpha val="43137"/>
                      </a:srgbClr>
                    </a:outerShdw>
                  </a:effectLst>
                  <a:latin typeface="UTM Aristote" panose="02040603050506020204" pitchFamily="18" charset="0"/>
                </a:rPr>
                <a:t>đùm bọc </a:t>
              </a:r>
              <a:r>
                <a:rPr lang="en-US" altLang="en-US" sz="2000">
                  <a:solidFill>
                    <a:srgbClr val="F13B59"/>
                  </a:solidFill>
                  <a:latin typeface="UTM Aristote" panose="02040603050506020204" pitchFamily="18" charset="0"/>
                </a:rPr>
                <a:t>hoặc</a:t>
              </a:r>
              <a:r>
                <a:rPr lang="en-US" altLang="en-US" sz="2300">
                  <a:solidFill>
                    <a:srgbClr val="F13B59"/>
                  </a:solidFill>
                  <a:latin typeface="UTM Aristote" panose="02040603050506020204" pitchFamily="18" charset="0"/>
                </a:rPr>
                <a:t> </a:t>
              </a:r>
              <a:r>
                <a:rPr lang="en-US" altLang="en-US" sz="2300">
                  <a:solidFill>
                    <a:srgbClr val="F13B59"/>
                  </a:solidFill>
                  <a:effectLst>
                    <a:outerShdw blurRad="38100" dist="38100" dir="2700000" algn="tl">
                      <a:srgbClr val="000000">
                        <a:alpha val="43137"/>
                      </a:srgbClr>
                    </a:outerShdw>
                  </a:effectLst>
                  <a:latin typeface="UTM Aristote" panose="02040603050506020204" pitchFamily="18" charset="0"/>
                </a:rPr>
                <a:t>giúp đỡ </a:t>
              </a:r>
            </a:p>
          </p:txBody>
        </p:sp>
      </p:gr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9855" b="89984" l="3069" r="95396">
                        <a14:foregroundMark x1="47738" y1="63247" x2="47738" y2="63247"/>
                      </a14:backgroundRemoval>
                    </a14:imgEffect>
                  </a14:imgLayer>
                </a14:imgProps>
              </a:ext>
              <a:ext uri="{28A0092B-C50C-407E-A947-70E740481C1C}">
                <a14:useLocalDpi xmlns:a14="http://schemas.microsoft.com/office/drawing/2010/main" val="0"/>
              </a:ext>
            </a:extLst>
          </a:blip>
          <a:stretch>
            <a:fillRect/>
          </a:stretch>
        </p:blipFill>
        <p:spPr>
          <a:xfrm>
            <a:off x="-76504" y="2371167"/>
            <a:ext cx="3201140" cy="3200739"/>
          </a:xfrm>
          <a:prstGeom prst="rect">
            <a:avLst/>
          </a:prstGeom>
        </p:spPr>
      </p:pic>
      <p:grpSp>
        <p:nvGrpSpPr>
          <p:cNvPr id="2" name="Group 1"/>
          <p:cNvGrpSpPr/>
          <p:nvPr/>
        </p:nvGrpSpPr>
        <p:grpSpPr>
          <a:xfrm>
            <a:off x="-24909" y="1549969"/>
            <a:ext cx="3152359" cy="1092831"/>
            <a:chOff x="-24909" y="1549969"/>
            <a:chExt cx="3152359" cy="1092831"/>
          </a:xfrm>
        </p:grpSpPr>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79856" b="100000" l="0" r="45847"/>
                      </a14:imgEffect>
                    </a14:imgLayer>
                  </a14:imgProps>
                </a:ext>
                <a:ext uri="{28A0092B-C50C-407E-A947-70E740481C1C}">
                  <a14:useLocalDpi xmlns:a14="http://schemas.microsoft.com/office/drawing/2010/main" val="0"/>
                </a:ext>
              </a:extLst>
            </a:blip>
            <a:srcRect t="79007" r="59661"/>
            <a:stretch/>
          </p:blipFill>
          <p:spPr>
            <a:xfrm>
              <a:off x="-24909" y="1549969"/>
              <a:ext cx="3152359" cy="1092831"/>
            </a:xfrm>
            <a:prstGeom prst="rect">
              <a:avLst/>
            </a:prstGeom>
          </p:spPr>
        </p:pic>
        <p:sp>
          <p:nvSpPr>
            <p:cNvPr id="12" name="TextBox 11"/>
            <p:cNvSpPr txBox="1"/>
            <p:nvPr/>
          </p:nvSpPr>
          <p:spPr>
            <a:xfrm>
              <a:off x="469895" y="1897752"/>
              <a:ext cx="2258952" cy="461665"/>
            </a:xfrm>
            <a:prstGeom prst="rect">
              <a:avLst/>
            </a:prstGeom>
            <a:noFill/>
          </p:spPr>
          <p:txBody>
            <a:bodyPr wrap="none" rtlCol="0">
              <a:spAutoFit/>
            </a:bodyPr>
            <a:lstStyle/>
            <a:p>
              <a:r>
                <a:rPr lang="en-US" sz="2400">
                  <a:solidFill>
                    <a:srgbClr val="2A91A2"/>
                  </a:solidFill>
                  <a:latin typeface="UTM Aristote" panose="02040603050506020204" pitchFamily="18" charset="0"/>
                </a:rPr>
                <a:t>Tìm từ ngữ:</a:t>
              </a:r>
            </a:p>
          </p:txBody>
        </p:sp>
      </p:grpSp>
      <p:grpSp>
        <p:nvGrpSpPr>
          <p:cNvPr id="74" name="Group 73"/>
          <p:cNvGrpSpPr/>
          <p:nvPr/>
        </p:nvGrpSpPr>
        <p:grpSpPr>
          <a:xfrm>
            <a:off x="725576" y="300105"/>
            <a:ext cx="1462405" cy="1082828"/>
            <a:chOff x="254860" y="60327"/>
            <a:chExt cx="1462405" cy="1082828"/>
          </a:xfrm>
        </p:grpSpPr>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76" name="TextBox 75"/>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UTM Cooper Black" panose="02040603050506020204" pitchFamily="18" charset="0"/>
                </a:rPr>
                <a:t>Bài 1</a:t>
              </a:r>
            </a:p>
          </p:txBody>
        </p:sp>
      </p:grpSp>
    </p:spTree>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p:tgtEl>
                                          <p:spTgt spid="74"/>
                                        </p:tgtEl>
                                        <p:attrNameLst>
                                          <p:attrName>ppt_y</p:attrName>
                                        </p:attrNameLst>
                                      </p:cBhvr>
                                      <p:tavLst>
                                        <p:tav tm="0">
                                          <p:val>
                                            <p:strVal val="#ppt_y+#ppt_h*1.125000"/>
                                          </p:val>
                                        </p:tav>
                                        <p:tav tm="100000">
                                          <p:val>
                                            <p:strVal val="#ppt_y"/>
                                          </p:val>
                                        </p:tav>
                                      </p:tavLst>
                                    </p:anim>
                                    <p:animEffect transition="in" filter="wipe(up)">
                                      <p:cBhvr>
                                        <p:cTn id="8" dur="500"/>
                                        <p:tgtEl>
                                          <p:spTgt spid="74"/>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750" fill="hold"/>
                                        <p:tgtEl>
                                          <p:spTgt spid="43"/>
                                        </p:tgtEl>
                                        <p:attrNameLst>
                                          <p:attrName>ppt_w</p:attrName>
                                        </p:attrNameLst>
                                      </p:cBhvr>
                                      <p:tavLst>
                                        <p:tav tm="0">
                                          <p:val>
                                            <p:fltVal val="0"/>
                                          </p:val>
                                        </p:tav>
                                        <p:tav tm="100000">
                                          <p:val>
                                            <p:strVal val="#ppt_w"/>
                                          </p:val>
                                        </p:tav>
                                      </p:tavLst>
                                    </p:anim>
                                    <p:anim calcmode="lin" valueType="num">
                                      <p:cBhvr>
                                        <p:cTn id="18" dur="750" fill="hold"/>
                                        <p:tgtEl>
                                          <p:spTgt spid="43"/>
                                        </p:tgtEl>
                                        <p:attrNameLst>
                                          <p:attrName>ppt_h</p:attrName>
                                        </p:attrNameLst>
                                      </p:cBhvr>
                                      <p:tavLst>
                                        <p:tav tm="0">
                                          <p:val>
                                            <p:fltVal val="0"/>
                                          </p:val>
                                        </p:tav>
                                        <p:tav tm="100000">
                                          <p:val>
                                            <p:strVal val="#ppt_h"/>
                                          </p:val>
                                        </p:tav>
                                      </p:tavLst>
                                    </p:anim>
                                    <p:anim calcmode="lin" valueType="num">
                                      <p:cBhvr>
                                        <p:cTn id="19" dur="750" fill="hold"/>
                                        <p:tgtEl>
                                          <p:spTgt spid="43"/>
                                        </p:tgtEl>
                                        <p:attrNameLst>
                                          <p:attrName>style.rotation</p:attrName>
                                        </p:attrNameLst>
                                      </p:cBhvr>
                                      <p:tavLst>
                                        <p:tav tm="0">
                                          <p:val>
                                            <p:fltVal val="90"/>
                                          </p:val>
                                        </p:tav>
                                        <p:tav tm="100000">
                                          <p:val>
                                            <p:fltVal val="0"/>
                                          </p:val>
                                        </p:tav>
                                      </p:tavLst>
                                    </p:anim>
                                    <p:animEffect transition="in" filter="fade">
                                      <p:cBhvr>
                                        <p:cTn id="20" dur="750"/>
                                        <p:tgtEl>
                                          <p:spTgt spid="43"/>
                                        </p:tgtEl>
                                      </p:cBhvr>
                                    </p:animEffect>
                                  </p:childTnLst>
                                </p:cTn>
                              </p:par>
                            </p:childTnLst>
                          </p:cTn>
                        </p:par>
                        <p:par>
                          <p:cTn id="21" fill="hold">
                            <p:stCondLst>
                              <p:cond delay="175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750" fill="hold"/>
                                        <p:tgtEl>
                                          <p:spTgt spid="44"/>
                                        </p:tgtEl>
                                        <p:attrNameLst>
                                          <p:attrName>ppt_w</p:attrName>
                                        </p:attrNameLst>
                                      </p:cBhvr>
                                      <p:tavLst>
                                        <p:tav tm="0">
                                          <p:val>
                                            <p:fltVal val="0"/>
                                          </p:val>
                                        </p:tav>
                                        <p:tav tm="100000">
                                          <p:val>
                                            <p:strVal val="#ppt_w"/>
                                          </p:val>
                                        </p:tav>
                                      </p:tavLst>
                                    </p:anim>
                                    <p:anim calcmode="lin" valueType="num">
                                      <p:cBhvr>
                                        <p:cTn id="29" dur="750" fill="hold"/>
                                        <p:tgtEl>
                                          <p:spTgt spid="44"/>
                                        </p:tgtEl>
                                        <p:attrNameLst>
                                          <p:attrName>ppt_h</p:attrName>
                                        </p:attrNameLst>
                                      </p:cBhvr>
                                      <p:tavLst>
                                        <p:tav tm="0">
                                          <p:val>
                                            <p:fltVal val="0"/>
                                          </p:val>
                                        </p:tav>
                                        <p:tav tm="100000">
                                          <p:val>
                                            <p:strVal val="#ppt_h"/>
                                          </p:val>
                                        </p:tav>
                                      </p:tavLst>
                                    </p:anim>
                                    <p:anim calcmode="lin" valueType="num">
                                      <p:cBhvr>
                                        <p:cTn id="30" dur="750" fill="hold"/>
                                        <p:tgtEl>
                                          <p:spTgt spid="44"/>
                                        </p:tgtEl>
                                        <p:attrNameLst>
                                          <p:attrName>style.rotation</p:attrName>
                                        </p:attrNameLst>
                                      </p:cBhvr>
                                      <p:tavLst>
                                        <p:tav tm="0">
                                          <p:val>
                                            <p:fltVal val="90"/>
                                          </p:val>
                                        </p:tav>
                                        <p:tav tm="100000">
                                          <p:val>
                                            <p:fltVal val="0"/>
                                          </p:val>
                                        </p:tav>
                                      </p:tavLst>
                                    </p:anim>
                                    <p:animEffect transition="in" filter="fade">
                                      <p:cBhvr>
                                        <p:cTn id="31" dur="750"/>
                                        <p:tgtEl>
                                          <p:spTgt spid="44"/>
                                        </p:tgtEl>
                                      </p:cBhvr>
                                    </p:animEffect>
                                  </p:childTnLst>
                                </p:cTn>
                              </p:par>
                            </p:childTnLst>
                          </p:cTn>
                        </p:par>
                        <p:par>
                          <p:cTn id="32" fill="hold">
                            <p:stCondLst>
                              <p:cond delay="3750"/>
                            </p:stCondLst>
                            <p:childTnLst>
                              <p:par>
                                <p:cTn id="33" presetID="22" presetClass="entr" presetSubtype="8"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1250"/>
                                        <p:tgtEl>
                                          <p:spTgt spid="51"/>
                                        </p:tgtEl>
                                      </p:cBhvr>
                                    </p:animEffect>
                                  </p:childTnLst>
                                </p:cTn>
                              </p:par>
                            </p:childTnLst>
                          </p:cTn>
                        </p:par>
                        <p:par>
                          <p:cTn id="36" fill="hold">
                            <p:stCondLst>
                              <p:cond delay="5000"/>
                            </p:stCondLst>
                            <p:childTnLst>
                              <p:par>
                                <p:cTn id="37" presetID="31" presetClass="entr" presetSubtype="0"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p:cTn id="39" dur="750" fill="hold"/>
                                        <p:tgtEl>
                                          <p:spTgt spid="54"/>
                                        </p:tgtEl>
                                        <p:attrNameLst>
                                          <p:attrName>ppt_w</p:attrName>
                                        </p:attrNameLst>
                                      </p:cBhvr>
                                      <p:tavLst>
                                        <p:tav tm="0">
                                          <p:val>
                                            <p:fltVal val="0"/>
                                          </p:val>
                                        </p:tav>
                                        <p:tav tm="100000">
                                          <p:val>
                                            <p:strVal val="#ppt_w"/>
                                          </p:val>
                                        </p:tav>
                                      </p:tavLst>
                                    </p:anim>
                                    <p:anim calcmode="lin" valueType="num">
                                      <p:cBhvr>
                                        <p:cTn id="40" dur="750" fill="hold"/>
                                        <p:tgtEl>
                                          <p:spTgt spid="54"/>
                                        </p:tgtEl>
                                        <p:attrNameLst>
                                          <p:attrName>ppt_h</p:attrName>
                                        </p:attrNameLst>
                                      </p:cBhvr>
                                      <p:tavLst>
                                        <p:tav tm="0">
                                          <p:val>
                                            <p:fltVal val="0"/>
                                          </p:val>
                                        </p:tav>
                                        <p:tav tm="100000">
                                          <p:val>
                                            <p:strVal val="#ppt_h"/>
                                          </p:val>
                                        </p:tav>
                                      </p:tavLst>
                                    </p:anim>
                                    <p:anim calcmode="lin" valueType="num">
                                      <p:cBhvr>
                                        <p:cTn id="41" dur="750" fill="hold"/>
                                        <p:tgtEl>
                                          <p:spTgt spid="54"/>
                                        </p:tgtEl>
                                        <p:attrNameLst>
                                          <p:attrName>style.rotation</p:attrName>
                                        </p:attrNameLst>
                                      </p:cBhvr>
                                      <p:tavLst>
                                        <p:tav tm="0">
                                          <p:val>
                                            <p:fltVal val="90"/>
                                          </p:val>
                                        </p:tav>
                                        <p:tav tm="100000">
                                          <p:val>
                                            <p:fltVal val="0"/>
                                          </p:val>
                                        </p:tav>
                                      </p:tavLst>
                                    </p:anim>
                                    <p:animEffect transition="in" filter="fade">
                                      <p:cBhvr>
                                        <p:cTn id="42" dur="750"/>
                                        <p:tgtEl>
                                          <p:spTgt spid="54"/>
                                        </p:tgtEl>
                                      </p:cBhvr>
                                    </p:animEffect>
                                  </p:childTnLst>
                                </p:cTn>
                              </p:par>
                            </p:childTnLst>
                          </p:cTn>
                        </p:par>
                        <p:par>
                          <p:cTn id="43" fill="hold">
                            <p:stCondLst>
                              <p:cond delay="5750"/>
                            </p:stCondLst>
                            <p:childTnLst>
                              <p:par>
                                <p:cTn id="44" presetID="22" presetClass="entr" presetSubtype="8"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left)">
                                      <p:cBhvr>
                                        <p:cTn id="46" dur="1250"/>
                                        <p:tgtEl>
                                          <p:spTgt spid="61"/>
                                        </p:tgtEl>
                                      </p:cBhvr>
                                    </p:animEffect>
                                  </p:childTnLst>
                                </p:cTn>
                              </p:par>
                            </p:childTnLst>
                          </p:cTn>
                        </p:par>
                        <p:par>
                          <p:cTn id="47" fill="hold">
                            <p:stCondLst>
                              <p:cond delay="7000"/>
                            </p:stCondLst>
                            <p:childTnLst>
                              <p:par>
                                <p:cTn id="48" presetID="31" presetClass="entr" presetSubtype="0" fill="hold" nodeType="after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p:cTn id="50" dur="750" fill="hold"/>
                                        <p:tgtEl>
                                          <p:spTgt spid="64"/>
                                        </p:tgtEl>
                                        <p:attrNameLst>
                                          <p:attrName>ppt_w</p:attrName>
                                        </p:attrNameLst>
                                      </p:cBhvr>
                                      <p:tavLst>
                                        <p:tav tm="0">
                                          <p:val>
                                            <p:fltVal val="0"/>
                                          </p:val>
                                        </p:tav>
                                        <p:tav tm="100000">
                                          <p:val>
                                            <p:strVal val="#ppt_w"/>
                                          </p:val>
                                        </p:tav>
                                      </p:tavLst>
                                    </p:anim>
                                    <p:anim calcmode="lin" valueType="num">
                                      <p:cBhvr>
                                        <p:cTn id="51" dur="750" fill="hold"/>
                                        <p:tgtEl>
                                          <p:spTgt spid="64"/>
                                        </p:tgtEl>
                                        <p:attrNameLst>
                                          <p:attrName>ppt_h</p:attrName>
                                        </p:attrNameLst>
                                      </p:cBhvr>
                                      <p:tavLst>
                                        <p:tav tm="0">
                                          <p:val>
                                            <p:fltVal val="0"/>
                                          </p:val>
                                        </p:tav>
                                        <p:tav tm="100000">
                                          <p:val>
                                            <p:strVal val="#ppt_h"/>
                                          </p:val>
                                        </p:tav>
                                      </p:tavLst>
                                    </p:anim>
                                    <p:anim calcmode="lin" valueType="num">
                                      <p:cBhvr>
                                        <p:cTn id="52" dur="750" fill="hold"/>
                                        <p:tgtEl>
                                          <p:spTgt spid="64"/>
                                        </p:tgtEl>
                                        <p:attrNameLst>
                                          <p:attrName>style.rotation</p:attrName>
                                        </p:attrNameLst>
                                      </p:cBhvr>
                                      <p:tavLst>
                                        <p:tav tm="0">
                                          <p:val>
                                            <p:fltVal val="90"/>
                                          </p:val>
                                        </p:tav>
                                        <p:tav tm="100000">
                                          <p:val>
                                            <p:fltVal val="0"/>
                                          </p:val>
                                        </p:tav>
                                      </p:tavLst>
                                    </p:anim>
                                    <p:animEffect transition="in" filter="fade">
                                      <p:cBhvr>
                                        <p:cTn id="53" dur="750"/>
                                        <p:tgtEl>
                                          <p:spTgt spid="64"/>
                                        </p:tgtEl>
                                      </p:cBhvr>
                                    </p:animEffect>
                                  </p:childTnLst>
                                </p:cTn>
                              </p:par>
                            </p:childTnLst>
                          </p:cTn>
                        </p:par>
                        <p:par>
                          <p:cTn id="54" fill="hold">
                            <p:stCondLst>
                              <p:cond delay="7750"/>
                            </p:stCondLst>
                            <p:childTnLst>
                              <p:par>
                                <p:cTn id="55" presetID="22" presetClass="entr" presetSubtype="8" fill="hold" nodeType="after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left)">
                                      <p:cBhvr>
                                        <p:cTn id="57" dur="1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组合 14"/>
          <p:cNvGrpSpPr/>
          <p:nvPr/>
        </p:nvGrpSpPr>
        <p:grpSpPr>
          <a:xfrm>
            <a:off x="1691680" y="72533"/>
            <a:ext cx="7317301" cy="1123402"/>
            <a:chOff x="2110311" y="1329732"/>
            <a:chExt cx="8298272" cy="1067749"/>
          </a:xfrm>
        </p:grpSpPr>
        <p:sp>
          <p:nvSpPr>
            <p:cNvPr id="11"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000" i="0" u="none" strike="noStrike" kern="0" cap="none" spc="0" normalizeH="0" baseline="0" noProof="0" dirty="0">
                <a:ln>
                  <a:noFill/>
                </a:ln>
                <a:solidFill>
                  <a:srgbClr val="4CBDD0"/>
                </a:solidFill>
                <a:effectLst/>
                <a:uLnTx/>
                <a:uFillTx/>
                <a:latin typeface="华康方圆体W7(P)" pitchFamily="82" charset="-122"/>
                <a:ea typeface="华康方圆体W7(P)" pitchFamily="82" charset="-122"/>
              </a:endParaRPr>
            </a:p>
          </p:txBody>
        </p:sp>
        <p:sp>
          <p:nvSpPr>
            <p:cNvPr id="12" name="矩形 16"/>
            <p:cNvSpPr/>
            <p:nvPr/>
          </p:nvSpPr>
          <p:spPr>
            <a:xfrm>
              <a:off x="2511759" y="1432395"/>
              <a:ext cx="7896824" cy="789829"/>
            </a:xfrm>
            <a:prstGeom prst="rect">
              <a:avLst/>
            </a:prstGeom>
          </p:spPr>
          <p:txBody>
            <a:bodyPr wrap="square">
              <a:spAutoFit/>
            </a:bodyPr>
            <a:lstStyle/>
            <a:p>
              <a:pPr algn="ctr"/>
              <a:r>
                <a:rPr lang="vi-VN" altLang="en-US" sz="2400">
                  <a:solidFill>
                    <a:srgbClr val="2A91A2"/>
                  </a:solidFill>
                  <a:latin typeface="UTM Aristote" panose="02040603050506020204" pitchFamily="18" charset="0"/>
                </a:rPr>
                <a:t>a) Một số từ ngữ thể hiện lòng nhân hậu, tình cảm yêu thương đồng loại</a:t>
              </a:r>
            </a:p>
          </p:txBody>
        </p:sp>
      </p:grpSp>
      <p:grpSp>
        <p:nvGrpSpPr>
          <p:cNvPr id="110" name="Group 109"/>
          <p:cNvGrpSpPr/>
          <p:nvPr/>
        </p:nvGrpSpPr>
        <p:grpSpPr>
          <a:xfrm>
            <a:off x="470384" y="3223134"/>
            <a:ext cx="2738773" cy="987479"/>
            <a:chOff x="470384" y="3223134"/>
            <a:chExt cx="2738773" cy="987479"/>
          </a:xfrm>
        </p:grpSpPr>
        <p:pic>
          <p:nvPicPr>
            <p:cNvPr id="59" name="Picture 58"/>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0384" y="3223134"/>
              <a:ext cx="2738773" cy="987479"/>
            </a:xfrm>
            <a:prstGeom prst="rect">
              <a:avLst/>
            </a:prstGeom>
          </p:spPr>
        </p:pic>
        <p:sp>
          <p:nvSpPr>
            <p:cNvPr id="62" name="Rectangle 61"/>
            <p:cNvSpPr/>
            <p:nvPr/>
          </p:nvSpPr>
          <p:spPr>
            <a:xfrm>
              <a:off x="832671" y="3411643"/>
              <a:ext cx="2024913" cy="461665"/>
            </a:xfrm>
            <a:prstGeom prst="rect">
              <a:avLst/>
            </a:prstGeom>
            <a:noFill/>
          </p:spPr>
          <p:txBody>
            <a:bodyPr wrap="none">
              <a:spAutoFit/>
            </a:bodyPr>
            <a:lstStyle/>
            <a:p>
              <a:r>
                <a:rPr lang="en-US" sz="2400">
                  <a:solidFill>
                    <a:srgbClr val="F13B59"/>
                  </a:solidFill>
                  <a:latin typeface="UTM Aristote" panose="02040603050506020204" pitchFamily="18" charset="0"/>
                </a:rPr>
                <a:t>lòng vị tha</a:t>
              </a:r>
            </a:p>
          </p:txBody>
        </p:sp>
      </p:grpSp>
      <p:grpSp>
        <p:nvGrpSpPr>
          <p:cNvPr id="109" name="Group 108"/>
          <p:cNvGrpSpPr/>
          <p:nvPr/>
        </p:nvGrpSpPr>
        <p:grpSpPr>
          <a:xfrm>
            <a:off x="482837" y="2269441"/>
            <a:ext cx="2738773" cy="987479"/>
            <a:chOff x="482837" y="2269441"/>
            <a:chExt cx="2738773" cy="987479"/>
          </a:xfrm>
        </p:grpSpPr>
        <p:pic>
          <p:nvPicPr>
            <p:cNvPr id="57" name="Picture 5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2837" y="2269441"/>
              <a:ext cx="2738773" cy="987479"/>
            </a:xfrm>
            <a:prstGeom prst="rect">
              <a:avLst/>
            </a:prstGeom>
          </p:spPr>
        </p:pic>
        <p:sp>
          <p:nvSpPr>
            <p:cNvPr id="61" name="Rectangle 60"/>
            <p:cNvSpPr/>
            <p:nvPr/>
          </p:nvSpPr>
          <p:spPr>
            <a:xfrm>
              <a:off x="735894" y="2405992"/>
              <a:ext cx="2191626" cy="461665"/>
            </a:xfrm>
            <a:prstGeom prst="rect">
              <a:avLst/>
            </a:prstGeom>
            <a:noFill/>
          </p:spPr>
          <p:txBody>
            <a:bodyPr wrap="none">
              <a:spAutoFit/>
            </a:bodyPr>
            <a:lstStyle/>
            <a:p>
              <a:r>
                <a:rPr lang="en-US" sz="2400">
                  <a:solidFill>
                    <a:srgbClr val="F13B59"/>
                  </a:solidFill>
                  <a:latin typeface="UTM Aristote" panose="02040603050506020204" pitchFamily="18" charset="0"/>
                </a:rPr>
                <a:t>tình thân ái</a:t>
              </a:r>
            </a:p>
          </p:txBody>
        </p:sp>
      </p:grpSp>
      <p:grpSp>
        <p:nvGrpSpPr>
          <p:cNvPr id="111" name="Group 110"/>
          <p:cNvGrpSpPr/>
          <p:nvPr/>
        </p:nvGrpSpPr>
        <p:grpSpPr>
          <a:xfrm>
            <a:off x="489381" y="4184484"/>
            <a:ext cx="2738773" cy="987479"/>
            <a:chOff x="489381" y="4184484"/>
            <a:chExt cx="2738773" cy="987479"/>
          </a:xfrm>
        </p:grpSpPr>
        <p:pic>
          <p:nvPicPr>
            <p:cNvPr id="60" name="Picture 59"/>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9381" y="4184484"/>
              <a:ext cx="2738773" cy="987479"/>
            </a:xfrm>
            <a:prstGeom prst="rect">
              <a:avLst/>
            </a:prstGeom>
          </p:spPr>
        </p:pic>
        <p:sp>
          <p:nvSpPr>
            <p:cNvPr id="63" name="Rectangle 62"/>
            <p:cNvSpPr/>
            <p:nvPr/>
          </p:nvSpPr>
          <p:spPr>
            <a:xfrm>
              <a:off x="983353" y="4344835"/>
              <a:ext cx="1680268" cy="461665"/>
            </a:xfrm>
            <a:prstGeom prst="rect">
              <a:avLst/>
            </a:prstGeom>
          </p:spPr>
          <p:txBody>
            <a:bodyPr wrap="none">
              <a:spAutoFit/>
            </a:bodyPr>
            <a:lstStyle/>
            <a:p>
              <a:r>
                <a:rPr lang="en-US" sz="2400">
                  <a:solidFill>
                    <a:srgbClr val="F13B59"/>
                  </a:solidFill>
                  <a:latin typeface="UTM Aristote" panose="02040603050506020204" pitchFamily="18" charset="0"/>
                </a:rPr>
                <a:t>bao</a:t>
              </a:r>
              <a:r>
                <a:rPr lang="en-US"/>
                <a:t> </a:t>
              </a:r>
              <a:r>
                <a:rPr lang="en-US" sz="2400">
                  <a:solidFill>
                    <a:srgbClr val="F13B59"/>
                  </a:solidFill>
                  <a:latin typeface="UTM Aristote" panose="02040603050506020204" pitchFamily="18" charset="0"/>
                </a:rPr>
                <a:t>dung</a:t>
              </a:r>
            </a:p>
          </p:txBody>
        </p:sp>
      </p:grpSp>
      <p:grpSp>
        <p:nvGrpSpPr>
          <p:cNvPr id="41" name="Group 40"/>
          <p:cNvGrpSpPr/>
          <p:nvPr/>
        </p:nvGrpSpPr>
        <p:grpSpPr>
          <a:xfrm>
            <a:off x="254860" y="60327"/>
            <a:ext cx="1462405" cy="1082828"/>
            <a:chOff x="254860" y="60327"/>
            <a:chExt cx="1462405" cy="1082828"/>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48" name="TextBox 47"/>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UTM Cooper Black" panose="02040603050506020204" pitchFamily="18" charset="0"/>
                </a:rPr>
                <a:t>Bài 1</a:t>
              </a:r>
            </a:p>
          </p:txBody>
        </p:sp>
      </p:grpSp>
      <p:grpSp>
        <p:nvGrpSpPr>
          <p:cNvPr id="13" name="Group 12"/>
          <p:cNvGrpSpPr/>
          <p:nvPr/>
        </p:nvGrpSpPr>
        <p:grpSpPr>
          <a:xfrm>
            <a:off x="489381" y="1341877"/>
            <a:ext cx="2738773" cy="987479"/>
            <a:chOff x="528060" y="1451988"/>
            <a:chExt cx="2738773" cy="987479"/>
          </a:xfrm>
        </p:grpSpPr>
        <p:pic>
          <p:nvPicPr>
            <p:cNvPr id="2" name="Picture 1"/>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8060" y="1451988"/>
              <a:ext cx="2738773" cy="987479"/>
            </a:xfrm>
            <a:prstGeom prst="rect">
              <a:avLst/>
            </a:prstGeom>
          </p:spPr>
        </p:pic>
        <p:sp>
          <p:nvSpPr>
            <p:cNvPr id="44" name="Rectangle 43"/>
            <p:cNvSpPr/>
            <p:nvPr/>
          </p:nvSpPr>
          <p:spPr>
            <a:xfrm>
              <a:off x="667345" y="1658746"/>
              <a:ext cx="2353529" cy="461665"/>
            </a:xfrm>
            <a:prstGeom prst="rect">
              <a:avLst/>
            </a:prstGeom>
            <a:noFill/>
          </p:spPr>
          <p:txBody>
            <a:bodyPr wrap="none">
              <a:spAutoFit/>
            </a:bodyPr>
            <a:lstStyle/>
            <a:p>
              <a:r>
                <a:rPr lang="en-US" altLang="en-US" sz="2400">
                  <a:solidFill>
                    <a:srgbClr val="F13B59"/>
                  </a:solidFill>
                  <a:latin typeface="UTM Aristote" panose="02040603050506020204" pitchFamily="18" charset="0"/>
                </a:rPr>
                <a:t>lòng nhân ái</a:t>
              </a:r>
            </a:p>
          </p:txBody>
        </p:sp>
      </p:grpSp>
      <p:grpSp>
        <p:nvGrpSpPr>
          <p:cNvPr id="18" name="Group 17"/>
          <p:cNvGrpSpPr/>
          <p:nvPr/>
        </p:nvGrpSpPr>
        <p:grpSpPr>
          <a:xfrm>
            <a:off x="3335830" y="1423319"/>
            <a:ext cx="2946933" cy="759348"/>
            <a:chOff x="3335830" y="1423319"/>
            <a:chExt cx="2946933" cy="759348"/>
          </a:xfrm>
        </p:grpSpPr>
        <p:pic>
          <p:nvPicPr>
            <p:cNvPr id="14" name="Picture 13"/>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5830" y="1423319"/>
              <a:ext cx="2930123" cy="759348"/>
            </a:xfrm>
            <a:prstGeom prst="rect">
              <a:avLst/>
            </a:prstGeom>
          </p:spPr>
        </p:pic>
        <p:sp>
          <p:nvSpPr>
            <p:cNvPr id="64" name="Rectangle 63"/>
            <p:cNvSpPr/>
            <p:nvPr/>
          </p:nvSpPr>
          <p:spPr>
            <a:xfrm>
              <a:off x="3337726" y="1484653"/>
              <a:ext cx="2945037" cy="461665"/>
            </a:xfrm>
            <a:prstGeom prst="rect">
              <a:avLst/>
            </a:prstGeom>
            <a:noFill/>
          </p:spPr>
          <p:txBody>
            <a:bodyPr wrap="none">
              <a:spAutoFit/>
            </a:bodyPr>
            <a:lstStyle/>
            <a:p>
              <a:r>
                <a:rPr lang="vi-VN" sz="2400">
                  <a:solidFill>
                    <a:srgbClr val="F13B59"/>
                  </a:solidFill>
                  <a:latin typeface="UTM Aristote" panose="02040603050506020204" pitchFamily="18" charset="0"/>
                </a:rPr>
                <a:t>tình thương mến</a:t>
              </a:r>
            </a:p>
          </p:txBody>
        </p:sp>
      </p:grpSp>
      <p:grpSp>
        <p:nvGrpSpPr>
          <p:cNvPr id="20" name="Group 19"/>
          <p:cNvGrpSpPr/>
          <p:nvPr/>
        </p:nvGrpSpPr>
        <p:grpSpPr>
          <a:xfrm>
            <a:off x="3335830" y="2337635"/>
            <a:ext cx="2930123" cy="759348"/>
            <a:chOff x="3335830" y="2337635"/>
            <a:chExt cx="2930123" cy="759348"/>
          </a:xfrm>
        </p:grpSpPr>
        <p:pic>
          <p:nvPicPr>
            <p:cNvPr id="65" name="Picture 6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5830" y="2337635"/>
              <a:ext cx="2930123" cy="759348"/>
            </a:xfrm>
            <a:prstGeom prst="rect">
              <a:avLst/>
            </a:prstGeom>
          </p:spPr>
        </p:pic>
        <p:sp>
          <p:nvSpPr>
            <p:cNvPr id="68" name="Rectangle 67"/>
            <p:cNvSpPr/>
            <p:nvPr/>
          </p:nvSpPr>
          <p:spPr>
            <a:xfrm>
              <a:off x="3687479" y="2452631"/>
              <a:ext cx="2005677" cy="461665"/>
            </a:xfrm>
            <a:prstGeom prst="rect">
              <a:avLst/>
            </a:prstGeom>
          </p:spPr>
          <p:txBody>
            <a:bodyPr wrap="none">
              <a:spAutoFit/>
            </a:bodyPr>
            <a:lstStyle/>
            <a:p>
              <a:r>
                <a:rPr lang="vi-VN" sz="2400">
                  <a:solidFill>
                    <a:srgbClr val="F13B59"/>
                  </a:solidFill>
                  <a:latin typeface="UTM Aristote" panose="02040603050506020204" pitchFamily="18" charset="0"/>
                </a:rPr>
                <a:t>xót thương</a:t>
              </a:r>
            </a:p>
          </p:txBody>
        </p:sp>
      </p:grpSp>
      <p:grpSp>
        <p:nvGrpSpPr>
          <p:cNvPr id="79" name="Group 78"/>
          <p:cNvGrpSpPr/>
          <p:nvPr/>
        </p:nvGrpSpPr>
        <p:grpSpPr>
          <a:xfrm>
            <a:off x="3335830" y="3251952"/>
            <a:ext cx="2930123" cy="759348"/>
            <a:chOff x="3335830" y="3251952"/>
            <a:chExt cx="2930123" cy="759348"/>
          </a:xfrm>
        </p:grpSpPr>
        <p:pic>
          <p:nvPicPr>
            <p:cNvPr id="66" name="Picture 65"/>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5830" y="3251952"/>
              <a:ext cx="2930123" cy="759348"/>
            </a:xfrm>
            <a:prstGeom prst="rect">
              <a:avLst/>
            </a:prstGeom>
          </p:spPr>
        </p:pic>
        <p:sp>
          <p:nvSpPr>
            <p:cNvPr id="69" name="Rectangle 68"/>
            <p:cNvSpPr/>
            <p:nvPr/>
          </p:nvSpPr>
          <p:spPr>
            <a:xfrm>
              <a:off x="3973219" y="3357177"/>
              <a:ext cx="1508746" cy="461665"/>
            </a:xfrm>
            <a:prstGeom prst="rect">
              <a:avLst/>
            </a:prstGeom>
          </p:spPr>
          <p:txBody>
            <a:bodyPr wrap="none">
              <a:spAutoFit/>
            </a:bodyPr>
            <a:lstStyle/>
            <a:p>
              <a:r>
                <a:rPr lang="en-US" sz="2400">
                  <a:solidFill>
                    <a:srgbClr val="F13B59"/>
                  </a:solidFill>
                  <a:latin typeface="UTM Aristote" panose="02040603050506020204" pitchFamily="18" charset="0"/>
                </a:rPr>
                <a:t>yêu quý</a:t>
              </a:r>
            </a:p>
          </p:txBody>
        </p:sp>
      </p:grpSp>
      <p:grpSp>
        <p:nvGrpSpPr>
          <p:cNvPr id="80" name="Group 79"/>
          <p:cNvGrpSpPr/>
          <p:nvPr/>
        </p:nvGrpSpPr>
        <p:grpSpPr>
          <a:xfrm>
            <a:off x="3340971" y="4245384"/>
            <a:ext cx="2930123" cy="759348"/>
            <a:chOff x="3340971" y="4245384"/>
            <a:chExt cx="2930123" cy="759348"/>
          </a:xfrm>
        </p:grpSpPr>
        <p:pic>
          <p:nvPicPr>
            <p:cNvPr id="67" name="Picture 66"/>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40971" y="4245384"/>
              <a:ext cx="2930123" cy="759348"/>
            </a:xfrm>
            <a:prstGeom prst="rect">
              <a:avLst/>
            </a:prstGeom>
          </p:spPr>
        </p:pic>
        <p:sp>
          <p:nvSpPr>
            <p:cNvPr id="70" name="Rectangle 69"/>
            <p:cNvSpPr/>
            <p:nvPr/>
          </p:nvSpPr>
          <p:spPr>
            <a:xfrm>
              <a:off x="3883813" y="4321510"/>
              <a:ext cx="1941557" cy="461665"/>
            </a:xfrm>
            <a:prstGeom prst="rect">
              <a:avLst/>
            </a:prstGeom>
          </p:spPr>
          <p:txBody>
            <a:bodyPr wrap="none">
              <a:spAutoFit/>
            </a:bodyPr>
            <a:lstStyle/>
            <a:p>
              <a:r>
                <a:rPr lang="en-US" sz="2400">
                  <a:solidFill>
                    <a:srgbClr val="F13B59"/>
                  </a:solidFill>
                  <a:latin typeface="UTM Aristote" panose="02040603050506020204" pitchFamily="18" charset="0"/>
                </a:rPr>
                <a:t>thông cảm</a:t>
              </a:r>
            </a:p>
          </p:txBody>
        </p:sp>
      </p:grpSp>
      <p:grpSp>
        <p:nvGrpSpPr>
          <p:cNvPr id="82" name="Group 81"/>
          <p:cNvGrpSpPr/>
          <p:nvPr/>
        </p:nvGrpSpPr>
        <p:grpSpPr>
          <a:xfrm>
            <a:off x="6314452" y="2295563"/>
            <a:ext cx="2770371" cy="846123"/>
            <a:chOff x="6314452" y="2295563"/>
            <a:chExt cx="2770371" cy="846123"/>
          </a:xfrm>
        </p:grpSpPr>
        <p:pic>
          <p:nvPicPr>
            <p:cNvPr id="71" name="Picture 70"/>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4452" y="2295563"/>
              <a:ext cx="2770371" cy="846123"/>
            </a:xfrm>
            <a:prstGeom prst="rect">
              <a:avLst/>
            </a:prstGeom>
          </p:spPr>
        </p:pic>
        <p:sp>
          <p:nvSpPr>
            <p:cNvPr id="74" name="Rectangle 73"/>
            <p:cNvSpPr/>
            <p:nvPr/>
          </p:nvSpPr>
          <p:spPr>
            <a:xfrm>
              <a:off x="6909195" y="2483201"/>
              <a:ext cx="1691489" cy="461665"/>
            </a:xfrm>
            <a:prstGeom prst="rect">
              <a:avLst/>
            </a:prstGeom>
          </p:spPr>
          <p:txBody>
            <a:bodyPr wrap="none">
              <a:spAutoFit/>
            </a:bodyPr>
            <a:lstStyle/>
            <a:p>
              <a:r>
                <a:rPr lang="vi-VN" sz="2400">
                  <a:solidFill>
                    <a:srgbClr val="F13B59"/>
                  </a:solidFill>
                  <a:latin typeface="UTM Aristote" panose="02040603050506020204" pitchFamily="18" charset="0"/>
                </a:rPr>
                <a:t>độ lượng</a:t>
              </a:r>
            </a:p>
          </p:txBody>
        </p:sp>
      </p:grpSp>
      <p:grpSp>
        <p:nvGrpSpPr>
          <p:cNvPr id="83" name="Group 82"/>
          <p:cNvGrpSpPr/>
          <p:nvPr/>
        </p:nvGrpSpPr>
        <p:grpSpPr>
          <a:xfrm>
            <a:off x="6279936" y="3251952"/>
            <a:ext cx="2770371" cy="846123"/>
            <a:chOff x="6279936" y="3251952"/>
            <a:chExt cx="2770371" cy="846123"/>
          </a:xfrm>
        </p:grpSpPr>
        <p:pic>
          <p:nvPicPr>
            <p:cNvPr id="72" name="Picture 71"/>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79936" y="3251952"/>
              <a:ext cx="2770371" cy="846123"/>
            </a:xfrm>
            <a:prstGeom prst="rect">
              <a:avLst/>
            </a:prstGeom>
          </p:spPr>
        </p:pic>
        <p:sp>
          <p:nvSpPr>
            <p:cNvPr id="76" name="Rectangle 75"/>
            <p:cNvSpPr/>
            <p:nvPr/>
          </p:nvSpPr>
          <p:spPr>
            <a:xfrm>
              <a:off x="7006978" y="3431702"/>
              <a:ext cx="1495922" cy="461665"/>
            </a:xfrm>
            <a:prstGeom prst="rect">
              <a:avLst/>
            </a:prstGeom>
          </p:spPr>
          <p:txBody>
            <a:bodyPr wrap="none">
              <a:spAutoFit/>
            </a:bodyPr>
            <a:lstStyle/>
            <a:p>
              <a:r>
                <a:rPr lang="en-US" sz="2400">
                  <a:solidFill>
                    <a:srgbClr val="F13B59"/>
                  </a:solidFill>
                  <a:latin typeface="UTM Aristote" panose="02040603050506020204" pitchFamily="18" charset="0"/>
                </a:rPr>
                <a:t>đau xót</a:t>
              </a:r>
            </a:p>
          </p:txBody>
        </p:sp>
      </p:grpSp>
      <p:grpSp>
        <p:nvGrpSpPr>
          <p:cNvPr id="84" name="Group 83"/>
          <p:cNvGrpSpPr/>
          <p:nvPr/>
        </p:nvGrpSpPr>
        <p:grpSpPr>
          <a:xfrm>
            <a:off x="6294354" y="4183383"/>
            <a:ext cx="2770371" cy="846123"/>
            <a:chOff x="6294354" y="4183383"/>
            <a:chExt cx="2770371" cy="846123"/>
          </a:xfrm>
        </p:grpSpPr>
        <p:pic>
          <p:nvPicPr>
            <p:cNvPr id="73" name="Picture 72"/>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94354" y="4183383"/>
              <a:ext cx="2770371" cy="846123"/>
            </a:xfrm>
            <a:prstGeom prst="rect">
              <a:avLst/>
            </a:prstGeom>
          </p:spPr>
        </p:pic>
        <p:sp>
          <p:nvSpPr>
            <p:cNvPr id="77" name="Rectangle 76"/>
            <p:cNvSpPr/>
            <p:nvPr/>
          </p:nvSpPr>
          <p:spPr>
            <a:xfrm>
              <a:off x="6857578" y="4394225"/>
              <a:ext cx="1840568" cy="461665"/>
            </a:xfrm>
            <a:prstGeom prst="rect">
              <a:avLst/>
            </a:prstGeom>
          </p:spPr>
          <p:txBody>
            <a:bodyPr wrap="none">
              <a:spAutoFit/>
            </a:bodyPr>
            <a:lstStyle/>
            <a:p>
              <a:r>
                <a:rPr lang="en-US" sz="2400">
                  <a:solidFill>
                    <a:srgbClr val="F13B59"/>
                  </a:solidFill>
                  <a:latin typeface="UTM Aristote" panose="02040603050506020204" pitchFamily="18" charset="0"/>
                </a:rPr>
                <a:t>đồng cảm</a:t>
              </a:r>
            </a:p>
          </p:txBody>
        </p:sp>
      </p:grpSp>
      <p:grpSp>
        <p:nvGrpSpPr>
          <p:cNvPr id="81" name="Group 80"/>
          <p:cNvGrpSpPr/>
          <p:nvPr/>
        </p:nvGrpSpPr>
        <p:grpSpPr>
          <a:xfrm>
            <a:off x="6265953" y="1386454"/>
            <a:ext cx="2770371" cy="846123"/>
            <a:chOff x="6265953" y="1386454"/>
            <a:chExt cx="2770371" cy="846123"/>
          </a:xfrm>
        </p:grpSpPr>
        <p:pic>
          <p:nvPicPr>
            <p:cNvPr id="15" name="Picture 1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5953" y="1386454"/>
              <a:ext cx="2770371" cy="846123"/>
            </a:xfrm>
            <a:prstGeom prst="rect">
              <a:avLst/>
            </a:prstGeom>
          </p:spPr>
        </p:pic>
        <p:sp>
          <p:nvSpPr>
            <p:cNvPr id="78" name="Rectangle 77"/>
            <p:cNvSpPr/>
            <p:nvPr/>
          </p:nvSpPr>
          <p:spPr>
            <a:xfrm>
              <a:off x="7006978" y="1565359"/>
              <a:ext cx="1401346" cy="461665"/>
            </a:xfrm>
            <a:prstGeom prst="rect">
              <a:avLst/>
            </a:prstGeom>
            <a:noFill/>
          </p:spPr>
          <p:txBody>
            <a:bodyPr wrap="none">
              <a:spAutoFit/>
            </a:bodyPr>
            <a:lstStyle/>
            <a:p>
              <a:r>
                <a:rPr lang="en-US" sz="2400">
                  <a:solidFill>
                    <a:srgbClr val="F13B59"/>
                  </a:solidFill>
                  <a:latin typeface="UTM Aristote" panose="02040603050506020204" pitchFamily="18" charset="0"/>
                </a:rPr>
                <a:t>tha thứ</a:t>
              </a:r>
            </a:p>
          </p:txBody>
        </p:sp>
      </p:grpSp>
    </p:spTree>
    <p:extLst>
      <p:ext uri="{BB962C8B-B14F-4D97-AF65-F5344CB8AC3E}">
        <p14:creationId xmlns:p14="http://schemas.microsoft.com/office/powerpoint/2010/main" val="180380270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ppt_y</p:attrName>
                                        </p:attrNameLst>
                                      </p:cBhvr>
                                      <p:tavLst>
                                        <p:tav tm="0">
                                          <p:val>
                                            <p:strVal val="#ppt_y+#ppt_h*1.125000"/>
                                          </p:val>
                                        </p:tav>
                                        <p:tav tm="100000">
                                          <p:val>
                                            <p:strVal val="#ppt_y"/>
                                          </p:val>
                                        </p:tav>
                                      </p:tavLst>
                                    </p:anim>
                                    <p:animEffect transition="in" filter="wipe(up)">
                                      <p:cBhvr>
                                        <p:cTn id="8" dur="500"/>
                                        <p:tgtEl>
                                          <p:spTgt spid="41"/>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fade">
                                      <p:cBhvr>
                                        <p:cTn id="24" dur="1000"/>
                                        <p:tgtEl>
                                          <p:spTgt spid="109"/>
                                        </p:tgtEl>
                                      </p:cBhvr>
                                    </p:animEffect>
                                    <p:anim calcmode="lin" valueType="num">
                                      <p:cBhvr>
                                        <p:cTn id="25" dur="1000" fill="hold"/>
                                        <p:tgtEl>
                                          <p:spTgt spid="109"/>
                                        </p:tgtEl>
                                        <p:attrNameLst>
                                          <p:attrName>ppt_x</p:attrName>
                                        </p:attrNameLst>
                                      </p:cBhvr>
                                      <p:tavLst>
                                        <p:tav tm="0">
                                          <p:val>
                                            <p:strVal val="#ppt_x"/>
                                          </p:val>
                                        </p:tav>
                                        <p:tav tm="100000">
                                          <p:val>
                                            <p:strVal val="#ppt_x"/>
                                          </p:val>
                                        </p:tav>
                                      </p:tavLst>
                                    </p:anim>
                                    <p:anim calcmode="lin" valueType="num">
                                      <p:cBhvr>
                                        <p:cTn id="26"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1000"/>
                                        <p:tgtEl>
                                          <p:spTgt spid="110"/>
                                        </p:tgtEl>
                                      </p:cBhvr>
                                    </p:animEffect>
                                    <p:anim calcmode="lin" valueType="num">
                                      <p:cBhvr>
                                        <p:cTn id="32" dur="1000" fill="hold"/>
                                        <p:tgtEl>
                                          <p:spTgt spid="110"/>
                                        </p:tgtEl>
                                        <p:attrNameLst>
                                          <p:attrName>ppt_x</p:attrName>
                                        </p:attrNameLst>
                                      </p:cBhvr>
                                      <p:tavLst>
                                        <p:tav tm="0">
                                          <p:val>
                                            <p:strVal val="#ppt_x"/>
                                          </p:val>
                                        </p:tav>
                                        <p:tav tm="100000">
                                          <p:val>
                                            <p:strVal val="#ppt_x"/>
                                          </p:val>
                                        </p:tav>
                                      </p:tavLst>
                                    </p:anim>
                                    <p:anim calcmode="lin" valueType="num">
                                      <p:cBhvr>
                                        <p:cTn id="33"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1000"/>
                                        <p:tgtEl>
                                          <p:spTgt spid="111"/>
                                        </p:tgtEl>
                                      </p:cBhvr>
                                    </p:animEffect>
                                    <p:anim calcmode="lin" valueType="num">
                                      <p:cBhvr>
                                        <p:cTn id="39" dur="1000" fill="hold"/>
                                        <p:tgtEl>
                                          <p:spTgt spid="111"/>
                                        </p:tgtEl>
                                        <p:attrNameLst>
                                          <p:attrName>ppt_x</p:attrName>
                                        </p:attrNameLst>
                                      </p:cBhvr>
                                      <p:tavLst>
                                        <p:tav tm="0">
                                          <p:val>
                                            <p:strVal val="#ppt_x"/>
                                          </p:val>
                                        </p:tav>
                                        <p:tav tm="100000">
                                          <p:val>
                                            <p:strVal val="#ppt_x"/>
                                          </p:val>
                                        </p:tav>
                                      </p:tavLst>
                                    </p:anim>
                                    <p:anim calcmode="lin" valueType="num">
                                      <p:cBhvr>
                                        <p:cTn id="40"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1000"/>
                                        <p:tgtEl>
                                          <p:spTgt spid="79"/>
                                        </p:tgtEl>
                                      </p:cBhvr>
                                    </p:animEffect>
                                    <p:anim calcmode="lin" valueType="num">
                                      <p:cBhvr>
                                        <p:cTn id="60" dur="1000" fill="hold"/>
                                        <p:tgtEl>
                                          <p:spTgt spid="79"/>
                                        </p:tgtEl>
                                        <p:attrNameLst>
                                          <p:attrName>ppt_x</p:attrName>
                                        </p:attrNameLst>
                                      </p:cBhvr>
                                      <p:tavLst>
                                        <p:tav tm="0">
                                          <p:val>
                                            <p:strVal val="#ppt_x"/>
                                          </p:val>
                                        </p:tav>
                                        <p:tav tm="100000">
                                          <p:val>
                                            <p:strVal val="#ppt_x"/>
                                          </p:val>
                                        </p:tav>
                                      </p:tavLst>
                                    </p:anim>
                                    <p:anim calcmode="lin" valueType="num">
                                      <p:cBhvr>
                                        <p:cTn id="6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1000"/>
                                        <p:tgtEl>
                                          <p:spTgt spid="80"/>
                                        </p:tgtEl>
                                      </p:cBhvr>
                                    </p:animEffect>
                                    <p:anim calcmode="lin" valueType="num">
                                      <p:cBhvr>
                                        <p:cTn id="67" dur="1000" fill="hold"/>
                                        <p:tgtEl>
                                          <p:spTgt spid="80"/>
                                        </p:tgtEl>
                                        <p:attrNameLst>
                                          <p:attrName>ppt_x</p:attrName>
                                        </p:attrNameLst>
                                      </p:cBhvr>
                                      <p:tavLst>
                                        <p:tav tm="0">
                                          <p:val>
                                            <p:strVal val="#ppt_x"/>
                                          </p:val>
                                        </p:tav>
                                        <p:tav tm="100000">
                                          <p:val>
                                            <p:strVal val="#ppt_x"/>
                                          </p:val>
                                        </p:tav>
                                      </p:tavLst>
                                    </p:anim>
                                    <p:anim calcmode="lin" valueType="num">
                                      <p:cBhvr>
                                        <p:cTn id="6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fade">
                                      <p:cBhvr>
                                        <p:cTn id="73" dur="1000"/>
                                        <p:tgtEl>
                                          <p:spTgt spid="81"/>
                                        </p:tgtEl>
                                      </p:cBhvr>
                                    </p:animEffect>
                                    <p:anim calcmode="lin" valueType="num">
                                      <p:cBhvr>
                                        <p:cTn id="74" dur="1000" fill="hold"/>
                                        <p:tgtEl>
                                          <p:spTgt spid="81"/>
                                        </p:tgtEl>
                                        <p:attrNameLst>
                                          <p:attrName>ppt_x</p:attrName>
                                        </p:attrNameLst>
                                      </p:cBhvr>
                                      <p:tavLst>
                                        <p:tav tm="0">
                                          <p:val>
                                            <p:strVal val="#ppt_x"/>
                                          </p:val>
                                        </p:tav>
                                        <p:tav tm="100000">
                                          <p:val>
                                            <p:strVal val="#ppt_x"/>
                                          </p:val>
                                        </p:tav>
                                      </p:tavLst>
                                    </p:anim>
                                    <p:anim calcmode="lin" valueType="num">
                                      <p:cBhvr>
                                        <p:cTn id="75"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fade">
                                      <p:cBhvr>
                                        <p:cTn id="80" dur="1000"/>
                                        <p:tgtEl>
                                          <p:spTgt spid="82"/>
                                        </p:tgtEl>
                                      </p:cBhvr>
                                    </p:animEffect>
                                    <p:anim calcmode="lin" valueType="num">
                                      <p:cBhvr>
                                        <p:cTn id="81" dur="1000" fill="hold"/>
                                        <p:tgtEl>
                                          <p:spTgt spid="82"/>
                                        </p:tgtEl>
                                        <p:attrNameLst>
                                          <p:attrName>ppt_x</p:attrName>
                                        </p:attrNameLst>
                                      </p:cBhvr>
                                      <p:tavLst>
                                        <p:tav tm="0">
                                          <p:val>
                                            <p:strVal val="#ppt_x"/>
                                          </p:val>
                                        </p:tav>
                                        <p:tav tm="100000">
                                          <p:val>
                                            <p:strVal val="#ppt_x"/>
                                          </p:val>
                                        </p:tav>
                                      </p:tavLst>
                                    </p:anim>
                                    <p:anim calcmode="lin" valueType="num">
                                      <p:cBhvr>
                                        <p:cTn id="82"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fade">
                                      <p:cBhvr>
                                        <p:cTn id="87" dur="1000"/>
                                        <p:tgtEl>
                                          <p:spTgt spid="83"/>
                                        </p:tgtEl>
                                      </p:cBhvr>
                                    </p:animEffect>
                                    <p:anim calcmode="lin" valueType="num">
                                      <p:cBhvr>
                                        <p:cTn id="88" dur="1000" fill="hold"/>
                                        <p:tgtEl>
                                          <p:spTgt spid="83"/>
                                        </p:tgtEl>
                                        <p:attrNameLst>
                                          <p:attrName>ppt_x</p:attrName>
                                        </p:attrNameLst>
                                      </p:cBhvr>
                                      <p:tavLst>
                                        <p:tav tm="0">
                                          <p:val>
                                            <p:strVal val="#ppt_x"/>
                                          </p:val>
                                        </p:tav>
                                        <p:tav tm="100000">
                                          <p:val>
                                            <p:strVal val="#ppt_x"/>
                                          </p:val>
                                        </p:tav>
                                      </p:tavLst>
                                    </p:anim>
                                    <p:anim calcmode="lin" valueType="num">
                                      <p:cBhvr>
                                        <p:cTn id="8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1000"/>
                                        <p:tgtEl>
                                          <p:spTgt spid="84"/>
                                        </p:tgtEl>
                                      </p:cBhvr>
                                    </p:animEffect>
                                    <p:anim calcmode="lin" valueType="num">
                                      <p:cBhvr>
                                        <p:cTn id="95" dur="1000" fill="hold"/>
                                        <p:tgtEl>
                                          <p:spTgt spid="84"/>
                                        </p:tgtEl>
                                        <p:attrNameLst>
                                          <p:attrName>ppt_x</p:attrName>
                                        </p:attrNameLst>
                                      </p:cBhvr>
                                      <p:tavLst>
                                        <p:tav tm="0">
                                          <p:val>
                                            <p:strVal val="#ppt_x"/>
                                          </p:val>
                                        </p:tav>
                                        <p:tav tm="100000">
                                          <p:val>
                                            <p:strVal val="#ppt_x"/>
                                          </p:val>
                                        </p:tav>
                                      </p:tavLst>
                                    </p:anim>
                                    <p:anim calcmode="lin" valueType="num">
                                      <p:cBhvr>
                                        <p:cTn id="96"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组合 50"/>
          <p:cNvGrpSpPr/>
          <p:nvPr/>
        </p:nvGrpSpPr>
        <p:grpSpPr>
          <a:xfrm>
            <a:off x="2016927" y="169260"/>
            <a:ext cx="6443505" cy="1123200"/>
            <a:chOff x="2110311" y="1329732"/>
            <a:chExt cx="8016513" cy="1067749"/>
          </a:xfrm>
        </p:grpSpPr>
        <p:sp>
          <p:nvSpPr>
            <p:cNvPr id="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40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 name="矩形 52"/>
            <p:cNvSpPr/>
            <p:nvPr/>
          </p:nvSpPr>
          <p:spPr>
            <a:xfrm>
              <a:off x="3115852" y="1407681"/>
              <a:ext cx="6683691" cy="789972"/>
            </a:xfrm>
            <a:prstGeom prst="rect">
              <a:avLst/>
            </a:prstGeom>
          </p:spPr>
          <p:txBody>
            <a:bodyPr wrap="square">
              <a:spAutoFit/>
            </a:bodyPr>
            <a:lstStyle/>
            <a:p>
              <a:r>
                <a:rPr lang="vi-VN" sz="2400">
                  <a:solidFill>
                    <a:srgbClr val="F13B59"/>
                  </a:solidFill>
                  <a:latin typeface="UTM Aristote" panose="02040603050506020204" pitchFamily="18" charset="0"/>
                </a:rPr>
                <a:t>b) Một số từ ngữ trái nghĩa với </a:t>
              </a:r>
              <a:br>
                <a:rPr lang="vi-VN" sz="2400">
                  <a:solidFill>
                    <a:srgbClr val="F13B59"/>
                  </a:solidFill>
                  <a:latin typeface="UTM Aristote" panose="02040603050506020204" pitchFamily="18" charset="0"/>
                </a:rPr>
              </a:br>
              <a:r>
                <a:rPr lang="vi-VN" sz="2400">
                  <a:solidFill>
                    <a:srgbClr val="F13B59"/>
                  </a:solidFill>
                  <a:latin typeface="UTM Aristote" panose="02040603050506020204" pitchFamily="18" charset="0"/>
                </a:rPr>
                <a:t>nhân hậu hoặc yêu thương:</a:t>
              </a:r>
            </a:p>
          </p:txBody>
        </p:sp>
      </p:grpSp>
      <p:grpSp>
        <p:nvGrpSpPr>
          <p:cNvPr id="35" name="Group 34"/>
          <p:cNvGrpSpPr>
            <a:grpSpLocks/>
          </p:cNvGrpSpPr>
          <p:nvPr/>
        </p:nvGrpSpPr>
        <p:grpSpPr bwMode="auto">
          <a:xfrm rot="16200000">
            <a:off x="4163084" y="-653161"/>
            <a:ext cx="2176462" cy="6308724"/>
            <a:chOff x="5886979" y="2413021"/>
            <a:chExt cx="2004071" cy="3581087"/>
          </a:xfrm>
        </p:grpSpPr>
        <p:grpSp>
          <p:nvGrpSpPr>
            <p:cNvPr id="37" name="Group 36"/>
            <p:cNvGrpSpPr>
              <a:grpSpLocks/>
            </p:cNvGrpSpPr>
            <p:nvPr/>
          </p:nvGrpSpPr>
          <p:grpSpPr bwMode="auto">
            <a:xfrm rot="5400000">
              <a:off x="6525859" y="1774141"/>
              <a:ext cx="726311" cy="2004071"/>
              <a:chOff x="6861694" y="2670769"/>
              <a:chExt cx="990914" cy="2004071"/>
            </a:xfrm>
          </p:grpSpPr>
          <p:sp>
            <p:nvSpPr>
              <p:cNvPr id="47" name="Rectangle 46"/>
              <p:cNvSpPr/>
              <p:nvPr/>
            </p:nvSpPr>
            <p:spPr>
              <a:xfrm>
                <a:off x="6861694" y="2670769"/>
                <a:ext cx="990913"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8" name="Pentagon 27"/>
              <p:cNvSpPr/>
              <p:nvPr/>
            </p:nvSpPr>
            <p:spPr>
              <a:xfrm rot="16200000" flipH="1" flipV="1">
                <a:off x="639531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38" name="Group 37"/>
            <p:cNvGrpSpPr>
              <a:grpSpLocks/>
            </p:cNvGrpSpPr>
            <p:nvPr/>
          </p:nvGrpSpPr>
          <p:grpSpPr bwMode="auto">
            <a:xfrm rot="5400000">
              <a:off x="6525860" y="2750963"/>
              <a:ext cx="726310" cy="2004071"/>
              <a:chOff x="6862157" y="2670769"/>
              <a:chExt cx="990913" cy="2004071"/>
            </a:xfrm>
          </p:grpSpPr>
          <p:sp>
            <p:nvSpPr>
              <p:cNvPr id="45" name="Rectangle 44"/>
              <p:cNvSpPr/>
              <p:nvPr/>
            </p:nvSpPr>
            <p:spPr>
              <a:xfrm>
                <a:off x="6862157" y="2670769"/>
                <a:ext cx="990913" cy="1442756"/>
              </a:xfrm>
              <a:prstGeom prst="rect">
                <a:avLst/>
              </a:prstGeom>
              <a:solidFill>
                <a:srgbClr val="97D9E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6" name="Pentagon 27"/>
              <p:cNvSpPr/>
              <p:nvPr/>
            </p:nvSpPr>
            <p:spPr>
              <a:xfrm rot="16200000" flipH="1" flipV="1">
                <a:off x="639577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39" name="Group 38"/>
            <p:cNvGrpSpPr>
              <a:grpSpLocks/>
            </p:cNvGrpSpPr>
            <p:nvPr/>
          </p:nvGrpSpPr>
          <p:grpSpPr bwMode="auto">
            <a:xfrm rot="5400000">
              <a:off x="6525858" y="3652093"/>
              <a:ext cx="726314" cy="2004070"/>
              <a:chOff x="6861630" y="2670770"/>
              <a:chExt cx="990918" cy="2004070"/>
            </a:xfrm>
          </p:grpSpPr>
          <p:sp>
            <p:nvSpPr>
              <p:cNvPr id="43" name="Rectangle 42"/>
              <p:cNvSpPr/>
              <p:nvPr/>
            </p:nvSpPr>
            <p:spPr>
              <a:xfrm>
                <a:off x="6861630" y="2670770"/>
                <a:ext cx="990912"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4" name="Pentagon 27"/>
              <p:cNvSpPr/>
              <p:nvPr/>
            </p:nvSpPr>
            <p:spPr>
              <a:xfrm rot="16200000" flipH="1" flipV="1">
                <a:off x="639525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40" name="Group 39"/>
            <p:cNvGrpSpPr>
              <a:grpSpLocks/>
            </p:cNvGrpSpPr>
            <p:nvPr/>
          </p:nvGrpSpPr>
          <p:grpSpPr bwMode="auto">
            <a:xfrm rot="5400000">
              <a:off x="6525859" y="4628917"/>
              <a:ext cx="726311" cy="2004071"/>
              <a:chOff x="6862096" y="2670769"/>
              <a:chExt cx="990914" cy="2004071"/>
            </a:xfrm>
          </p:grpSpPr>
          <p:sp>
            <p:nvSpPr>
              <p:cNvPr id="41" name="Rectangle 40"/>
              <p:cNvSpPr/>
              <p:nvPr/>
            </p:nvSpPr>
            <p:spPr>
              <a:xfrm>
                <a:off x="6862096" y="2670769"/>
                <a:ext cx="990913" cy="1442756"/>
              </a:xfrm>
              <a:prstGeom prst="rect">
                <a:avLst/>
              </a:prstGeom>
              <a:solidFill>
                <a:srgbClr val="97D9E4"/>
              </a:solidFill>
              <a:ln w="3175">
                <a:solidFill>
                  <a:srgbClr val="97D9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2" name="Pentagon 27"/>
              <p:cNvSpPr/>
              <p:nvPr/>
            </p:nvSpPr>
            <p:spPr>
              <a:xfrm rot="16200000" flipH="1" flipV="1">
                <a:off x="639571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pic>
        <p:nvPicPr>
          <p:cNvPr id="36" name="Picture 35" descr="shadow_1_m"/>
          <p:cNvPicPr>
            <a:picLocks noChangeAspect="1" noChangeArrowheads="1"/>
          </p:cNvPicPr>
          <p:nvPr/>
        </p:nvPicPr>
        <p:blipFill>
          <a:blip r:embed="rId4"/>
          <a:srcRect t="61411"/>
          <a:stretch>
            <a:fillRect/>
          </a:stretch>
        </p:blipFill>
        <p:spPr bwMode="gray">
          <a:xfrm rot="10800000" flipH="1" flipV="1">
            <a:off x="445947" y="1412970"/>
            <a:ext cx="9504363" cy="112806"/>
          </a:xfrm>
          <a:prstGeom prst="rect">
            <a:avLst/>
          </a:prstGeom>
          <a:noFill/>
          <a:ln w="9525">
            <a:noFill/>
            <a:miter lim="800000"/>
            <a:headEnd/>
            <a:tailEnd/>
          </a:ln>
        </p:spPr>
      </p:pic>
      <p:grpSp>
        <p:nvGrpSpPr>
          <p:cNvPr id="49" name="Group 48"/>
          <p:cNvGrpSpPr>
            <a:grpSpLocks/>
          </p:cNvGrpSpPr>
          <p:nvPr/>
        </p:nvGrpSpPr>
        <p:grpSpPr bwMode="auto">
          <a:xfrm rot="5400000" flipV="1">
            <a:off x="3280421" y="-704307"/>
            <a:ext cx="2176462" cy="9504363"/>
            <a:chOff x="5877003" y="1552756"/>
            <a:chExt cx="2004071" cy="4848044"/>
          </a:xfrm>
        </p:grpSpPr>
        <p:grpSp>
          <p:nvGrpSpPr>
            <p:cNvPr id="50" name="Group 49"/>
            <p:cNvGrpSpPr>
              <a:grpSpLocks/>
            </p:cNvGrpSpPr>
            <p:nvPr/>
          </p:nvGrpSpPr>
          <p:grpSpPr bwMode="auto">
            <a:xfrm>
              <a:off x="5877003" y="2394911"/>
              <a:ext cx="2004071" cy="3217993"/>
              <a:chOff x="5886979" y="2413021"/>
              <a:chExt cx="2004071" cy="3581087"/>
            </a:xfrm>
          </p:grpSpPr>
          <p:grpSp>
            <p:nvGrpSpPr>
              <p:cNvPr id="52" name="Group 51"/>
              <p:cNvGrpSpPr>
                <a:grpSpLocks/>
              </p:cNvGrpSpPr>
              <p:nvPr/>
            </p:nvGrpSpPr>
            <p:grpSpPr bwMode="auto">
              <a:xfrm rot="5400000">
                <a:off x="6525859" y="1774141"/>
                <a:ext cx="726311" cy="2004071"/>
                <a:chOff x="6861694" y="2670769"/>
                <a:chExt cx="990914" cy="2004071"/>
              </a:xfrm>
            </p:grpSpPr>
            <p:sp>
              <p:nvSpPr>
                <p:cNvPr id="62" name="Rectangle 61"/>
                <p:cNvSpPr/>
                <p:nvPr/>
              </p:nvSpPr>
              <p:spPr>
                <a:xfrm>
                  <a:off x="6861694" y="2670769"/>
                  <a:ext cx="990913" cy="1442756"/>
                </a:xfrm>
                <a:prstGeom prst="rect">
                  <a:avLst/>
                </a:prstGeom>
                <a:solidFill>
                  <a:srgbClr val="97D9E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3" name="Pentagon 27"/>
                <p:cNvSpPr/>
                <p:nvPr/>
              </p:nvSpPr>
              <p:spPr>
                <a:xfrm rot="16200000" flipH="1" flipV="1">
                  <a:off x="639531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53" name="Group 52"/>
              <p:cNvGrpSpPr>
                <a:grpSpLocks/>
              </p:cNvGrpSpPr>
              <p:nvPr/>
            </p:nvGrpSpPr>
            <p:grpSpPr bwMode="auto">
              <a:xfrm rot="5400000">
                <a:off x="6525860" y="2750963"/>
                <a:ext cx="726310" cy="2004071"/>
                <a:chOff x="6862157" y="2670769"/>
                <a:chExt cx="990913" cy="2004071"/>
              </a:xfrm>
            </p:grpSpPr>
            <p:sp>
              <p:nvSpPr>
                <p:cNvPr id="60" name="Rectangle 59"/>
                <p:cNvSpPr/>
                <p:nvPr/>
              </p:nvSpPr>
              <p:spPr>
                <a:xfrm>
                  <a:off x="6862157" y="2670769"/>
                  <a:ext cx="990913"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1" name="Pentagon 27"/>
                <p:cNvSpPr/>
                <p:nvPr/>
              </p:nvSpPr>
              <p:spPr>
                <a:xfrm rot="16200000" flipH="1" flipV="1">
                  <a:off x="639577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54" name="Group 53"/>
              <p:cNvGrpSpPr>
                <a:grpSpLocks/>
              </p:cNvGrpSpPr>
              <p:nvPr/>
            </p:nvGrpSpPr>
            <p:grpSpPr bwMode="auto">
              <a:xfrm rot="5400000">
                <a:off x="6525858" y="3652093"/>
                <a:ext cx="726314" cy="2004070"/>
                <a:chOff x="6861630" y="2670770"/>
                <a:chExt cx="990918" cy="2004070"/>
              </a:xfrm>
            </p:grpSpPr>
            <p:sp>
              <p:nvSpPr>
                <p:cNvPr id="58" name="Rectangle 57"/>
                <p:cNvSpPr/>
                <p:nvPr/>
              </p:nvSpPr>
              <p:spPr>
                <a:xfrm>
                  <a:off x="6861630" y="2670770"/>
                  <a:ext cx="990912" cy="1442756"/>
                </a:xfrm>
                <a:prstGeom prst="rect">
                  <a:avLst/>
                </a:prstGeom>
                <a:solidFill>
                  <a:srgbClr val="97D9E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59" name="Pentagon 27"/>
                <p:cNvSpPr/>
                <p:nvPr/>
              </p:nvSpPr>
              <p:spPr>
                <a:xfrm rot="16200000" flipH="1" flipV="1">
                  <a:off x="639525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55" name="Group 54"/>
              <p:cNvGrpSpPr>
                <a:grpSpLocks/>
              </p:cNvGrpSpPr>
              <p:nvPr/>
            </p:nvGrpSpPr>
            <p:grpSpPr bwMode="auto">
              <a:xfrm rot="5400000">
                <a:off x="6525859" y="4628917"/>
                <a:ext cx="726311" cy="2004071"/>
                <a:chOff x="6862096" y="2670769"/>
                <a:chExt cx="990914" cy="2004071"/>
              </a:xfrm>
            </p:grpSpPr>
            <p:sp>
              <p:nvSpPr>
                <p:cNvPr id="56" name="Rectangle 55"/>
                <p:cNvSpPr/>
                <p:nvPr/>
              </p:nvSpPr>
              <p:spPr>
                <a:xfrm>
                  <a:off x="6862096" y="2670769"/>
                  <a:ext cx="990913" cy="1442756"/>
                </a:xfrm>
                <a:prstGeom prst="rect">
                  <a:avLst/>
                </a:prstGeom>
                <a:solidFill>
                  <a:srgbClr val="F797A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57" name="Pentagon 27"/>
                <p:cNvSpPr/>
                <p:nvPr/>
              </p:nvSpPr>
              <p:spPr>
                <a:xfrm rot="16200000" flipH="1" flipV="1">
                  <a:off x="639571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pic>
          <p:nvPicPr>
            <p:cNvPr id="51" name="Picture 50" descr="shadow_1_m"/>
            <p:cNvPicPr>
              <a:picLocks noChangeAspect="1" noChangeArrowheads="1"/>
            </p:cNvPicPr>
            <p:nvPr/>
          </p:nvPicPr>
          <p:blipFill>
            <a:blip r:embed="rId4"/>
            <a:srcRect t="61411"/>
            <a:stretch>
              <a:fillRect/>
            </a:stretch>
          </p:blipFill>
          <p:spPr bwMode="gray">
            <a:xfrm rot="-5400000" flipH="1" flipV="1">
              <a:off x="5405117" y="3924842"/>
              <a:ext cx="4848044" cy="103871"/>
            </a:xfrm>
            <a:prstGeom prst="rect">
              <a:avLst/>
            </a:prstGeom>
            <a:noFill/>
            <a:ln w="9525">
              <a:noFill/>
              <a:miter lim="800000"/>
              <a:headEnd/>
              <a:tailEnd/>
            </a:ln>
          </p:spPr>
        </p:pic>
      </p:grpSp>
      <p:sp>
        <p:nvSpPr>
          <p:cNvPr id="65" name="Rectangle 64"/>
          <p:cNvSpPr/>
          <p:nvPr/>
        </p:nvSpPr>
        <p:spPr>
          <a:xfrm>
            <a:off x="2157392" y="2359614"/>
            <a:ext cx="1173719" cy="461665"/>
          </a:xfrm>
          <a:prstGeom prst="rect">
            <a:avLst/>
          </a:prstGeom>
        </p:spPr>
        <p:txBody>
          <a:bodyPr wrap="none">
            <a:spAutoFit/>
          </a:bodyPr>
          <a:lstStyle/>
          <a:p>
            <a:r>
              <a:rPr lang="en-US" sz="2400">
                <a:solidFill>
                  <a:srgbClr val="2A91A2"/>
                </a:solidFill>
                <a:latin typeface="UTM Flamenco" panose="02040603050506020204" pitchFamily="18" charset="0"/>
              </a:rPr>
              <a:t>hung ác</a:t>
            </a:r>
          </a:p>
        </p:txBody>
      </p:sp>
      <p:sp>
        <p:nvSpPr>
          <p:cNvPr id="66" name="Rectangle 65"/>
          <p:cNvSpPr/>
          <p:nvPr/>
        </p:nvSpPr>
        <p:spPr>
          <a:xfrm>
            <a:off x="3843980" y="2390642"/>
            <a:ext cx="1160895" cy="461665"/>
          </a:xfrm>
          <a:prstGeom prst="rect">
            <a:avLst/>
          </a:prstGeom>
        </p:spPr>
        <p:txBody>
          <a:bodyPr wrap="none">
            <a:spAutoFit/>
          </a:bodyPr>
          <a:lstStyle/>
          <a:p>
            <a:r>
              <a:rPr lang="en-US" altLang="en-US" sz="2400">
                <a:solidFill>
                  <a:srgbClr val="2A91A2"/>
                </a:solidFill>
                <a:latin typeface="UTM Flamenco" panose="02040603050506020204" pitchFamily="18" charset="0"/>
              </a:rPr>
              <a:t>nanh ác</a:t>
            </a:r>
          </a:p>
        </p:txBody>
      </p:sp>
      <p:sp>
        <p:nvSpPr>
          <p:cNvPr id="67" name="Rectangle 66"/>
          <p:cNvSpPr/>
          <p:nvPr/>
        </p:nvSpPr>
        <p:spPr>
          <a:xfrm>
            <a:off x="5540352" y="2442919"/>
            <a:ext cx="941283" cy="461665"/>
          </a:xfrm>
          <a:prstGeom prst="rect">
            <a:avLst/>
          </a:prstGeom>
        </p:spPr>
        <p:txBody>
          <a:bodyPr wrap="none">
            <a:spAutoFit/>
          </a:bodyPr>
          <a:lstStyle/>
          <a:p>
            <a:r>
              <a:rPr lang="en-US" sz="2400">
                <a:solidFill>
                  <a:srgbClr val="2A91A2"/>
                </a:solidFill>
                <a:latin typeface="UTM Flamenco" panose="02040603050506020204" pitchFamily="18" charset="0"/>
              </a:rPr>
              <a:t>tàn ác</a:t>
            </a:r>
          </a:p>
        </p:txBody>
      </p:sp>
      <p:sp>
        <p:nvSpPr>
          <p:cNvPr id="68" name="Rectangle 67"/>
          <p:cNvSpPr/>
          <p:nvPr/>
        </p:nvSpPr>
        <p:spPr>
          <a:xfrm>
            <a:off x="7225540" y="2470448"/>
            <a:ext cx="1080745" cy="461665"/>
          </a:xfrm>
          <a:prstGeom prst="rect">
            <a:avLst/>
          </a:prstGeom>
        </p:spPr>
        <p:txBody>
          <a:bodyPr wrap="none">
            <a:spAutoFit/>
          </a:bodyPr>
          <a:lstStyle/>
          <a:p>
            <a:r>
              <a:rPr lang="en-US" sz="2400">
                <a:solidFill>
                  <a:srgbClr val="2A91A2"/>
                </a:solidFill>
                <a:latin typeface="UTM Flamenco" panose="02040603050506020204" pitchFamily="18" charset="0"/>
              </a:rPr>
              <a:t>cay độc</a:t>
            </a:r>
          </a:p>
        </p:txBody>
      </p:sp>
      <p:sp>
        <p:nvSpPr>
          <p:cNvPr id="69" name="Rectangle 68"/>
          <p:cNvSpPr/>
          <p:nvPr/>
        </p:nvSpPr>
        <p:spPr>
          <a:xfrm>
            <a:off x="1277285" y="3640041"/>
            <a:ext cx="1314784" cy="461665"/>
          </a:xfrm>
          <a:prstGeom prst="rect">
            <a:avLst/>
          </a:prstGeom>
        </p:spPr>
        <p:txBody>
          <a:bodyPr wrap="none">
            <a:spAutoFit/>
          </a:bodyPr>
          <a:lstStyle/>
          <a:p>
            <a:r>
              <a:rPr lang="en-US" sz="2400">
                <a:solidFill>
                  <a:srgbClr val="2A91A2"/>
                </a:solidFill>
                <a:latin typeface="UTM Flamenco" panose="02040603050506020204" pitchFamily="18" charset="0"/>
              </a:rPr>
              <a:t>ác nghiệt</a:t>
            </a:r>
          </a:p>
        </p:txBody>
      </p:sp>
      <p:sp>
        <p:nvSpPr>
          <p:cNvPr id="70" name="Rectangle 69"/>
          <p:cNvSpPr/>
          <p:nvPr/>
        </p:nvSpPr>
        <p:spPr>
          <a:xfrm>
            <a:off x="2990122" y="3676742"/>
            <a:ext cx="1210588" cy="461665"/>
          </a:xfrm>
          <a:prstGeom prst="rect">
            <a:avLst/>
          </a:prstGeom>
        </p:spPr>
        <p:txBody>
          <a:bodyPr wrap="none">
            <a:spAutoFit/>
          </a:bodyPr>
          <a:lstStyle/>
          <a:p>
            <a:r>
              <a:rPr lang="en-US" sz="2400">
                <a:solidFill>
                  <a:srgbClr val="2A91A2"/>
                </a:solidFill>
                <a:latin typeface="UTM Flamenco" panose="02040603050506020204" pitchFamily="18" charset="0"/>
              </a:rPr>
              <a:t>hung dữ</a:t>
            </a:r>
          </a:p>
        </p:txBody>
      </p:sp>
      <p:sp>
        <p:nvSpPr>
          <p:cNvPr id="71" name="Rectangle 70"/>
          <p:cNvSpPr/>
          <p:nvPr/>
        </p:nvSpPr>
        <p:spPr>
          <a:xfrm>
            <a:off x="4752040" y="3717178"/>
            <a:ext cx="962123" cy="461665"/>
          </a:xfrm>
          <a:prstGeom prst="rect">
            <a:avLst/>
          </a:prstGeom>
        </p:spPr>
        <p:txBody>
          <a:bodyPr wrap="none">
            <a:spAutoFit/>
          </a:bodyPr>
          <a:lstStyle/>
          <a:p>
            <a:r>
              <a:rPr lang="en-US" sz="2400">
                <a:solidFill>
                  <a:srgbClr val="2A91A2"/>
                </a:solidFill>
                <a:latin typeface="UTM Flamenco" panose="02040603050506020204" pitchFamily="18" charset="0"/>
              </a:rPr>
              <a:t>dữ tợn</a:t>
            </a:r>
          </a:p>
        </p:txBody>
      </p:sp>
      <p:sp>
        <p:nvSpPr>
          <p:cNvPr id="72" name="Rectangle 71"/>
          <p:cNvSpPr/>
          <p:nvPr/>
        </p:nvSpPr>
        <p:spPr>
          <a:xfrm>
            <a:off x="6437746" y="3728902"/>
            <a:ext cx="1051891" cy="461665"/>
          </a:xfrm>
          <a:prstGeom prst="rect">
            <a:avLst/>
          </a:prstGeom>
        </p:spPr>
        <p:txBody>
          <a:bodyPr wrap="none">
            <a:spAutoFit/>
          </a:bodyPr>
          <a:lstStyle/>
          <a:p>
            <a:r>
              <a:rPr lang="en-US" sz="2400">
                <a:solidFill>
                  <a:srgbClr val="2A91A2"/>
                </a:solidFill>
                <a:latin typeface="UTM Flamenco" panose="02040603050506020204" pitchFamily="18" charset="0"/>
              </a:rPr>
              <a:t>dữ dằn</a:t>
            </a:r>
          </a:p>
        </p:txBody>
      </p:sp>
      <p:pic>
        <p:nvPicPr>
          <p:cNvPr id="1026" name="Picture 2" descr="Angry Images | Free Vectors, Stock Photos &amp;amp; PS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38" b="92012" l="1775" r="96450">
                        <a14:foregroundMark x1="21302" y1="60059" x2="21302" y2="60059"/>
                        <a14:foregroundMark x1="21893" y1="55325" x2="21893" y2="55325"/>
                        <a14:foregroundMark x1="21893" y1="55325" x2="21893" y2="55325"/>
                        <a14:foregroundMark x1="21302" y1="54142" x2="21302" y2="54142"/>
                        <a14:foregroundMark x1="20710" y1="53550" x2="19527" y2="53550"/>
                        <a14:foregroundMark x1="14793" y1="52367" x2="14793" y2="52367"/>
                        <a14:foregroundMark x1="75740" y1="52367" x2="75740" y2="52367"/>
                        <a14:foregroundMark x1="79882" y1="47041" x2="79882" y2="47041"/>
                        <a14:foregroundMark x1="80769" y1="46154" x2="80769" y2="46154"/>
                        <a14:foregroundMark x1="81953" y1="45858" x2="81953" y2="45858"/>
                        <a14:foregroundMark x1="85207" y1="45562" x2="85207" y2="45562"/>
                      </a14:backgroundRemoval>
                    </a14:imgEffect>
                  </a14:imgLayer>
                </a14:imgProps>
              </a:ext>
              <a:ext uri="{28A0092B-C50C-407E-A947-70E740481C1C}">
                <a14:useLocalDpi xmlns:a14="http://schemas.microsoft.com/office/drawing/2010/main" val="0"/>
              </a:ext>
            </a:extLst>
          </a:blip>
          <a:srcRect/>
          <a:stretch>
            <a:fillRect/>
          </a:stretch>
        </p:blipFill>
        <p:spPr bwMode="auto">
          <a:xfrm>
            <a:off x="67623" y="1412037"/>
            <a:ext cx="2041918" cy="2041918"/>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254860" y="60327"/>
            <a:ext cx="1462405" cy="1082828"/>
            <a:chOff x="254860" y="60327"/>
            <a:chExt cx="1462405" cy="1082828"/>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74" name="TextBox 73"/>
            <p:cNvSpPr txBox="1"/>
            <p:nvPr/>
          </p:nvSpPr>
          <p:spPr>
            <a:xfrm rot="20210300">
              <a:off x="395622" y="372742"/>
              <a:ext cx="1321643" cy="461665"/>
            </a:xfrm>
            <a:prstGeom prst="rect">
              <a:avLst/>
            </a:prstGeom>
            <a:noFill/>
          </p:spPr>
          <p:txBody>
            <a:bodyPr wrap="square" rtlCol="0">
              <a:spAutoFit/>
            </a:bodyPr>
            <a:lstStyle/>
            <a:p>
              <a:pPr algn="ctr"/>
              <a:r>
                <a:rPr lang="en-US" sz="2400">
                  <a:solidFill>
                    <a:schemeClr val="bg1"/>
                  </a:solidFill>
                  <a:latin typeface="UTM Cooper Black" panose="02040603050506020204" pitchFamily="18" charset="0"/>
                </a:rPr>
                <a:t>Bài 1</a:t>
              </a:r>
            </a:p>
          </p:txBody>
        </p:sp>
      </p:grpSp>
    </p:spTree>
    <p:extLst>
      <p:ext uri="{BB962C8B-B14F-4D97-AF65-F5344CB8AC3E}">
        <p14:creationId xmlns:p14="http://schemas.microsoft.com/office/powerpoint/2010/main" val="2399552492"/>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p:tgtEl>
                                          <p:spTgt spid="64"/>
                                        </p:tgtEl>
                                        <p:attrNameLst>
                                          <p:attrName>ppt_y</p:attrName>
                                        </p:attrNameLst>
                                      </p:cBhvr>
                                      <p:tavLst>
                                        <p:tav tm="0">
                                          <p:val>
                                            <p:strVal val="#ppt_y+#ppt_h*1.125000"/>
                                          </p:val>
                                        </p:tav>
                                        <p:tav tm="100000">
                                          <p:val>
                                            <p:strVal val="#ppt_y"/>
                                          </p:val>
                                        </p:tav>
                                      </p:tavLst>
                                    </p:anim>
                                    <p:animEffect transition="in" filter="wipe(up)">
                                      <p:cBhvr>
                                        <p:cTn id="8" dur="500"/>
                                        <p:tgtEl>
                                          <p:spTgt spid="64"/>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1000"/>
                                        <p:tgtEl>
                                          <p:spTgt spid="67"/>
                                        </p:tgtEl>
                                      </p:cBhvr>
                                    </p:animEffect>
                                    <p:anim calcmode="lin" valueType="num">
                                      <p:cBhvr>
                                        <p:cTn id="32" dur="1000" fill="hold"/>
                                        <p:tgtEl>
                                          <p:spTgt spid="67"/>
                                        </p:tgtEl>
                                        <p:attrNameLst>
                                          <p:attrName>ppt_x</p:attrName>
                                        </p:attrNameLst>
                                      </p:cBhvr>
                                      <p:tavLst>
                                        <p:tav tm="0">
                                          <p:val>
                                            <p:strVal val="#ppt_x"/>
                                          </p:val>
                                        </p:tav>
                                        <p:tav tm="100000">
                                          <p:val>
                                            <p:strVal val="#ppt_x"/>
                                          </p:val>
                                        </p:tav>
                                      </p:tavLst>
                                    </p:anim>
                                    <p:anim calcmode="lin" valueType="num">
                                      <p:cBhvr>
                                        <p:cTn id="3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1000"/>
                                        <p:tgtEl>
                                          <p:spTgt spid="68"/>
                                        </p:tgtEl>
                                      </p:cBhvr>
                                    </p:animEffect>
                                    <p:anim calcmode="lin" valueType="num">
                                      <p:cBhvr>
                                        <p:cTn id="39" dur="1000" fill="hold"/>
                                        <p:tgtEl>
                                          <p:spTgt spid="68"/>
                                        </p:tgtEl>
                                        <p:attrNameLst>
                                          <p:attrName>ppt_x</p:attrName>
                                        </p:attrNameLst>
                                      </p:cBhvr>
                                      <p:tavLst>
                                        <p:tav tm="0">
                                          <p:val>
                                            <p:strVal val="#ppt_x"/>
                                          </p:val>
                                        </p:tav>
                                        <p:tav tm="100000">
                                          <p:val>
                                            <p:strVal val="#ppt_x"/>
                                          </p:val>
                                        </p:tav>
                                      </p:tavLst>
                                    </p:anim>
                                    <p:anim calcmode="lin" valueType="num">
                                      <p:cBhvr>
                                        <p:cTn id="4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anim calcmode="lin" valueType="num">
                                      <p:cBhvr>
                                        <p:cTn id="46" dur="1000" fill="hold"/>
                                        <p:tgtEl>
                                          <p:spTgt spid="69"/>
                                        </p:tgtEl>
                                        <p:attrNameLst>
                                          <p:attrName>ppt_x</p:attrName>
                                        </p:attrNameLst>
                                      </p:cBhvr>
                                      <p:tavLst>
                                        <p:tav tm="0">
                                          <p:val>
                                            <p:strVal val="#ppt_x"/>
                                          </p:val>
                                        </p:tav>
                                        <p:tav tm="100000">
                                          <p:val>
                                            <p:strVal val="#ppt_x"/>
                                          </p:val>
                                        </p:tav>
                                      </p:tavLst>
                                    </p:anim>
                                    <p:anim calcmode="lin" valueType="num">
                                      <p:cBhvr>
                                        <p:cTn id="4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1000"/>
                                        <p:tgtEl>
                                          <p:spTgt spid="70"/>
                                        </p:tgtEl>
                                      </p:cBhvr>
                                    </p:animEffect>
                                    <p:anim calcmode="lin" valueType="num">
                                      <p:cBhvr>
                                        <p:cTn id="53" dur="1000" fill="hold"/>
                                        <p:tgtEl>
                                          <p:spTgt spid="70"/>
                                        </p:tgtEl>
                                        <p:attrNameLst>
                                          <p:attrName>ppt_x</p:attrName>
                                        </p:attrNameLst>
                                      </p:cBhvr>
                                      <p:tavLst>
                                        <p:tav tm="0">
                                          <p:val>
                                            <p:strVal val="#ppt_x"/>
                                          </p:val>
                                        </p:tav>
                                        <p:tav tm="100000">
                                          <p:val>
                                            <p:strVal val="#ppt_x"/>
                                          </p:val>
                                        </p:tav>
                                      </p:tavLst>
                                    </p:anim>
                                    <p:anim calcmode="lin" valueType="num">
                                      <p:cBhvr>
                                        <p:cTn id="5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1000"/>
                                        <p:tgtEl>
                                          <p:spTgt spid="71"/>
                                        </p:tgtEl>
                                      </p:cBhvr>
                                    </p:animEffect>
                                    <p:anim calcmode="lin" valueType="num">
                                      <p:cBhvr>
                                        <p:cTn id="60" dur="1000" fill="hold"/>
                                        <p:tgtEl>
                                          <p:spTgt spid="71"/>
                                        </p:tgtEl>
                                        <p:attrNameLst>
                                          <p:attrName>ppt_x</p:attrName>
                                        </p:attrNameLst>
                                      </p:cBhvr>
                                      <p:tavLst>
                                        <p:tav tm="0">
                                          <p:val>
                                            <p:strVal val="#ppt_x"/>
                                          </p:val>
                                        </p:tav>
                                        <p:tav tm="100000">
                                          <p:val>
                                            <p:strVal val="#ppt_x"/>
                                          </p:val>
                                        </p:tav>
                                      </p:tavLst>
                                    </p:anim>
                                    <p:anim calcmode="lin" valueType="num">
                                      <p:cBhvr>
                                        <p:cTn id="6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0"/>
                                        <p:tgtEl>
                                          <p:spTgt spid="72"/>
                                        </p:tgtEl>
                                      </p:cBhvr>
                                    </p:animEffect>
                                    <p:anim calcmode="lin" valueType="num">
                                      <p:cBhvr>
                                        <p:cTn id="67" dur="1000" fill="hold"/>
                                        <p:tgtEl>
                                          <p:spTgt spid="72"/>
                                        </p:tgtEl>
                                        <p:attrNameLst>
                                          <p:attrName>ppt_x</p:attrName>
                                        </p:attrNameLst>
                                      </p:cBhvr>
                                      <p:tavLst>
                                        <p:tav tm="0">
                                          <p:val>
                                            <p:strVal val="#ppt_x"/>
                                          </p:val>
                                        </p:tav>
                                        <p:tav tm="100000">
                                          <p:val>
                                            <p:strVal val="#ppt_x"/>
                                          </p:val>
                                        </p:tav>
                                      </p:tavLst>
                                    </p:anim>
                                    <p:anim calcmode="lin" valueType="num">
                                      <p:cBhvr>
                                        <p:cTn id="6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P spid="71" grpId="0"/>
      <p:bldP spid="7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10.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11.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12.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13.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14.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15.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2.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3.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4.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5.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6.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7.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8.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ppt/theme/themeOverride9.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docProps/app.xml><?xml version="1.0" encoding="utf-8"?>
<Properties xmlns="http://schemas.openxmlformats.org/officeDocument/2006/extended-properties" xmlns:vt="http://schemas.openxmlformats.org/officeDocument/2006/docPropsVTypes">
  <Template/>
  <TotalTime>1034</TotalTime>
  <Words>643</Words>
  <Application>Microsoft Office PowerPoint</Application>
  <PresentationFormat>On-screen Show (16:9)</PresentationFormat>
  <Paragraphs>125</Paragraphs>
  <Slides>25</Slides>
  <Notes>3</Notes>
  <HiddenSlides>0</HiddenSlides>
  <MMClips>3</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25</vt:i4>
      </vt:variant>
    </vt:vector>
  </HeadingPairs>
  <TitlesOfParts>
    <vt:vector size="47" baseType="lpstr">
      <vt:lpstr>VNI-Ariston</vt:lpstr>
      <vt:lpstr>VNI-Hobo</vt:lpstr>
      <vt:lpstr>华康方圆体W7(P)</vt:lpstr>
      <vt:lpstr>UTM Aristote</vt:lpstr>
      <vt:lpstr>UTM Alba Matter</vt:lpstr>
      <vt:lpstr>UTM Flamenco</vt:lpstr>
      <vt:lpstr>UVN Dung Dan</vt:lpstr>
      <vt:lpstr>UTM Cookies</vt:lpstr>
      <vt:lpstr>UTM Amerika Sans</vt:lpstr>
      <vt:lpstr>UTM Kona KT</vt:lpstr>
      <vt:lpstr>UTM Cooper Black</vt:lpstr>
      <vt:lpstr>Times New Roman</vt:lpstr>
      <vt:lpstr>UVN Mang Cau Nang</vt:lpstr>
      <vt:lpstr>UTM Pierre</vt:lpstr>
      <vt:lpstr>UTM Yen Tu</vt:lpstr>
      <vt:lpstr>Arial</vt:lpstr>
      <vt:lpstr>Calibri</vt:lpstr>
      <vt:lpstr>VNI-Cooper</vt:lpstr>
      <vt:lpstr>UVN Bai Sau Nang</vt:lpstr>
      <vt:lpstr>UTM Androgyne</vt:lpstr>
      <vt:lpstr>UTM Diana</vt:lpstr>
      <vt:lpstr>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ThyTho</dc:title>
  <dc:creator>Administrator</dc:creator>
  <cp:lastModifiedBy>Nguyen Huu Hieu</cp:lastModifiedBy>
  <cp:revision>120</cp:revision>
  <dcterms:created xsi:type="dcterms:W3CDTF">2015-10-27T02:40:00Z</dcterms:created>
  <dcterms:modified xsi:type="dcterms:W3CDTF">2021-09-07T07:08:38Z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