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7"/>
  </p:notesMasterIdLst>
  <p:sldIdLst>
    <p:sldId id="258" r:id="rId3"/>
    <p:sldId id="275" r:id="rId4"/>
    <p:sldId id="257" r:id="rId5"/>
    <p:sldId id="274" r:id="rId6"/>
    <p:sldId id="259" r:id="rId7"/>
    <p:sldId id="260" r:id="rId8"/>
    <p:sldId id="261" r:id="rId9"/>
    <p:sldId id="262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0B3"/>
    <a:srgbClr val="00B050"/>
    <a:srgbClr val="79BFCD"/>
    <a:srgbClr val="F73B2D"/>
    <a:srgbClr val="92C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5045" autoAdjust="0"/>
  </p:normalViewPr>
  <p:slideViewPr>
    <p:cSldViewPr snapToGrid="0">
      <p:cViewPr varScale="1">
        <p:scale>
          <a:sx n="54" d="100"/>
          <a:sy n="54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C8C8E-93D9-4F19-B7E4-45BC2E768F4B}" type="datetimeFigureOut">
              <a:rPr lang="en-US" smtClean="0"/>
              <a:t>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133B1-5E35-46EE-A9BC-F0BA1C7A5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2" name="Google Shape;3782;gb0ac4e247a_6_2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3" name="Google Shape;3783;gb0ac4e247a_6_2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88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03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GV?: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đoạn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5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Quỳnh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GV: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? (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3 </a:t>
            </a:r>
            <a:r>
              <a:rPr lang="en-US" baseline="0" dirty="0" err="1"/>
              <a:t>đoạn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133B1-5E35-46EE-A9BC-F0BA1C7A58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3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975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3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0842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219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733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8658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99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674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46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826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1290267" y="1794333"/>
            <a:ext cx="9611600" cy="25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866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96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518300" y="4152233"/>
            <a:ext cx="9155600" cy="7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933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3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9974034" y="1931201"/>
            <a:ext cx="592367" cy="531367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10095834" y="1321351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832868" y="5588477"/>
            <a:ext cx="80432" cy="5739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8473401" y="946201"/>
            <a:ext cx="388500" cy="375167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473401" y="5532201"/>
            <a:ext cx="592367" cy="531367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066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3330499" y="2875457"/>
            <a:ext cx="5290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5287533" y="1496600"/>
            <a:ext cx="13768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978100" y="4193133"/>
            <a:ext cx="59956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373567" y="2108467"/>
            <a:ext cx="592367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9804601" y="5273701"/>
            <a:ext cx="388500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10013868" y="1672585"/>
            <a:ext cx="222233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2041801" y="4022766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10758967" y="361118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558634" y="5420001"/>
            <a:ext cx="222233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66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648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35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664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7792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685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474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04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2422484" y="2276784"/>
            <a:ext cx="7348800" cy="18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2420717" y="3962417"/>
            <a:ext cx="7348800" cy="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1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9463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312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958333" y="584416"/>
            <a:ext cx="1027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2395791" y="1639600"/>
            <a:ext cx="36384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2394712" y="2056420"/>
            <a:ext cx="3640000" cy="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577287" y="2059196"/>
            <a:ext cx="843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2399601" y="3230229"/>
            <a:ext cx="36492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2392816" y="3649817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578504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2401775" y="4822861"/>
            <a:ext cx="3640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2392816" y="5243275"/>
            <a:ext cx="364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578504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6958577" y="1642000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6949579" y="2054220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6161423" y="2060396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6958577" y="3230229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6949584" y="3649817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6161423" y="3675477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6958577" y="4822861"/>
            <a:ext cx="3656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6949584" y="5243275"/>
            <a:ext cx="365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6161423" y="5234893"/>
            <a:ext cx="841200" cy="5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4364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455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9859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672118" y="425434"/>
            <a:ext cx="592367" cy="531367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10589718" y="5951685"/>
            <a:ext cx="388500" cy="375167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648334" y="425418"/>
            <a:ext cx="222233" cy="224767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10704568" y="483684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10865817" y="5591967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9923034" y="6202167"/>
            <a:ext cx="222233" cy="224767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18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417667" y="1108234"/>
            <a:ext cx="592367" cy="531367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10419001" y="5951667"/>
            <a:ext cx="388500" cy="375167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10071401" y="934467"/>
            <a:ext cx="222233" cy="224767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2503401" y="7187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10958000" y="54200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223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1" name="Google Shape;1491;p1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2" name="Google Shape;1492;p1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3" name="Google Shape;1493;p1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4" name="Google Shape;1494;p1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5" name="Google Shape;1495;p1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6" name="Google Shape;1496;p1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7" name="Google Shape;1497;p1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8" name="Google Shape;1498;p1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9" name="Google Shape;1499;p1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0" name="Google Shape;1500;p1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1" name="Google Shape;1501;p1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2" name="Google Shape;1502;p1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3" name="Google Shape;1503;p1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4" name="Google Shape;1504;p1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5" name="Google Shape;1505;p1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6" name="Google Shape;1506;p1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7" name="Google Shape;1507;p1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8" name="Google Shape;1508;p1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9" name="Google Shape;1509;p1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0" name="Google Shape;1510;p1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1" name="Google Shape;1511;p1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2" name="Google Shape;1512;p1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3" name="Google Shape;1513;p1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4" name="Google Shape;1514;p1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5" name="Google Shape;1515;p1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6" name="Google Shape;1516;p1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7" name="Google Shape;1517;p1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8" name="Google Shape;1518;p1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9" name="Google Shape;1519;p1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0" name="Google Shape;1520;p1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1" name="Google Shape;1521;p1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2" name="Google Shape;1522;p1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4" name="Google Shape;1524;p1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5" name="Google Shape;1525;p1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6" name="Google Shape;1526;p1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7" name="Google Shape;1527;p1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8" name="Google Shape;1528;p1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9" name="Google Shape;1529;p1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0" name="Google Shape;1530;p1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1" name="Google Shape;1531;p1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2" name="Google Shape;1532;p1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3" name="Google Shape;1533;p1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4" name="Google Shape;1534;p1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5" name="Google Shape;1535;p1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6" name="Google Shape;1536;p1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7" name="Google Shape;1537;p1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8" name="Google Shape;1538;p1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7" name="Google Shape;1557;p19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8" name="Google Shape;1558;p19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9" name="Google Shape;1559;p19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0" name="Google Shape;1560;p19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7210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3101267" y="527700"/>
            <a:ext cx="5990400" cy="1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0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8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3102721" y="2075201"/>
            <a:ext cx="5990400" cy="19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3414700" y="4698840"/>
            <a:ext cx="5366000" cy="8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D9E66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600" b="1" kern="0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600" kern="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600" b="1" kern="0">
                <a:solidFill>
                  <a:srgbClr val="FD9E66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 kern="0">
              <a:solidFill>
                <a:srgbClr val="FD9E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0" name="Google Shape;1620;p2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1" name="Google Shape;1621;p2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2" name="Google Shape;1622;p2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3" name="Google Shape;1623;p2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4" name="Google Shape;1624;p2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5" name="Google Shape;1625;p2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6" name="Google Shape;1626;p2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7" name="Google Shape;1627;p2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8" name="Google Shape;1628;p2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9" name="Google Shape;1629;p2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0" name="Google Shape;1630;p2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1" name="Google Shape;1631;p2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2" name="Google Shape;1632;p2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3" name="Google Shape;1633;p2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4" name="Google Shape;1634;p2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5" name="Google Shape;1635;p2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6" name="Google Shape;1636;p2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7" name="Google Shape;1637;p2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8" name="Google Shape;1638;p2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9" name="Google Shape;1639;p2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2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2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2" name="Google Shape;1642;p2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2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4" name="Google Shape;1644;p2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2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2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7" name="Google Shape;1647;p2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2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9" name="Google Shape;1649;p2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2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1" name="Google Shape;1651;p2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2" name="Google Shape;1652;p2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3" name="Google Shape;1653;p2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4" name="Google Shape;1654;p2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5" name="Google Shape;1655;p2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6" name="Google Shape;1656;p2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7" name="Google Shape;1657;p2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8" name="Google Shape;1658;p2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9" name="Google Shape;1659;p2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0" name="Google Shape;1660;p2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1" name="Google Shape;1661;p2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2" name="Google Shape;1662;p2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3" name="Google Shape;1663;p2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4" name="Google Shape;1664;p2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5" name="Google Shape;1665;p2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6" name="Google Shape;1666;p2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7" name="Google Shape;1667;p2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8" name="Google Shape;1668;p2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10211867" y="3932585"/>
            <a:ext cx="592367" cy="531367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357401" y="2009301"/>
            <a:ext cx="388500" cy="375167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761968" y="821285"/>
            <a:ext cx="222233" cy="224767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9342634" y="8795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7" name="Google Shape;1687;p20"/>
          <p:cNvSpPr/>
          <p:nvPr/>
        </p:nvSpPr>
        <p:spPr>
          <a:xfrm>
            <a:off x="2428168" y="17128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8" name="Google Shape;1688;p20"/>
          <p:cNvSpPr/>
          <p:nvPr/>
        </p:nvSpPr>
        <p:spPr>
          <a:xfrm>
            <a:off x="1357400" y="133420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9" name="Google Shape;1689;p20"/>
          <p:cNvSpPr/>
          <p:nvPr/>
        </p:nvSpPr>
        <p:spPr>
          <a:xfrm>
            <a:off x="10036933" y="55758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0" name="Google Shape;1690;p20"/>
          <p:cNvSpPr/>
          <p:nvPr/>
        </p:nvSpPr>
        <p:spPr>
          <a:xfrm>
            <a:off x="1472234" y="4945433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2039667" y="5713834"/>
            <a:ext cx="388500" cy="375167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672318" y="3456701"/>
            <a:ext cx="592367" cy="531367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9301067" y="5825267"/>
            <a:ext cx="388500" cy="375167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9580334" y="2936201"/>
            <a:ext cx="222233" cy="224767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10211851" y="1501285"/>
            <a:ext cx="592367" cy="531367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00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2639784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2639784" y="3471200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6428617" y="2994033"/>
            <a:ext cx="3123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6428617" y="3471205"/>
            <a:ext cx="3123600" cy="13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1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rgbClr val="FCFAF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968285" y="6000567"/>
            <a:ext cx="388500" cy="375167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9780800" y="677434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2019934" y="606334"/>
            <a:ext cx="222233" cy="224767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903933" y="6375718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418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7411580" y="2812467"/>
            <a:ext cx="3223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7408351" y="3284396"/>
            <a:ext cx="3223200" cy="17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90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2039400" y="2243400"/>
            <a:ext cx="8113200" cy="9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2046433" y="3207000"/>
            <a:ext cx="81132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23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686400" y="1976933"/>
            <a:ext cx="6819200" cy="18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3459000" y="3667733"/>
            <a:ext cx="5274000" cy="13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89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4584733" y="2679400"/>
            <a:ext cx="6639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170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413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9A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894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35005" y="1299089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D5C81-BF8E-474D-9C81-8E6EB892D850}"/>
              </a:ext>
            </a:extLst>
          </p:cNvPr>
          <p:cNvSpPr txBox="1"/>
          <p:nvPr/>
        </p:nvSpPr>
        <p:spPr>
          <a:xfrm>
            <a:off x="1610947" y="2222419"/>
            <a:ext cx="92464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43A0B3"/>
                </a:solidFill>
                <a:cs typeface="#9Slide03 Cousine" panose="02070409020205020404" pitchFamily="49" charset="0"/>
              </a:rPr>
              <a:t>Đọc </a:t>
            </a:r>
            <a:r>
              <a:rPr lang="en-US" sz="32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dàn</a:t>
            </a:r>
            <a:r>
              <a:rPr lang="en-US" sz="32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ý </a:t>
            </a:r>
            <a:r>
              <a:rPr lang="en-US" sz="32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bài</a:t>
            </a:r>
            <a:r>
              <a:rPr lang="en-US" sz="32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32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văn</a:t>
            </a:r>
            <a:r>
              <a:rPr lang="en-US" sz="32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32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miêu</a:t>
            </a:r>
            <a:r>
              <a:rPr lang="en-US" sz="32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32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tả</a:t>
            </a:r>
            <a:r>
              <a:rPr lang="en-US" sz="32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32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cảnh</a:t>
            </a:r>
            <a:r>
              <a:rPr lang="en-US" sz="32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32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một</a:t>
            </a:r>
            <a:r>
              <a:rPr lang="en-US" sz="32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32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cơn</a:t>
            </a:r>
            <a:r>
              <a:rPr lang="en-US" sz="32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 </a:t>
            </a:r>
            <a:r>
              <a:rPr lang="en-US" sz="3200" b="1" dirty="0" err="1">
                <a:solidFill>
                  <a:srgbClr val="43A0B3"/>
                </a:solidFill>
                <a:cs typeface="#9Slide03 Cousine" panose="02070409020205020404" pitchFamily="49" charset="0"/>
              </a:rPr>
              <a:t>mưa</a:t>
            </a:r>
            <a:r>
              <a:rPr lang="en-US" sz="3200" b="1" dirty="0">
                <a:solidFill>
                  <a:srgbClr val="43A0B3"/>
                </a:solidFill>
                <a:cs typeface="#9Slide03 Cousine" panose="02070409020205020404" pitchFamily="49" charset="0"/>
              </a:rPr>
              <a:t>.</a:t>
            </a:r>
            <a:endParaRPr lang="vi-VN" sz="3200" b="1" dirty="0">
              <a:solidFill>
                <a:srgbClr val="43A0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6458" y="852951"/>
            <a:ext cx="9831946" cy="24622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chiếu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sáng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rực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rỡ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thảm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cỏ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xanh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lấp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lánh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đùa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giỡn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nhảy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với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những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gợn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sóng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dòng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sông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Nhuệ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Mấy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chim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rõ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tránh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ở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đầu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giờ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đã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đậu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trên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cành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cất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tiếng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hót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véo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von.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Chị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mái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tơ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ẩn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náu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dưới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gốc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bàng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rũ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rũ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lướt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thướt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Đàn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gà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con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lông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còn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khô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đang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lủn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chủn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chạy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mẹ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kêu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chiếp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chiếp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Chú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mèo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</a:rPr>
              <a:t>khoang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dung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ụ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rơm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chạy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sân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Chú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chỗ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nắng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nằm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duỗi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dài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vẻ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khoái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chí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lắm</a:t>
            </a:r>
            <a:r>
              <a:rPr lang="en-US" sz="22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97207" y="360509"/>
            <a:ext cx="6373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6458" y="360508"/>
            <a:ext cx="14864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2 :</a:t>
            </a:r>
            <a:endParaRPr lang="en-US" sz="2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96" y="3500694"/>
            <a:ext cx="3364563" cy="2523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21" y="3500694"/>
            <a:ext cx="4006603" cy="252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068945" y="3329190"/>
            <a:ext cx="11506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3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Cây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cối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68945" y="4162718"/>
            <a:ext cx="989097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 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lẽ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cây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cối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hoa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lá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tươi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đẹp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tất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cả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hàng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ven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tắm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mưa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nên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tươi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xanh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mơn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mởn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vườn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đọng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giọt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mát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lạnh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đang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tỏa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hương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ngào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ngạt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0" y="539255"/>
            <a:ext cx="369637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4" y="539255"/>
            <a:ext cx="3498357" cy="244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008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81825" y="545410"/>
            <a:ext cx="11430000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+mn-lt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+mn-lt"/>
              </a:rPr>
              <a:t> 4 :</a:t>
            </a:r>
            <a:r>
              <a:rPr lang="en-US" sz="2600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phố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con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người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sau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+mn-lt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+mn-lt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81825" y="1037853"/>
            <a:ext cx="9763259" cy="20928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b="1" dirty="0">
                <a:solidFill>
                  <a:prstClr val="black"/>
                </a:solidFill>
                <a:latin typeface="+mn-lt"/>
              </a:rPr>
              <a:t>      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Con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trước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cửa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khô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Trên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đường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xe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cộ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qua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nườm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nượp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mắc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cửi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Tiếng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nói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trở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đi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lại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+mn-lt"/>
              </a:rPr>
              <a:t>nh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ộn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2600" b="1" dirty="0">
                <a:solidFill>
                  <a:srgbClr val="FF0000"/>
                </a:solidFill>
                <a:latin typeface="+mn-lt"/>
              </a:rPr>
              <a:t>nh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ịp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dưới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gốc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cây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mọi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người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túa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tiếp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tục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công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việc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còn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+mn-lt"/>
              </a:rPr>
              <a:t>dở</a:t>
            </a:r>
            <a:r>
              <a:rPr lang="en-US" sz="2600" b="1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Góc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phố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mấy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cô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bé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đang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chơi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dây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Những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bím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tóc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tun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ngủn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vung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v</a:t>
            </a:r>
            <a:r>
              <a:rPr lang="vi-VN" sz="2600" dirty="0">
                <a:solidFill>
                  <a:prstClr val="black"/>
                </a:solidFill>
                <a:latin typeface="+mn-lt"/>
              </a:rPr>
              <a:t>ẫ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y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theo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từng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nhịp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chân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+mn-lt"/>
              </a:rPr>
              <a:t>nhảy</a:t>
            </a:r>
            <a:r>
              <a:rPr lang="en-US" sz="2600" dirty="0">
                <a:solidFill>
                  <a:prstClr val="black"/>
                </a:solidFill>
                <a:latin typeface="+mn-lt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7" y="3272402"/>
            <a:ext cx="4829577" cy="3217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8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75" y="2351368"/>
            <a:ext cx="3763070" cy="3127619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93949" y="1034603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dàn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ý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vừa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trình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bày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5946" y="3492376"/>
            <a:ext cx="24352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32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3200" b="0" cap="none" spc="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11391" y="2743200"/>
            <a:ext cx="1584102" cy="97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795493" y="2363273"/>
            <a:ext cx="4094297" cy="759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5656" y="2512367"/>
            <a:ext cx="37898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rước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đến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95492" y="3535251"/>
            <a:ext cx="4094298" cy="7598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2648" y="3684344"/>
            <a:ext cx="1875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95492" y="4784500"/>
            <a:ext cx="4094298" cy="1260699"/>
          </a:xfrm>
          <a:prstGeom prst="round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5492" y="5061935"/>
            <a:ext cx="42386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Tả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của con người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cảnh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cơn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mưa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4166608" y="3876539"/>
            <a:ext cx="1628884" cy="38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1"/>
          </p:cNvCxnSpPr>
          <p:nvPr/>
        </p:nvCxnSpPr>
        <p:spPr>
          <a:xfrm>
            <a:off x="4121826" y="4009042"/>
            <a:ext cx="1673666" cy="140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9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1729085"/>
            <a:ext cx="9349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Nêu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nhiệm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vụ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bầu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trời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/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vật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thời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?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sao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224501" y="3233767"/>
            <a:ext cx="977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Chuẩn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bị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Luyện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tập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+mn-lt"/>
                <a:cs typeface="Times New Roman" panose="02020603050405020304" pitchFamily="18" charset="0"/>
              </a:rPr>
              <a:t>cảnh</a:t>
            </a:r>
            <a:endParaRPr lang="en-US" altLang="vi-VN" sz="2800" dirty="0">
              <a:latin typeface="+mn-lt"/>
              <a:cs typeface="Times New Roman" panose="02020603050405020304" pitchFamily="18" charset="0"/>
            </a:endParaRPr>
          </a:p>
          <a:p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trường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học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ghi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gì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quan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sát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latin typeface="+mn-lt"/>
                <a:cs typeface="Times New Roman" panose="02020603050405020304" pitchFamily="18" charset="0"/>
              </a:rPr>
              <a:t>được</a:t>
            </a:r>
            <a:r>
              <a:rPr lang="en-US" altLang="vi-VN" sz="2800" i="1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7644" y="754842"/>
            <a:ext cx="5355731" cy="609600"/>
          </a:xfrm>
        </p:spPr>
        <p:txBody>
          <a:bodyPr/>
          <a:lstStyle/>
          <a:p>
            <a:pPr eaLnBrk="1" hangingPunct="1"/>
            <a:r>
              <a:rPr lang="en-US" altLang="vi-VN" sz="3200" b="1" dirty="0" err="1">
                <a:solidFill>
                  <a:srgbClr val="58300B"/>
                </a:solidFill>
              </a:rPr>
              <a:t>Vận</a:t>
            </a:r>
            <a:r>
              <a:rPr lang="en-US" altLang="vi-VN" sz="3200" b="1" dirty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>
                <a:solidFill>
                  <a:srgbClr val="58300B"/>
                </a:solidFill>
              </a:rPr>
              <a:t>dụng</a:t>
            </a:r>
            <a:r>
              <a:rPr lang="en-US" altLang="vi-VN" sz="3200" b="1" dirty="0">
                <a:solidFill>
                  <a:srgbClr val="58300B"/>
                </a:solidFill>
              </a:rPr>
              <a:t>, </a:t>
            </a:r>
            <a:r>
              <a:rPr lang="en-US" altLang="vi-VN" sz="3200" b="1" dirty="0" err="1">
                <a:solidFill>
                  <a:srgbClr val="58300B"/>
                </a:solidFill>
              </a:rPr>
              <a:t>trải</a:t>
            </a:r>
            <a:r>
              <a:rPr lang="en-US" altLang="vi-VN" sz="3200" b="1" dirty="0">
                <a:solidFill>
                  <a:srgbClr val="58300B"/>
                </a:solidFill>
              </a:rPr>
              <a:t> </a:t>
            </a:r>
            <a:r>
              <a:rPr lang="en-US" altLang="vi-VN" sz="3200" b="1" dirty="0" err="1">
                <a:solidFill>
                  <a:srgbClr val="58300B"/>
                </a:solidFill>
              </a:rPr>
              <a:t>nghiệm</a:t>
            </a:r>
            <a:endParaRPr lang="en-US" altLang="vi-VN" sz="3200" b="1" dirty="0">
              <a:solidFill>
                <a:srgbClr val="58300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90" y="4307561"/>
            <a:ext cx="5202685" cy="23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63F-67FF-4B81-9C90-314E0CAF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Bài học sinh</a:t>
            </a:r>
          </a:p>
        </p:txBody>
      </p:sp>
    </p:spTree>
    <p:extLst>
      <p:ext uri="{BB962C8B-B14F-4D97-AF65-F5344CB8AC3E}">
        <p14:creationId xmlns:p14="http://schemas.microsoft.com/office/powerpoint/2010/main" val="193311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44"/>
          <p:cNvSpPr/>
          <p:nvPr/>
        </p:nvSpPr>
        <p:spPr>
          <a:xfrm rot="126755">
            <a:off x="2840002" y="1349726"/>
            <a:ext cx="6271863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3" name="Google Shape;4213;p44"/>
          <p:cNvSpPr/>
          <p:nvPr/>
        </p:nvSpPr>
        <p:spPr>
          <a:xfrm rot="-135875">
            <a:off x="2546420" y="962460"/>
            <a:ext cx="1451029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14" name="Google Shape;4214;p44"/>
          <p:cNvSpPr/>
          <p:nvPr/>
        </p:nvSpPr>
        <p:spPr>
          <a:xfrm rot="4829593">
            <a:off x="8020405" y="1167086"/>
            <a:ext cx="1451051" cy="125385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6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2" name="Google Shape;4232;p44">
            <a:hlinkClick r:id="" action="ppaction://noaction"/>
          </p:cNvPr>
          <p:cNvSpPr/>
          <p:nvPr/>
        </p:nvSpPr>
        <p:spPr>
          <a:xfrm rot="-2700000">
            <a:off x="1261048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33" name="Google Shape;4233;p44">
            <a:hlinkClick r:id="" action="ppaction://noaction"/>
          </p:cNvPr>
          <p:cNvSpPr/>
          <p:nvPr/>
        </p:nvSpPr>
        <p:spPr>
          <a:xfrm rot="8100000">
            <a:off x="10702981" y="856265"/>
            <a:ext cx="227971" cy="227971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Hộp_Văn_Bản 2"/>
          <p:cNvSpPr txBox="1">
            <a:spLocks noChangeArrowheads="1"/>
          </p:cNvSpPr>
          <p:nvPr/>
        </p:nvSpPr>
        <p:spPr bwMode="auto">
          <a:xfrm>
            <a:off x="2826692" y="3146210"/>
            <a:ext cx="6437969" cy="84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48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tả</a:t>
            </a:r>
            <a:r>
              <a:rPr lang="en-US" sz="48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cảnh</a:t>
            </a:r>
            <a:endParaRPr lang="en-US" sz="4800" b="1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8" name="Hộp_Văn_Bản 2"/>
          <p:cNvSpPr txBox="1">
            <a:spLocks noChangeArrowheads="1"/>
          </p:cNvSpPr>
          <p:nvPr/>
        </p:nvSpPr>
        <p:spPr bwMode="auto">
          <a:xfrm>
            <a:off x="2899831" y="2408306"/>
            <a:ext cx="6437969" cy="6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34198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1376440" y="2118409"/>
            <a:ext cx="9274388" cy="830997"/>
            <a:chOff x="963237" y="2984406"/>
            <a:chExt cx="10791942" cy="830011"/>
          </a:xfrm>
        </p:grpSpPr>
        <p:sp>
          <p:nvSpPr>
            <p:cNvPr id="4" name="Rectangle 14"/>
            <p:cNvSpPr>
              <a:spLocks noChangeArrowheads="1"/>
            </p:cNvSpPr>
            <p:nvPr/>
          </p:nvSpPr>
          <p:spPr bwMode="auto">
            <a:xfrm>
              <a:off x="1552517" y="2984406"/>
              <a:ext cx="10202662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Nắm được ý ch</a:t>
              </a:r>
              <a:r>
                <a:rPr lang="en-US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í</a:t>
              </a:r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nh của 4 đoạn văn và chọn 1 đoạn để hoàn chỉnh theo yêu cầu.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" name="Freeform 11"/>
            <p:cNvSpPr/>
            <p:nvPr/>
          </p:nvSpPr>
          <p:spPr>
            <a:xfrm>
              <a:off x="963237" y="3079653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grpSp>
        <p:nvGrpSpPr>
          <p:cNvPr id="6" name="Group 5"/>
          <p:cNvGrpSpPr/>
          <p:nvPr/>
        </p:nvGrpSpPr>
        <p:grpSpPr bwMode="auto">
          <a:xfrm>
            <a:off x="1352404" y="3421721"/>
            <a:ext cx="9556003" cy="830997"/>
            <a:chOff x="1372858" y="2970760"/>
            <a:chExt cx="11256594" cy="830011"/>
          </a:xfrm>
        </p:grpSpPr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033718" y="2970760"/>
              <a:ext cx="10595734" cy="830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/>
              <a:r>
                <a:rPr lang="vi-VN" alt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Times New Roman" panose="02020603050405020304" pitchFamily="18" charset="0"/>
                </a:rPr>
                <a:t>Dựa vào dàn ý bài văn miêu tả cơn mưa đã lập ở tiết trước, viết được một đoạn văn có chi tiết và hình ảnh hợp lí.</a:t>
              </a:r>
              <a:endPara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1372858" y="3158228"/>
              <a:ext cx="624851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A5A35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756F18-DEAC-4CC3-AFAA-FBD2F4ED0BB6}"/>
              </a:ext>
            </a:extLst>
          </p:cNvPr>
          <p:cNvSpPr txBox="1"/>
          <p:nvPr/>
        </p:nvSpPr>
        <p:spPr>
          <a:xfrm>
            <a:off x="3415233" y="1235920"/>
            <a:ext cx="4973934" cy="64633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anose="020B0604020202020204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7410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84856" y="1227785"/>
            <a:ext cx="955612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Quỳnh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Liên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tả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quang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cảnh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văn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4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nhưng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chưa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Em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hãy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chọn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giúp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viết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thêm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vào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chỗ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dấu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(…)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hoàn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chỉnh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dung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84856" y="2920556"/>
            <a:ext cx="182495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84856" y="3606356"/>
            <a:ext cx="955612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độp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đổ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dường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ngừng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ào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8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ngớt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tạnh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hẳn</a:t>
            </a:r>
            <a:r>
              <a:rPr lang="en-US" altLang="en-US" sz="28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1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300766" y="354016"/>
            <a:ext cx="1602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300766" y="846786"/>
            <a:ext cx="92856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chiếu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rực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thảm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cỏ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xanh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lấp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đùa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gợn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sóng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dòng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Nhuệ.Mấy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chim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tránh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đậu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cành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cát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hót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véo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von.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Chị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Đàn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con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mèo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hoang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262666" y="2843226"/>
            <a:ext cx="343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262666" y="3471876"/>
            <a:ext cx="9646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mưa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lẽ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cối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lá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tươi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đẹp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62666" y="4100526"/>
            <a:ext cx="255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1262666" y="4624401"/>
            <a:ext cx="96843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Con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cửa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khô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xe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cộ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nườm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nượp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mắc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cửi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(…).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mấy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bé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chơi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dây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bím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tóc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tun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ngủn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vung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vẩy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theo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từng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chân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nhảy</a:t>
            </a:r>
            <a:r>
              <a:rPr lang="en-US" altLang="en-US" sz="2400" b="1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23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28" y="2073499"/>
            <a:ext cx="3115742" cy="17984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803820" y="1111740"/>
            <a:ext cx="5628068" cy="37219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14367" y="2073499"/>
            <a:ext cx="600697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Đọc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và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nêu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ý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chính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của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mỗi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đoạn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văn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27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90926" y="2477310"/>
            <a:ext cx="115584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Ánh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nắng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các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vật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90926" y="4136986"/>
            <a:ext cx="3997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cối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90926" y="991616"/>
            <a:ext cx="11430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73B2D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90926" y="5722226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phố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cơn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73B2D"/>
                </a:solidFill>
                <a:latin typeface="Arial" panose="020B0604020202020204" pitchFamily="34" charset="0"/>
              </a:rPr>
              <a:t>mưa</a:t>
            </a:r>
            <a:r>
              <a:rPr lang="en-US" sz="2800" dirty="0">
                <a:solidFill>
                  <a:srgbClr val="F73B2D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1326523" y="38636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9" name="Right Arrow 8"/>
          <p:cNvSpPr/>
          <p:nvPr/>
        </p:nvSpPr>
        <p:spPr>
          <a:xfrm>
            <a:off x="2928730" y="98426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56257" y="795871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</a:t>
            </a:r>
          </a:p>
        </p:txBody>
      </p:sp>
      <p:sp>
        <p:nvSpPr>
          <p:cNvPr id="11" name="Oval 10"/>
          <p:cNvSpPr/>
          <p:nvPr/>
        </p:nvSpPr>
        <p:spPr>
          <a:xfrm>
            <a:off x="1356257" y="1966870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2" name="Right Arrow 11"/>
          <p:cNvSpPr/>
          <p:nvPr/>
        </p:nvSpPr>
        <p:spPr>
          <a:xfrm>
            <a:off x="2958464" y="2564771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991" y="2376375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</a:t>
            </a:r>
          </a:p>
        </p:txBody>
      </p:sp>
      <p:sp>
        <p:nvSpPr>
          <p:cNvPr id="14" name="Oval 13"/>
          <p:cNvSpPr/>
          <p:nvPr/>
        </p:nvSpPr>
        <p:spPr>
          <a:xfrm>
            <a:off x="1356256" y="360477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401912" y="4017278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958464" y="422444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85991" y="5190016"/>
            <a:ext cx="1443181" cy="1403786"/>
          </a:xfrm>
          <a:prstGeom prst="ellipse">
            <a:avLst/>
          </a:prstGeom>
          <a:solidFill>
            <a:srgbClr val="79BFCD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8" name="Right Arrow 17"/>
          <p:cNvSpPr/>
          <p:nvPr/>
        </p:nvSpPr>
        <p:spPr>
          <a:xfrm>
            <a:off x="2988199" y="5809687"/>
            <a:ext cx="703170" cy="348299"/>
          </a:xfrm>
          <a:prstGeom prst="rightArrow">
            <a:avLst/>
          </a:prstGeom>
          <a:solidFill>
            <a:schemeClr val="accent2">
              <a:lumMod val="9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5459" y="5634766"/>
            <a:ext cx="13837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Đoạn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1909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426804" y="457633"/>
            <a:ext cx="11658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 err="1">
                <a:solidFill>
                  <a:srgbClr val="800000"/>
                </a:solidFill>
                <a:latin typeface="Arial" panose="020B0604020202020204" pitchFamily="34" charset="0"/>
              </a:rPr>
              <a:t>Đoạn</a:t>
            </a:r>
            <a:r>
              <a:rPr lang="en-US" sz="2600" dirty="0">
                <a:solidFill>
                  <a:srgbClr val="800000"/>
                </a:solidFill>
                <a:latin typeface="Arial" panose="020B0604020202020204" pitchFamily="34" charset="0"/>
              </a:rPr>
              <a:t> 1 :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Giới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thiệu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–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Arial" panose="020B0604020202020204" pitchFamily="34" charset="0"/>
              </a:rPr>
              <a:t>ngay</a:t>
            </a: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182105" y="1157538"/>
            <a:ext cx="9314176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   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độp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Cơn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đổ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xuống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làm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mọi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hoạt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động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dường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ngừng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lại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ào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nhìn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màn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trắng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xóa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Mấy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chiếc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xe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phóng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qua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làm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bắn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tung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tóe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lát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mưa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ngớt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dần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rồi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tạnh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Arial" panose="020B0604020202020204" pitchFamily="34" charset="0"/>
              </a:rPr>
              <a:t>hẳn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84" y="3415467"/>
            <a:ext cx="4468970" cy="2979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3" y="3457881"/>
            <a:ext cx="5184014" cy="2840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252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ture Activities Bind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1017</Words>
  <Application>Microsoft Office PowerPoint</Application>
  <PresentationFormat>Widescreen</PresentationFormat>
  <Paragraphs>59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Jua</vt:lpstr>
      <vt:lpstr>Quicksand</vt:lpstr>
      <vt:lpstr>Quicksand Light</vt:lpstr>
      <vt:lpstr>Wingdings</vt:lpstr>
      <vt:lpstr>Nature Activities Binder by Slidesgo</vt:lpstr>
      <vt:lpstr>1_Nature Activities Binder by Slidesgo</vt:lpstr>
      <vt:lpstr>PowerPoint Presentation</vt:lpstr>
      <vt:lpstr>Bài học sinh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dụng, trải nghiệm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Ngọc Ánh</cp:lastModifiedBy>
  <cp:revision>31</cp:revision>
  <dcterms:created xsi:type="dcterms:W3CDTF">2021-09-07T17:21:00Z</dcterms:created>
  <dcterms:modified xsi:type="dcterms:W3CDTF">2021-10-04T15:02:14Z</dcterms:modified>
</cp:coreProperties>
</file>