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9" r:id="rId2"/>
    <p:sldId id="256" r:id="rId3"/>
    <p:sldId id="257" r:id="rId4"/>
    <p:sldId id="258" r:id="rId5"/>
    <p:sldId id="259" r:id="rId6"/>
    <p:sldId id="260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20" r:id="rId22"/>
  </p:sldIdLst>
  <p:sldSz cx="12161838" cy="6858000"/>
  <p:notesSz cx="6858000" cy="9144000"/>
  <p:defaultTextStyle>
    <a:defPPr>
      <a:defRPr lang="en-US"/>
    </a:defPPr>
    <a:lvl1pPr marL="0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1C1"/>
    <a:srgbClr val="FF9999"/>
    <a:srgbClr val="E6F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84" autoAdjust="0"/>
    <p:restoredTop sz="83986" autoAdjust="0"/>
  </p:normalViewPr>
  <p:slideViewPr>
    <p:cSldViewPr>
      <p:cViewPr varScale="1">
        <p:scale>
          <a:sx n="61" d="100"/>
          <a:sy n="61" d="100"/>
        </p:scale>
        <p:origin x="1008" y="48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95281-FD63-4B23-B3AA-AAF05315A77D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DDC2B-84F9-49EC-8469-3DF7D294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25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24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5874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499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123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1748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0372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8997" algn="l" defTabSz="121724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Sẽ</a:t>
            </a:r>
            <a:r>
              <a:rPr lang="en-US" baseline="0"/>
              <a:t> có 1 hộp quà đc tặng kẹo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2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Đáp</a:t>
            </a:r>
            <a:r>
              <a:rPr lang="en-US" baseline="0"/>
              <a:t> án chỉ là minh hoạ HS có thể lấy ví dụ khác.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DDC2B-84F9-49EC-8469-3DF7D29421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46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58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472BA-50F7-43E8-A81C-21285B07FD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>
                <a:solidFill>
                  <a:srgbClr val="000000"/>
                </a:solidFill>
                <a:latin typeface="Calibri" pitchFamily="34" charset="0"/>
              </a:rPr>
              <a:t>13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47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6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0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2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16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8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9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54" y="0"/>
            <a:ext cx="91358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4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49"/>
            <a:ext cx="4001161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2"/>
            <a:ext cx="6798805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2"/>
            <a:ext cx="4001161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05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slide" Target="slide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0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microsoft.com/office/2007/relationships/hdphoto" Target="../media/hdphoto1.wdp"/><Relationship Id="rId5" Type="http://schemas.openxmlformats.org/officeDocument/2006/relationships/image" Target="../media/image13.gif"/><Relationship Id="rId1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slide" Target="slide4.xml"/><Relationship Id="rId9" Type="http://schemas.openxmlformats.org/officeDocument/2006/relationships/image" Target="../media/image15.gif"/><Relationship Id="rId1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20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883570" y="88901"/>
            <a:ext cx="9263063" cy="677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P.Môn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LUYỆN TỪ VÀ CÂU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54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  SÁNH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82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4"/>
    </mc:Choice>
    <mc:Fallback xmlns="">
      <p:transition spd="slow" advTm="135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6859" y="685800"/>
            <a:ext cx="95901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b)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khuya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đèn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235" t="55208" r="22353" b="17709"/>
          <a:stretch>
            <a:fillRect/>
          </a:stretch>
        </p:blipFill>
        <p:spPr>
          <a:xfrm>
            <a:off x="6041648" y="2133601"/>
            <a:ext cx="5788565" cy="38861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67471" y="2133600"/>
            <a:ext cx="5574176" cy="3732166"/>
            <a:chOff x="228600" y="2971801"/>
            <a:chExt cx="4191000" cy="3732166"/>
          </a:xfrm>
        </p:grpSpPr>
        <p:pic>
          <p:nvPicPr>
            <p:cNvPr id="6" name="Picture 7" descr="trang_50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971801"/>
              <a:ext cx="4191000" cy="312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52500" y="6180747"/>
              <a:ext cx="2743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khuya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19" y="-411296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4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441" y="381000"/>
            <a:ext cx="107429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c)   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533400" indent="-533400">
              <a:buFontTx/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con.</a:t>
            </a:r>
          </a:p>
          <a:p>
            <a:pPr marL="533400" indent="-533400">
              <a:buFontTx/>
              <a:buNone/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</a:t>
            </a:r>
            <a:r>
              <a:rPr lang="en-US" sz="2000" b="1" dirty="0">
                <a:latin typeface="Times New Roman" panose="02020603050405020304" pitchFamily="18" charset="0"/>
              </a:rPr>
              <a:t>(</a:t>
            </a:r>
            <a:r>
              <a:rPr lang="en-US" sz="2000" b="1" i="1" dirty="0" err="1">
                <a:latin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Quốc</a:t>
            </a:r>
            <a:r>
              <a:rPr lang="en-US" sz="2000" b="1" i="1" dirty="0">
                <a:latin typeface="Times New Roman" panose="02020603050405020304" pitchFamily="18" charset="0"/>
              </a:rPr>
              <a:t> Minh)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3"/>
          <a:stretch>
            <a:fillRect/>
          </a:stretch>
        </p:blipFill>
        <p:spPr>
          <a:xfrm>
            <a:off x="1013487" y="3224212"/>
            <a:ext cx="4283296" cy="27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0" descr="anh 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919" y="3224212"/>
            <a:ext cx="5072040" cy="2768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959" y="-167548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ctrTitle"/>
          </p:nvPr>
        </p:nvSpPr>
        <p:spPr>
          <a:xfrm>
            <a:off x="-810789" y="600074"/>
            <a:ext cx="7398451" cy="2362200"/>
          </a:xfrm>
        </p:spPr>
        <p:txBody>
          <a:bodyPr anchor="ctr"/>
          <a:lstStyle/>
          <a:p>
            <a:pPr marL="762000" indent="-762000" algn="l" defTabSz="914400">
              <a:buSzPct val="100000"/>
            </a:pPr>
            <a:r>
              <a:rPr sz="4400" b="1" kern="1200" baseline="0">
                <a:solidFill>
                  <a:srgbClr val="0000FF"/>
                </a:solidFill>
                <a:latin typeface="Arial" panose="020B0604020202090204" pitchFamily="34" charset="0"/>
              </a:rPr>
              <a:t>      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a.Bế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thủ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thỉ</a:t>
            </a:r>
            <a:b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khỏe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!</a:t>
            </a:r>
            <a:b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buổi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trời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chiều</a:t>
            </a:r>
            <a:b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Cháu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rạng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3" name="Subtitle 10242"/>
          <p:cNvSpPr>
            <a:spLocks noGrp="1"/>
          </p:cNvSpPr>
          <p:nvPr>
            <p:ph type="subTitle" idx="1"/>
          </p:nvPr>
        </p:nvSpPr>
        <p:spPr>
          <a:xfrm>
            <a:off x="506743" y="4486274"/>
            <a:ext cx="11249700" cy="2286000"/>
          </a:xfrm>
        </p:spPr>
        <p:txBody>
          <a:bodyPr/>
          <a:lstStyle/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c.       Những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ngôi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sao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kia</a:t>
            </a:r>
            <a:endParaRPr sz="3200" b="1" kern="1200" baseline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Chẳng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đã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con.</a:t>
            </a:r>
          </a:p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Đêm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nay con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ngủ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giấc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endParaRPr sz="3200" b="1" kern="1200" baseline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 defTabSz="914400">
              <a:lnSpc>
                <a:spcPct val="80000"/>
              </a:lnSpc>
              <a:buSzPct val="100000"/>
            </a:pP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ngọn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gió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suốt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kern="1200" baseline="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đời</a:t>
            </a:r>
            <a:r>
              <a:rPr sz="3200" b="1" kern="1200" baseline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4" name="Rectangles 10243"/>
          <p:cNvSpPr/>
          <p:nvPr/>
        </p:nvSpPr>
        <p:spPr>
          <a:xfrm>
            <a:off x="4256643" y="2352674"/>
            <a:ext cx="7601149" cy="2438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90204" pitchFamily="34" charset="0"/>
              </a:defRPr>
            </a:lvl1pPr>
          </a:lstStyle>
          <a:p>
            <a:pPr marL="762000" lvl="0" indent="-762000" algn="l"/>
            <a:r>
              <a:rPr sz="3600" b="1">
                <a:solidFill>
                  <a:srgbClr val="0000FF"/>
                </a:solidFill>
              </a:rPr>
              <a:t>   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</a:t>
            </a:r>
            <a:b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Soi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rõ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sân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nhà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b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khuya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hơn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đèn</a:t>
            </a:r>
            <a:b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</a:b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Ơi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trăng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sáng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tỏ</a:t>
            </a:r>
            <a:r>
              <a:rPr sz="32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5" name="Straight Connector 10244"/>
          <p:cNvSpPr/>
          <p:nvPr/>
        </p:nvSpPr>
        <p:spPr>
          <a:xfrm>
            <a:off x="456868" y="1838500"/>
            <a:ext cx="4256644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6" name="Straight Connector 10245"/>
          <p:cNvSpPr/>
          <p:nvPr/>
        </p:nvSpPr>
        <p:spPr>
          <a:xfrm>
            <a:off x="204296" y="2309724"/>
            <a:ext cx="3743023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7" name="Straight Connector 10246"/>
          <p:cNvSpPr/>
          <p:nvPr/>
        </p:nvSpPr>
        <p:spPr>
          <a:xfrm>
            <a:off x="137796" y="2819400"/>
            <a:ext cx="4118847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8" name="Straight Connector 10247"/>
          <p:cNvSpPr/>
          <p:nvPr/>
        </p:nvSpPr>
        <p:spPr>
          <a:xfrm>
            <a:off x="5219455" y="4029074"/>
            <a:ext cx="451001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49" name="Straight Connector 10248"/>
          <p:cNvSpPr/>
          <p:nvPr/>
        </p:nvSpPr>
        <p:spPr>
          <a:xfrm>
            <a:off x="1802254" y="4883899"/>
            <a:ext cx="5345465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0" name="Straight Connector 10249"/>
          <p:cNvSpPr/>
          <p:nvPr/>
        </p:nvSpPr>
        <p:spPr>
          <a:xfrm flipV="1">
            <a:off x="1348147" y="6291350"/>
            <a:ext cx="5878222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1" name="Straight Connector 10250"/>
          <p:cNvSpPr/>
          <p:nvPr/>
        </p:nvSpPr>
        <p:spPr>
          <a:xfrm>
            <a:off x="1418882" y="5381274"/>
            <a:ext cx="641463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253" name="Oval 10252"/>
          <p:cNvSpPr/>
          <p:nvPr/>
        </p:nvSpPr>
        <p:spPr>
          <a:xfrm>
            <a:off x="2211045" y="1362074"/>
            <a:ext cx="810789" cy="5334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4" name="Oval 10253"/>
          <p:cNvSpPr/>
          <p:nvPr/>
        </p:nvSpPr>
        <p:spPr>
          <a:xfrm>
            <a:off x="746919" y="1888549"/>
            <a:ext cx="584444" cy="4572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5" name="Oval 10254"/>
          <p:cNvSpPr/>
          <p:nvPr/>
        </p:nvSpPr>
        <p:spPr>
          <a:xfrm>
            <a:off x="1022516" y="2378825"/>
            <a:ext cx="506743" cy="4572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6" name="Oval 10255"/>
          <p:cNvSpPr/>
          <p:nvPr/>
        </p:nvSpPr>
        <p:spPr>
          <a:xfrm>
            <a:off x="8257908" y="3549879"/>
            <a:ext cx="912138" cy="6858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7" name="Oval 10256"/>
          <p:cNvSpPr/>
          <p:nvPr/>
        </p:nvSpPr>
        <p:spPr>
          <a:xfrm>
            <a:off x="1209387" y="4949188"/>
            <a:ext cx="2331019" cy="533400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10258" name="Oval 10257"/>
          <p:cNvSpPr/>
          <p:nvPr/>
        </p:nvSpPr>
        <p:spPr>
          <a:xfrm>
            <a:off x="1889919" y="5850602"/>
            <a:ext cx="558217" cy="626398"/>
          </a:xfrm>
          <a:prstGeom prst="ellipse">
            <a:avLst/>
          </a:prstGeom>
          <a:noFill/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3200"/>
          </a:p>
        </p:txBody>
      </p:sp>
      <p:sp>
        <p:nvSpPr>
          <p:cNvPr id="26640" name="Text Box 16"/>
          <p:cNvSpPr txBox="1"/>
          <p:nvPr/>
        </p:nvSpPr>
        <p:spPr>
          <a:xfrm>
            <a:off x="101349" y="0"/>
            <a:ext cx="12161838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Ghi lại các từ so sánh trong những khổ thơ trên: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7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Table 4505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0823535"/>
              </p:ext>
            </p:extLst>
          </p:nvPr>
        </p:nvGraphicFramePr>
        <p:xfrm>
          <a:off x="546439" y="12383"/>
          <a:ext cx="11615399" cy="6239510"/>
        </p:xfrm>
        <a:graphic>
          <a:graphicData uri="http://schemas.openxmlformats.org/drawingml/2006/table">
            <a:tbl>
              <a:tblPr/>
              <a:tblGrid>
                <a:gridCol w="8270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32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Hình ảnh so sánh</a:t>
                      </a:r>
                      <a:endParaRPr lang="en-US" sz="3200" b="1" dirty="0">
                        <a:solidFill>
                          <a:srgbClr val="990099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616" marR="121616" marT="45722" marB="45722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Kiểu </a:t>
                      </a:r>
                    </a:p>
                    <a:p>
                      <a:pPr lvl="0" algn="ctr" eaLnBrk="1" hangingPunct="1">
                        <a:lnSpc>
                          <a:spcPts val="2500"/>
                        </a:lnSpc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990099"/>
                          </a:solidFill>
                          <a:latin typeface="Times New Roman" panose="02020603050405020304" pitchFamily="18" charset="0"/>
                        </a:rPr>
                        <a:t>so sánh</a:t>
                      </a:r>
                      <a:endParaRPr lang="en-US" sz="2800" b="1" dirty="0">
                        <a:solidFill>
                          <a:srgbClr val="990099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616" marR="121616" marT="45722" marB="45722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3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</a:rPr>
                        <a:t>    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121616" marR="121616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47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31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marL="533400" lvl="0" indent="-53340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Arial" panose="020B060402020209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en-US" sz="2800" b="1" dirty="0">
                        <a:solidFill>
                          <a:srgbClr val="0000CC"/>
                        </a:solidFill>
                        <a:latin typeface="Arial" panose="020B0604020202090204" pitchFamily="34" charset="0"/>
                      </a:endParaRPr>
                    </a:p>
                  </a:txBody>
                  <a:tcPr marL="121616" marR="121616" marT="45722" marB="45722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75" name="Rectangle 2"/>
          <p:cNvSpPr/>
          <p:nvPr/>
        </p:nvSpPr>
        <p:spPr>
          <a:xfrm>
            <a:off x="299823" y="1512889"/>
            <a:ext cx="74998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 </a:t>
            </a: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Cháu khỏe 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hơn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ông nhiều!</a:t>
            </a: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Ông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buổi trời chiều</a:t>
            </a: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Cháu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ngày rạng sáng.</a:t>
            </a:r>
          </a:p>
        </p:txBody>
      </p:sp>
      <p:sp>
        <p:nvSpPr>
          <p:cNvPr id="45076" name="Rectangle 3"/>
          <p:cNvSpPr/>
          <p:nvPr/>
        </p:nvSpPr>
        <p:spPr>
          <a:xfrm>
            <a:off x="299823" y="3248025"/>
            <a:ext cx="783129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b) Trăng khuya sáng </a:t>
            </a: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đèn	</a:t>
            </a:r>
            <a:endParaRPr sz="32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7" name="Rectangle 4"/>
          <p:cNvSpPr/>
          <p:nvPr/>
        </p:nvSpPr>
        <p:spPr>
          <a:xfrm>
            <a:off x="299823" y="4211639"/>
            <a:ext cx="9028476" cy="2522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533400" indent="-533400"/>
            <a:r>
              <a:rPr sz="32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c)   Những ngôi sao thức ngoài kia</a:t>
            </a:r>
          </a:p>
          <a:p>
            <a:pPr marL="533400" indent="-533400"/>
            <a:r>
              <a:rPr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Chẳng bằng </a:t>
            </a:r>
            <a:r>
              <a:rPr sz="3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mẹ đã thức vì chúng con.</a:t>
            </a:r>
          </a:p>
          <a:p>
            <a:pPr marL="533400" indent="-533400"/>
            <a:endParaRPr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33400" indent="-533400"/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Mẹ </a:t>
            </a:r>
            <a:r>
              <a:rPr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ngọn gió của con suốt đời.</a:t>
            </a:r>
          </a:p>
          <a:p>
            <a:pPr marL="533400" indent="-533400"/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         </a:t>
            </a:r>
            <a:endParaRPr sz="32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78" name="Text Box 73"/>
          <p:cNvSpPr txBox="1"/>
          <p:nvPr/>
        </p:nvSpPr>
        <p:spPr>
          <a:xfrm>
            <a:off x="8631527" y="3273425"/>
            <a:ext cx="31080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79" name="Text Box 73"/>
          <p:cNvSpPr txBox="1"/>
          <p:nvPr/>
        </p:nvSpPr>
        <p:spPr>
          <a:xfrm>
            <a:off x="8680091" y="1979613"/>
            <a:ext cx="32790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0" name="Text Box 73"/>
          <p:cNvSpPr txBox="1"/>
          <p:nvPr/>
        </p:nvSpPr>
        <p:spPr>
          <a:xfrm>
            <a:off x="8699092" y="2546350"/>
            <a:ext cx="354720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1" name="Text Box 73"/>
          <p:cNvSpPr txBox="1"/>
          <p:nvPr/>
        </p:nvSpPr>
        <p:spPr>
          <a:xfrm>
            <a:off x="8699092" y="4648200"/>
            <a:ext cx="2972894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2" name="Text Box 73"/>
          <p:cNvSpPr txBox="1"/>
          <p:nvPr/>
        </p:nvSpPr>
        <p:spPr>
          <a:xfrm>
            <a:off x="8578742" y="5665789"/>
            <a:ext cx="3667554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ngang bằng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083" name="Text Box 73"/>
          <p:cNvSpPr txBox="1"/>
          <p:nvPr/>
        </p:nvSpPr>
        <p:spPr>
          <a:xfrm>
            <a:off x="8699093" y="1512888"/>
            <a:ext cx="2717411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kém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651" y="-317725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/>
      <p:bldP spid="45079" grpId="0"/>
      <p:bldP spid="45080" grpId="0"/>
      <p:bldP spid="45081" grpId="0"/>
      <p:bldP spid="45082" grpId="0"/>
      <p:bldP spid="450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7626" y="1752601"/>
            <a:ext cx="10945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phếch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>
                <a:latin typeface="Times New Roman" panose="02020603050405020304" pitchFamily="18" charset="0"/>
              </a:rPr>
              <a:t>(</a:t>
            </a:r>
            <a:r>
              <a:rPr lang="en-US" sz="2000" b="1" i="1" dirty="0" err="1">
                <a:latin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Đăng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Khoa</a:t>
            </a:r>
            <a:r>
              <a:rPr lang="en-US" sz="2000" b="1" i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17625" y="2232656"/>
            <a:ext cx="2736414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744744" y="2232655"/>
            <a:ext cx="354720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25034" y="3210843"/>
            <a:ext cx="283776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99352" y="3216475"/>
            <a:ext cx="304046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0" name="Text Box 14"/>
          <p:cNvSpPr txBox="1"/>
          <p:nvPr/>
        </p:nvSpPr>
        <p:spPr>
          <a:xfrm>
            <a:off x="209534" y="782050"/>
            <a:ext cx="12161838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Tìm những sự vật được so sánh với nhau trong các câu thơ dưới đây:</a:t>
            </a:r>
            <a:endParaRPr sz="3200" b="1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347" y="-315046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5" grpId="0" bldLvl="0" animBg="1"/>
      <p:bldP spid="6" grpId="0" bldLvl="0" animBg="1"/>
      <p:bldP spid="7" grpId="0" bldLvl="0" animBg="1"/>
      <p:bldP spid="29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2138" y="5181600"/>
            <a:ext cx="10945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–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                      	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Káº¿t quáº£ hÃ¬nh áº£nh cho cÃ¢y dá»«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41" y="1371601"/>
            <a:ext cx="5201412" cy="33870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áº¿t quáº£ hÃ¬nh áº£nh cho ÄÃ n lá»£n 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97" y="1377663"/>
            <a:ext cx="5131158" cy="338094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045" y="-304800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2431" y="4953000"/>
            <a:ext cx="109456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pic>
        <p:nvPicPr>
          <p:cNvPr id="5" name="Picture 10" descr="Káº¿t quáº£ hÃ¬nh áº£nh cho tÃ u lÃ¡ dá»«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9" y="1447801"/>
            <a:ext cx="5146131" cy="29762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áº¿t quáº£ hÃ¬nh áº£nh cho chiáº¿c lÆ°á»£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91" y="1447801"/>
            <a:ext cx="5131158" cy="29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19" y="-381000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8685" y="4924026"/>
            <a:ext cx="8437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i="1" u="sng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4609" y="1787923"/>
            <a:ext cx="1094565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phếch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năm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sao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marL="533400" indent="-533400" algn="just">
              <a:buFontTx/>
              <a:buNone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>
                <a:latin typeface="Times New Roman" panose="02020603050405020304" pitchFamily="18" charset="0"/>
              </a:rPr>
              <a:t>(</a:t>
            </a:r>
            <a:r>
              <a:rPr lang="en-US" sz="2000" b="1" i="1" dirty="0" err="1">
                <a:latin typeface="Times New Roman" panose="02020603050405020304" pitchFamily="18" charset="0"/>
              </a:rPr>
              <a:t>Trần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Đăng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Khoa</a:t>
            </a:r>
            <a:r>
              <a:rPr lang="en-US" sz="2000" b="1" i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2322" y="2263740"/>
            <a:ext cx="1094565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	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dừa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             	</a:t>
            </a:r>
            <a:r>
              <a:rPr lang="en-US" sz="3200" b="1" dirty="0">
                <a:latin typeface="Times New Roman" panose="02020603050405020304" pitchFamily="18" charset="0"/>
              </a:rPr>
              <a:t>                        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endParaRPr lang="en-US" sz="2000" b="1" i="1" dirty="0">
              <a:latin typeface="Times New Roman" panose="02020603050405020304" pitchFamily="18" charset="0"/>
            </a:endParaRPr>
          </a:p>
        </p:txBody>
      </p:sp>
      <p:sp>
        <p:nvSpPr>
          <p:cNvPr id="48131" name="Text Box 8"/>
          <p:cNvSpPr txBox="1"/>
          <p:nvPr/>
        </p:nvSpPr>
        <p:spPr>
          <a:xfrm>
            <a:off x="-30321" y="733290"/>
            <a:ext cx="12161838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Hãy tìm các từ so sánh có thể thêm v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những câu chưa có từ so sánh ở b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tập 3.</a:t>
            </a:r>
            <a:endParaRPr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652" y="-363806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046" y="1752600"/>
          <a:ext cx="11167355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24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36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625" marR="121625" marT="45736" marB="45736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5395" y="2590800"/>
            <a:ext cx="263506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 dừa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5195" y="2344739"/>
            <a:ext cx="3648551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lợn con nằm trên cao.</a:t>
            </a:r>
            <a:endParaRPr sz="3200"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1808" y="1981200"/>
            <a:ext cx="429887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như, l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tựa, 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 như,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giống như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như l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1612" y="3827463"/>
            <a:ext cx="263506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dừa</a:t>
            </a:r>
            <a:endParaRPr sz="3200" b="1" dirty="0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195" y="3914775"/>
            <a:ext cx="3648551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mây xanh.</a:t>
            </a:r>
            <a:endParaRPr sz="3200"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4505" y="3914775"/>
            <a:ext cx="429887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như, l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tựa, 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tựa như, 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vi-VN" altLang="x-none"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giống như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như l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C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sz="3200" b="1" dirty="0">
              <a:solidFill>
                <a:srgbClr val="C0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3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2960" y="3276601"/>
            <a:ext cx="108443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vi-VN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vi-VN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Tàu dừa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chiếc lược chải vào mây xanh.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744" y="762001"/>
            <a:ext cx="109732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 algn="just">
              <a:buFontTx/>
              <a:buNone/>
            </a:pP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/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dừa</a:t>
            </a:r>
            <a:r>
              <a:rPr lang="en-US" sz="3000" b="1" u="sng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đàn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lợn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nằm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cao</a:t>
            </a: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 algn="just">
              <a:buFontTx/>
              <a:buNone/>
            </a:pPr>
            <a:r>
              <a:rPr lang="en-US" sz="30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- …</a:t>
            </a: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53" y="-304615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98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808" y="3246581"/>
            <a:ext cx="4137838" cy="3111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59" y="2350755"/>
            <a:ext cx="2429176" cy="243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654" y="4176181"/>
            <a:ext cx="2972428" cy="268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65" y="3246581"/>
            <a:ext cx="4019033" cy="40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448" y="2692655"/>
            <a:ext cx="1143165" cy="13476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88" y="374225"/>
            <a:ext cx="3252616" cy="24455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87" y="-1692371"/>
            <a:ext cx="3414332" cy="41331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628" y="-514500"/>
            <a:ext cx="3021507" cy="30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3" y="-119981"/>
            <a:ext cx="2821802" cy="2828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36" y="2019147"/>
            <a:ext cx="6113065" cy="2454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0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6" dur="4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919" y="838200"/>
            <a:ext cx="1161793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- ”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– ”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>
              <a:spcBef>
                <a:spcPts val="600"/>
              </a:spcBef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652" y="-289376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79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19" y="-466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937919" y="1187451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u="sng">
                <a:solidFill>
                  <a:srgbClr val="FF0000"/>
                </a:solidFill>
              </a:rPr>
              <a:t>Dặn dò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185319" y="2743200"/>
            <a:ext cx="6477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/>
              <a:t>+ </a:t>
            </a:r>
            <a:r>
              <a:rPr lang="en-US" sz="3200" b="1" dirty="0" err="1"/>
              <a:t>Học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và</a:t>
            </a:r>
            <a:r>
              <a:rPr lang="en-US" sz="3200" b="1" dirty="0"/>
              <a:t> </a:t>
            </a:r>
            <a:r>
              <a:rPr lang="en-US" sz="3200" b="1" dirty="0" err="1"/>
              <a:t>làm</a:t>
            </a:r>
            <a:r>
              <a:rPr lang="en-US" sz="3200" b="1" dirty="0"/>
              <a:t> </a:t>
            </a:r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r>
              <a:rPr lang="en-US" sz="3200" b="1" dirty="0"/>
              <a:t> </a:t>
            </a:r>
            <a:r>
              <a:rPr lang="en-US" sz="3200" b="1" dirty="0" err="1"/>
              <a:t>Tiếng</a:t>
            </a:r>
            <a:r>
              <a:rPr lang="en-US" sz="3200" b="1" dirty="0"/>
              <a:t> </a:t>
            </a:r>
            <a:r>
              <a:rPr lang="en-US" sz="3200" b="1" dirty="0" err="1"/>
              <a:t>Việt</a:t>
            </a:r>
            <a:endParaRPr lang="en-US" sz="3200" b="1" dirty="0"/>
          </a:p>
          <a:p>
            <a:r>
              <a:rPr lang="en-US" sz="3200" b="1" dirty="0"/>
              <a:t>+ </a:t>
            </a: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>
                <a:latin typeface=".VnTime" panose="020B7200000000000000" pitchFamily="34" charset="0"/>
              </a:rPr>
              <a:t>bµi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: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ngữ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học</a:t>
            </a:r>
            <a:r>
              <a:rPr lang="en-US" sz="3200" b="1" dirty="0"/>
              <a:t>, </a:t>
            </a:r>
            <a:r>
              <a:rPr lang="en-US" sz="3200" b="1" dirty="0" err="1"/>
              <a:t>dấu</a:t>
            </a:r>
            <a:r>
              <a:rPr lang="en-US" sz="3200" b="1" dirty="0"/>
              <a:t> </a:t>
            </a:r>
            <a:r>
              <a:rPr lang="en-US" sz="3200" b="1" dirty="0" err="1"/>
              <a:t>phẩy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319" y="-304800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1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5" y="2311401"/>
            <a:ext cx="3241090" cy="3497580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94" y="557264"/>
            <a:ext cx="3665449" cy="3311995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343" y="3085650"/>
            <a:ext cx="3605100" cy="25415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58367" y="1387587"/>
            <a:ext cx="3146501" cy="2672604"/>
            <a:chOff x="701322" y="2356540"/>
            <a:chExt cx="2365728" cy="200445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22" y="2398843"/>
              <a:ext cx="1816806" cy="19621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148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244" y="2356540"/>
              <a:ext cx="1816806" cy="196215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56" y="3154717"/>
            <a:ext cx="1806467" cy="181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719" y="3156523"/>
            <a:ext cx="1824276" cy="1825188"/>
          </a:xfrm>
          <a:prstGeom prst="rect">
            <a:avLst/>
          </a:prstGeom>
        </p:spPr>
      </p:pic>
      <p:pic>
        <p:nvPicPr>
          <p:cNvPr id="2" name="Picture 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253" y="8716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66" y="1535083"/>
            <a:ext cx="10945654" cy="2636520"/>
          </a:xfrm>
          <a:solidFill>
            <a:srgbClr val="E6FD73"/>
          </a:solidFill>
        </p:spPr>
        <p:txBody>
          <a:bodyPr>
            <a:norm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Tìm hai sự vật được so sánh với nhau trong câu văn sau:</a:t>
            </a:r>
            <a:br>
              <a:rPr lang="en-US" sz="4400">
                <a:latin typeface="Times New Roman" pitchFamily="18" charset="0"/>
                <a:cs typeface="Times New Roman" pitchFamily="18" charset="0"/>
              </a:rPr>
            </a:br>
            <a:r>
              <a:rPr lang="en-US" sz="4400" b="1">
                <a:latin typeface="Times New Roman" pitchFamily="18" charset="0"/>
                <a:cs typeface="Times New Roman" pitchFamily="18" charset="0"/>
              </a:rPr>
              <a:t>Đôi mắt mèo như hai hòn bi ve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119" y="9041"/>
            <a:ext cx="1216881" cy="1313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32919" y="4724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latin typeface="Times New Roman" pitchFamily="18" charset="0"/>
                <a:cs typeface="Times New Roman" pitchFamily="18" charset="0"/>
              </a:rPr>
              <a:t>Đôi mắt mèo và hai hòn bi ve</a:t>
            </a:r>
          </a:p>
        </p:txBody>
      </p:sp>
    </p:spTree>
    <p:extLst>
      <p:ext uri="{BB962C8B-B14F-4D97-AF65-F5344CB8AC3E}">
        <p14:creationId xmlns:p14="http://schemas.microsoft.com/office/powerpoint/2010/main" val="8464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94519" y="1447800"/>
            <a:ext cx="10945654" cy="2636520"/>
          </a:xfrm>
          <a:prstGeom prst="rect">
            <a:avLst/>
          </a:prstGeom>
          <a:solidFill>
            <a:srgbClr val="E6FD73"/>
          </a:solidFill>
        </p:spPr>
        <p:txBody>
          <a:bodyPr vert="horz" lIns="121725" tIns="60862" rIns="121725" bIns="60862" rtlCol="0" anchor="ctr">
            <a:normAutofit lnSpcReduction="10000"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>
                <a:latin typeface="Times New Roman" pitchFamily="18" charset="0"/>
                <a:cs typeface="Times New Roman" pitchFamily="18" charset="0"/>
              </a:rPr>
              <a:t>Câu văn nào dưới đây có hình ảnh so sánh:</a:t>
            </a:r>
          </a:p>
          <a:p>
            <a:pPr marL="742950" indent="-742950" algn="l">
              <a:buAutoNum type="alphaUcPeriod"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Những chú gà con chạy như lăn tròn.</a:t>
            </a:r>
          </a:p>
          <a:p>
            <a:pPr marL="742950" indent="-742950" algn="l">
              <a:buAutoNum type="alphaUcPeriod"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Những chú gà con chạy rất nhanh.</a:t>
            </a:r>
          </a:p>
          <a:p>
            <a:pPr marL="742950" indent="-742950" algn="l">
              <a:buAutoNum type="alphaUcPeriod"/>
            </a:pPr>
            <a:r>
              <a:rPr lang="en-US" sz="4400">
                <a:latin typeface="Times New Roman" pitchFamily="18" charset="0"/>
                <a:cs typeface="Times New Roman" pitchFamily="18" charset="0"/>
              </a:rPr>
              <a:t>Những chú gà con chạy tung tăng.</a:t>
            </a:r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613" y="0"/>
            <a:ext cx="1396225" cy="126158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94519" y="2133600"/>
            <a:ext cx="762000" cy="6324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288" y="1392"/>
            <a:ext cx="1802550" cy="1270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19" y="1981200"/>
            <a:ext cx="10945654" cy="1143000"/>
          </a:xfrm>
        </p:spPr>
        <p:txBody>
          <a:bodyPr>
            <a:no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Điền tiếp từ chỉ sự vật để câu sau thành câu văn có hình ảnh so sánh:</a:t>
            </a:r>
            <a:br>
              <a:rPr lang="en-US" sz="4800">
                <a:latin typeface="Times New Roman" pitchFamily="18" charset="0"/>
                <a:cs typeface="Times New Roman" pitchFamily="18" charset="0"/>
              </a:rPr>
            </a:br>
            <a:r>
              <a:rPr lang="en-US" sz="4800">
                <a:latin typeface="Times New Roman" pitchFamily="18" charset="0"/>
                <a:cs typeface="Times New Roman" pitchFamily="18" charset="0"/>
              </a:rPr>
              <a:t>Mặt trăng tròn vành vạnh như 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63641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0">
            <a:extLst>
              <a:ext uri="{FF2B5EF4-FFF2-40B4-BE49-F238E27FC236}">
                <a16:creationId xmlns:a16="http://schemas.microsoft.com/office/drawing/2014/main" id="{6AB84BCD-6D8E-4624-9BB1-5EB51327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18881" y="408701"/>
            <a:ext cx="15607692" cy="335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Thứ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ngày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7 </a:t>
            </a: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tháng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10 </a:t>
            </a: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năm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2021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Luyện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từ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và</a:t>
            </a:r>
            <a:r>
              <a:rPr lang="en-US" altLang="zh-CN" sz="4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48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câu</a:t>
            </a:r>
            <a:endParaRPr lang="en-US" altLang="zh-CN" sz="4800" b="1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So </a:t>
            </a:r>
            <a:r>
              <a:rPr lang="en-US" altLang="zh-CN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 hàng" pitchFamily="34" charset="0"/>
                <a:ea typeface="微软雅黑" pitchFamily="34" charset="-122"/>
                <a:cs typeface="Times New Roman" pitchFamily="18" charset="0"/>
              </a:rPr>
              <a:t>sánh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 hàng" pitchFamily="34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7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7" name="Text Box 13"/>
          <p:cNvSpPr txBox="1"/>
          <p:nvPr/>
        </p:nvSpPr>
        <p:spPr>
          <a:xfrm>
            <a:off x="101349" y="411163"/>
            <a:ext cx="8563961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Bế cháu ông thủ thỉ: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Cháu khỏe hơn ông nhiều!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Ông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buổi trời chiều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Cháu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rạng sáng.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PHẠM CÚC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8" name="Text Box 14"/>
          <p:cNvSpPr txBox="1"/>
          <p:nvPr/>
        </p:nvSpPr>
        <p:spPr>
          <a:xfrm>
            <a:off x="5928896" y="2189163"/>
            <a:ext cx="9425424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Ông trăng tròn sáng tỏ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Soi rõ sân nh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Trăng khuya sáng hơn đèn 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Ơi ông trăng sáng tỏ.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TRẦN ĐĂNG KHOA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9" name="Text Box 15"/>
          <p:cNvSpPr txBox="1"/>
          <p:nvPr/>
        </p:nvSpPr>
        <p:spPr>
          <a:xfrm>
            <a:off x="101349" y="4400549"/>
            <a:ext cx="10641608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     Những ngôi sao thức ngo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kia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Chẳng bằng mẹ đã thức vì chúng con.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Đêm nay con ngủ giấc tròn</a:t>
            </a:r>
          </a:p>
          <a:p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Mẹ l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ngọn gió của con suốt đời.</a:t>
            </a:r>
          </a:p>
          <a:p>
            <a:r>
              <a:rPr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TRẦN QUỐC MINH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0" name="Text Box 16"/>
          <p:cNvSpPr txBox="1"/>
          <p:nvPr/>
        </p:nvSpPr>
        <p:spPr>
          <a:xfrm>
            <a:off x="101349" y="-76200"/>
            <a:ext cx="1216183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các hình ảnh so sánh trong những khổ thơ sau: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44" name="Line 20"/>
          <p:cNvSpPr/>
          <p:nvPr/>
        </p:nvSpPr>
        <p:spPr>
          <a:xfrm>
            <a:off x="1401991" y="1371600"/>
            <a:ext cx="4526906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47" name="Line 23"/>
          <p:cNvSpPr/>
          <p:nvPr/>
        </p:nvSpPr>
        <p:spPr>
          <a:xfrm>
            <a:off x="1013486" y="1905000"/>
            <a:ext cx="3772033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49" name="Line 25"/>
          <p:cNvSpPr/>
          <p:nvPr/>
        </p:nvSpPr>
        <p:spPr>
          <a:xfrm>
            <a:off x="6385719" y="3657600"/>
            <a:ext cx="4876800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1" name="Line 27"/>
          <p:cNvSpPr/>
          <p:nvPr/>
        </p:nvSpPr>
        <p:spPr>
          <a:xfrm>
            <a:off x="1249966" y="4953000"/>
            <a:ext cx="5135753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2" name="Line 28"/>
          <p:cNvSpPr/>
          <p:nvPr/>
        </p:nvSpPr>
        <p:spPr>
          <a:xfrm>
            <a:off x="712130" y="5410200"/>
            <a:ext cx="6511789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4" name="Line 30"/>
          <p:cNvSpPr/>
          <p:nvPr/>
        </p:nvSpPr>
        <p:spPr>
          <a:xfrm>
            <a:off x="712130" y="6400800"/>
            <a:ext cx="6283616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55" name="Line 31"/>
          <p:cNvSpPr/>
          <p:nvPr/>
        </p:nvSpPr>
        <p:spPr>
          <a:xfrm flipV="1">
            <a:off x="924036" y="2394788"/>
            <a:ext cx="4242483" cy="2540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" name="Line 30"/>
          <p:cNvSpPr/>
          <p:nvPr/>
        </p:nvSpPr>
        <p:spPr>
          <a:xfrm>
            <a:off x="2026973" y="381000"/>
            <a:ext cx="2910946" cy="0"/>
          </a:xfrm>
          <a:prstGeom prst="line">
            <a:avLst/>
          </a:prstGeom>
          <a:ln w="38100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46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/>
      <p:bldP spid="26638" grpId="0"/>
      <p:bldP spid="26639" grpId="0"/>
      <p:bldP spid="266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8"/>
          <a:stretch>
            <a:fillRect/>
          </a:stretch>
        </p:blipFill>
        <p:spPr bwMode="auto">
          <a:xfrm>
            <a:off x="8325959" y="187789"/>
            <a:ext cx="3123036" cy="20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8" descr="Kết quả hình ảnh cho trời khuất núi"/>
          <p:cNvSpPr>
            <a:spLocks noChangeAspect="1" noChangeArrowheads="1"/>
          </p:cNvSpPr>
          <p:nvPr/>
        </p:nvSpPr>
        <p:spPr bwMode="auto">
          <a:xfrm>
            <a:off x="206920" y="-144463"/>
            <a:ext cx="405395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66248" y="3124201"/>
            <a:ext cx="5109277" cy="3347795"/>
            <a:chOff x="425739" y="3124200"/>
            <a:chExt cx="3841461" cy="33477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739" y="3124200"/>
              <a:ext cx="3841461" cy="288613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43000" y="6010330"/>
              <a:ext cx="232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trời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37505" y="3109913"/>
            <a:ext cx="5162356" cy="3347795"/>
            <a:chOff x="5029200" y="3124200"/>
            <a:chExt cx="3881369" cy="33477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3124200"/>
              <a:ext cx="3881369" cy="288613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807834" y="6010330"/>
              <a:ext cx="2324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rạng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273576" y="1884832"/>
            <a:ext cx="8411938" cy="727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marL="533400" indent="-533400">
              <a:lnSpc>
                <a:spcPts val="2400"/>
              </a:lnSpc>
              <a:buFontTx/>
              <a:buNone/>
            </a:pP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				</a:t>
            </a:r>
            <a:r>
              <a:rPr lang="en-US" sz="3200" b="1" i="1" dirty="0">
                <a:latin typeface="Times New Roman" panose="02020603050405020304" pitchFamily="18" charset="0"/>
              </a:rPr>
              <a:t>                   </a:t>
            </a:r>
            <a:r>
              <a:rPr lang="en-US" sz="2000" b="1" i="1" dirty="0">
                <a:latin typeface="Times New Roman" panose="02020603050405020304" pitchFamily="18" charset="0"/>
              </a:rPr>
              <a:t>(</a:t>
            </a:r>
            <a:r>
              <a:rPr lang="en-US" sz="2000" b="1" i="1" dirty="0" err="1">
                <a:latin typeface="Times New Roman" panose="02020603050405020304" pitchFamily="18" charset="0"/>
              </a:rPr>
              <a:t>Phạm</a:t>
            </a:r>
            <a:r>
              <a:rPr lang="en-US" sz="2000" b="1" i="1" dirty="0">
                <a:latin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</a:rPr>
              <a:t>Cúc</a:t>
            </a:r>
            <a:r>
              <a:rPr lang="en-US" sz="2000" b="1" i="1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0643" y="203029"/>
            <a:ext cx="7495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a) …</a:t>
            </a:r>
          </a:p>
          <a:p>
            <a:pPr marL="533400" indent="-533400">
              <a:buFontTx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73577" y="1230058"/>
            <a:ext cx="64419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buổi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 descr="Picture1">
            <a:extLst>
              <a:ext uri="{FF2B5EF4-FFF2-40B4-BE49-F238E27FC236}">
                <a16:creationId xmlns:a16="http://schemas.microsoft.com/office/drawing/2014/main" id="{98A63773-E649-465A-AD8B-F55DE12F1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8"/>
          <a:stretch>
            <a:fillRect/>
          </a:stretch>
        </p:blipFill>
        <p:spPr bwMode="auto">
          <a:xfrm>
            <a:off x="8353860" y="7938"/>
            <a:ext cx="3123036" cy="20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9941" y="-273876"/>
            <a:ext cx="1117585" cy="109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7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2f2b096-da20-4b7e-8543-314a15734d9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1000</Words>
  <Application>Microsoft Office PowerPoint</Application>
  <PresentationFormat>Custom</PresentationFormat>
  <Paragraphs>130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.VnTime</vt:lpstr>
      <vt:lpstr>Arial</vt:lpstr>
      <vt:lpstr>Calibri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Tìm hai sự vật được so sánh với nhau trong câu văn sau: Đôi mắt mèo như hai hòn bi ve</vt:lpstr>
      <vt:lpstr>PowerPoint Presentation</vt:lpstr>
      <vt:lpstr>Điền tiếp từ chỉ sự vật để câu sau thành câu văn có hình ảnh so sánh: Mặt trăng tròn vành vạnh như …………….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a.Bế cháu ông thủ thỉ - Cháu khỏe hơn ông nhiều! Ông là buổi trời chiều Cháu là ngày rạng sáng.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Đào Thị Minh Phượng</cp:lastModifiedBy>
  <cp:revision>84</cp:revision>
  <dcterms:created xsi:type="dcterms:W3CDTF">2020-11-15T13:20:24Z</dcterms:created>
  <dcterms:modified xsi:type="dcterms:W3CDTF">2021-10-08T01:22:10Z</dcterms:modified>
</cp:coreProperties>
</file>