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71" r:id="rId3"/>
    <p:sldId id="270" r:id="rId4"/>
    <p:sldId id="258" r:id="rId5"/>
    <p:sldId id="265" r:id="rId6"/>
    <p:sldId id="260" r:id="rId7"/>
    <p:sldId id="261" r:id="rId8"/>
    <p:sldId id="262" r:id="rId9"/>
    <p:sldId id="263" r:id="rId10"/>
    <p:sldId id="259" r:id="rId11"/>
    <p:sldId id="280" r:id="rId12"/>
    <p:sldId id="278" r:id="rId13"/>
    <p:sldId id="279" r:id="rId14"/>
    <p:sldId id="277" r:id="rId15"/>
    <p:sldId id="285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5A00-D01A-4C8A-89AD-546208AE2AA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31522-8B8C-4688-935B-0C743793E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7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80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792E-2DCE-4AF1-A411-3100F7B5B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2FD73-3CD4-4DB5-8D0A-886FCC38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7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2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21000" r="-3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1C1F-3822-4D9F-BB97-D83B2BB15E7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62" r:id="rId3"/>
    <p:sldLayoutId id="2147483675" r:id="rId4"/>
    <p:sldLayoutId id="2147483674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90813" y="1752601"/>
            <a:ext cx="658812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182938" y="1752601"/>
            <a:ext cx="658812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4191000" y="1752601"/>
            <a:ext cx="660400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659313" y="1752601"/>
            <a:ext cx="660400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5181601" y="1752601"/>
            <a:ext cx="658813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5715001" y="1752601"/>
            <a:ext cx="658813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 b="1">
              <a:latin typeface=".VnTime" pitchFamily="34" charset="0"/>
            </a:endParaRPr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867401" y="1752601"/>
            <a:ext cx="582613" cy="46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sym typeface="Webdings" pitchFamily="18" charset="2"/>
              </a:rPr>
              <a:t></a:t>
            </a:r>
            <a:endParaRPr 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059" name="Picture 9" descr="Hoa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13352"/>
            <a:ext cx="1600200" cy="164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13352"/>
            <a:ext cx="1600200" cy="164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WordArt 7"/>
          <p:cNvSpPr>
            <a:spLocks noChangeArrowheads="1" noChangeShapeType="1" noTextEdit="1"/>
          </p:cNvSpPr>
          <p:nvPr/>
        </p:nvSpPr>
        <p:spPr bwMode="auto">
          <a:xfrm>
            <a:off x="1497806" y="4338865"/>
            <a:ext cx="6323013" cy="69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BÀI: BẢNG NHÂN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A50F73-1E90-4B65-BB4B-532EB0D78DEF}"/>
              </a:ext>
            </a:extLst>
          </p:cNvPr>
          <p:cNvSpPr txBox="1"/>
          <p:nvPr/>
        </p:nvSpPr>
        <p:spPr>
          <a:xfrm>
            <a:off x="87312" y="539851"/>
            <a:ext cx="9143999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Toán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7</a:t>
            </a:r>
          </a:p>
        </p:txBody>
      </p:sp>
    </p:spTree>
    <p:extLst>
      <p:ext uri="{BB962C8B-B14F-4D97-AF65-F5344CB8AC3E}">
        <p14:creationId xmlns:p14="http://schemas.microsoft.com/office/powerpoint/2010/main" val="122143908"/>
      </p:ext>
    </p:extLst>
  </p:cSld>
  <p:clrMapOvr>
    <a:masterClrMapping/>
  </p:clrMapOvr>
  <p:transition spd="med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8">
            <a:extLst>
              <a:ext uri="{FF2B5EF4-FFF2-40B4-BE49-F238E27FC236}">
                <a16:creationId xmlns:a16="http://schemas.microsoft.com/office/drawing/2014/main" id="{2C77AF80-0473-4985-8FEF-BC4879F11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58962"/>
            <a:ext cx="3733800" cy="519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Bài1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Tính nhẩm</a:t>
            </a:r>
          </a:p>
        </p:txBody>
      </p:sp>
      <p:sp>
        <p:nvSpPr>
          <p:cNvPr id="4102" name="Text Box 9">
            <a:extLst>
              <a:ext uri="{FF2B5EF4-FFF2-40B4-BE49-F238E27FC236}">
                <a16:creationId xmlns:a16="http://schemas.microsoft.com/office/drawing/2014/main" id="{D299A6E7-F155-41FC-8B80-75E4DDF51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a,  7 x 1 =</a:t>
            </a:r>
          </a:p>
        </p:txBody>
      </p:sp>
      <p:pic>
        <p:nvPicPr>
          <p:cNvPr id="5124" name="Picture 19" descr="17">
            <a:extLst>
              <a:ext uri="{FF2B5EF4-FFF2-40B4-BE49-F238E27FC236}">
                <a16:creationId xmlns:a16="http://schemas.microsoft.com/office/drawing/2014/main" id="{4128D65C-BF37-4221-9534-AC743371AD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9" descr="17">
            <a:extLst>
              <a:ext uri="{FF2B5EF4-FFF2-40B4-BE49-F238E27FC236}">
                <a16:creationId xmlns:a16="http://schemas.microsoft.com/office/drawing/2014/main" id="{C69A8910-BD4A-4E38-8BE0-ECDE9087D8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9985A59-7723-4313-9BA8-41A15D94D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200400"/>
            <a:ext cx="1004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14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C6839C-C7BB-4FA2-ACD6-EDAB105EB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10000"/>
            <a:ext cx="1157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21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B74242-D0DA-48D3-8A6E-37A7DEDCE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CAC0A7-383E-4AE8-9D54-87C2644FB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004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63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CAAEEC-6166-4072-AACB-2AC05867C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49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38C45C-1183-4BE4-90D3-7E644FC6C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1157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56</a:t>
            </a:r>
          </a:p>
        </p:txBody>
      </p:sp>
      <p:sp>
        <p:nvSpPr>
          <p:cNvPr id="4113" name="Text Box 9">
            <a:extLst>
              <a:ext uri="{FF2B5EF4-FFF2-40B4-BE49-F238E27FC236}">
                <a16:creationId xmlns:a16="http://schemas.microsoft.com/office/drawing/2014/main" id="{35589A2D-E4E2-437B-93E0-435ACE3C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2 =</a:t>
            </a:r>
          </a:p>
        </p:txBody>
      </p:sp>
      <p:sp>
        <p:nvSpPr>
          <p:cNvPr id="4114" name="Text Box 9">
            <a:extLst>
              <a:ext uri="{FF2B5EF4-FFF2-40B4-BE49-F238E27FC236}">
                <a16:creationId xmlns:a16="http://schemas.microsoft.com/office/drawing/2014/main" id="{164F2172-5223-4521-AC11-4A8B65024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0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3 =</a:t>
            </a:r>
          </a:p>
        </p:txBody>
      </p:sp>
      <p:sp>
        <p:nvSpPr>
          <p:cNvPr id="4117" name="Text Box 9">
            <a:extLst>
              <a:ext uri="{FF2B5EF4-FFF2-40B4-BE49-F238E27FC236}">
                <a16:creationId xmlns:a16="http://schemas.microsoft.com/office/drawing/2014/main" id="{08EC6E5D-9618-49CD-A120-2331DF01A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0" y="3775075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7 =</a:t>
            </a:r>
          </a:p>
        </p:txBody>
      </p:sp>
      <p:sp>
        <p:nvSpPr>
          <p:cNvPr id="4118" name="Text Box 9">
            <a:extLst>
              <a:ext uri="{FF2B5EF4-FFF2-40B4-BE49-F238E27FC236}">
                <a16:creationId xmlns:a16="http://schemas.microsoft.com/office/drawing/2014/main" id="{10309BDD-FAC3-4C1E-BBCB-58CF7A20F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004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9 =</a:t>
            </a:r>
          </a:p>
        </p:txBody>
      </p:sp>
      <p:sp>
        <p:nvSpPr>
          <p:cNvPr id="4119" name="Text Box 9">
            <a:extLst>
              <a:ext uri="{FF2B5EF4-FFF2-40B4-BE49-F238E27FC236}">
                <a16:creationId xmlns:a16="http://schemas.microsoft.com/office/drawing/2014/main" id="{C787787A-B413-4B1F-BE2A-71B0DC10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590800"/>
            <a:ext cx="207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8 =</a:t>
            </a:r>
          </a:p>
        </p:txBody>
      </p:sp>
      <p:sp>
        <p:nvSpPr>
          <p:cNvPr id="4120" name="Text Box 9">
            <a:extLst>
              <a:ext uri="{FF2B5EF4-FFF2-40B4-BE49-F238E27FC236}">
                <a16:creationId xmlns:a16="http://schemas.microsoft.com/office/drawing/2014/main" id="{4C344B9E-1D92-4519-88D1-5FD3D3808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15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.VnTime" panose="020B7200000000000000" pitchFamily="34" charset="0"/>
              </a:rPr>
              <a:t>7 x 0  =</a:t>
            </a:r>
          </a:p>
        </p:txBody>
      </p:sp>
      <p:sp>
        <p:nvSpPr>
          <p:cNvPr id="4121" name="Text Box 9">
            <a:extLst>
              <a:ext uri="{FF2B5EF4-FFF2-40B4-BE49-F238E27FC236}">
                <a16:creationId xmlns:a16="http://schemas.microsoft.com/office/drawing/2014/main" id="{9DE3534E-1B9F-4BE5-886E-BC011F0AA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81600"/>
            <a:ext cx="1876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.VnTime" panose="020B7200000000000000" pitchFamily="34" charset="0"/>
              </a:rPr>
              <a:t>7 x 4  =</a:t>
            </a:r>
          </a:p>
        </p:txBody>
      </p:sp>
      <p:sp>
        <p:nvSpPr>
          <p:cNvPr id="4123" name="Text Box 9">
            <a:extLst>
              <a:ext uri="{FF2B5EF4-FFF2-40B4-BE49-F238E27FC236}">
                <a16:creationId xmlns:a16="http://schemas.microsoft.com/office/drawing/2014/main" id="{7761BDD5-2EE4-42C9-A73C-68CBF7A2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648200"/>
            <a:ext cx="1874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6 =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20BA8F-52AB-48AB-BB61-FC2E935B7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150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9186ABC-D15D-4058-972C-5ADB38CB7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81600"/>
            <a:ext cx="1116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.VnArial" panose="020B7200000000000000" pitchFamily="34" charset="0"/>
              </a:rPr>
              <a:t>28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E05242-4948-4532-B2C7-35E7381F2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648200"/>
            <a:ext cx="1116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.VnArial" panose="020B7200000000000000" pitchFamily="34" charset="0"/>
              </a:rPr>
              <a:t>42</a:t>
            </a:r>
          </a:p>
        </p:txBody>
      </p:sp>
      <p:sp>
        <p:nvSpPr>
          <p:cNvPr id="5143" name="Text Box 43">
            <a:extLst>
              <a:ext uri="{FF2B5EF4-FFF2-40B4-BE49-F238E27FC236}">
                <a16:creationId xmlns:a16="http://schemas.microsoft.com/office/drawing/2014/main" id="{793544B8-EDC1-458C-ABF7-729A83EAD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0A3D1DD0-8C62-4191-B440-B0C68260D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1" name="Text Box 9">
            <a:extLst>
              <a:ext uri="{FF2B5EF4-FFF2-40B4-BE49-F238E27FC236}">
                <a16:creationId xmlns:a16="http://schemas.microsoft.com/office/drawing/2014/main" id="{17395400-24B4-4929-9B62-6CEC0436A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10 =</a:t>
            </a:r>
          </a:p>
        </p:txBody>
      </p:sp>
      <p:sp>
        <p:nvSpPr>
          <p:cNvPr id="4152" name="Text Box 9">
            <a:extLst>
              <a:ext uri="{FF2B5EF4-FFF2-40B4-BE49-F238E27FC236}">
                <a16:creationId xmlns:a16="http://schemas.microsoft.com/office/drawing/2014/main" id="{6445C7B5-B202-47C4-83C2-92117E06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 x 7 =</a:t>
            </a:r>
          </a:p>
        </p:txBody>
      </p:sp>
      <p:sp>
        <p:nvSpPr>
          <p:cNvPr id="4153" name="Text Box 9">
            <a:extLst>
              <a:ext uri="{FF2B5EF4-FFF2-40B4-BE49-F238E27FC236}">
                <a16:creationId xmlns:a16="http://schemas.microsoft.com/office/drawing/2014/main" id="{6A0A450D-9438-48EF-9CE1-DFB55AF52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6482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7 x 5 =</a:t>
            </a:r>
          </a:p>
        </p:txBody>
      </p:sp>
      <p:sp>
        <p:nvSpPr>
          <p:cNvPr id="2" name="Rectangle 47">
            <a:extLst>
              <a:ext uri="{FF2B5EF4-FFF2-40B4-BE49-F238E27FC236}">
                <a16:creationId xmlns:a16="http://schemas.microsoft.com/office/drawing/2014/main" id="{D93D4715-0A5D-4FFD-97B2-D1E2627F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7150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70</a:t>
            </a:r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8E964305-A3C5-40F9-BA07-F47D53BA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260" y="516503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990000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E3242028-827B-4CBA-A702-AE1C60BBB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6482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  <a:latin typeface=".VnArial" panose="020B7200000000000000" pitchFamily="34" charset="0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/>
      <p:bldP spid="24" grpId="0"/>
      <p:bldP spid="25" grpId="0"/>
      <p:bldP spid="26" grpId="0"/>
      <p:bldP spid="27" grpId="0"/>
      <p:bldP spid="28" grpId="0"/>
      <p:bldP spid="30" grpId="0"/>
      <p:bldP spid="4113" grpId="0"/>
      <p:bldP spid="4114" grpId="0"/>
      <p:bldP spid="4117" grpId="0"/>
      <p:bldP spid="4118" grpId="0"/>
      <p:bldP spid="4119" grpId="0"/>
      <p:bldP spid="4120" grpId="0"/>
      <p:bldP spid="4121" grpId="0"/>
      <p:bldP spid="4123" grpId="0"/>
      <p:bldP spid="48" grpId="0"/>
      <p:bldP spid="49" grpId="0"/>
      <p:bldP spid="50" grpId="0"/>
      <p:bldP spid="4140" grpId="0"/>
      <p:bldP spid="4151" grpId="0"/>
      <p:bldP spid="4152" grpId="0"/>
      <p:bldP spid="4153" grpId="0"/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>
            <a:extLst>
              <a:ext uri="{FF2B5EF4-FFF2-40B4-BE49-F238E27FC236}">
                <a16:creationId xmlns:a16="http://schemas.microsoft.com/office/drawing/2014/main" id="{D2DB4F46-10C5-4D4A-8A38-0252463CD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1182"/>
            <a:ext cx="3733800" cy="519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Bài1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DC3A5B63-66C9-4C29-B44F-EBA224438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914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cs typeface="Arial" panose="020B0604020202020204" pitchFamily="34" charset="0"/>
              </a:rPr>
              <a:t>b,7 x 2 =           4 x 7 =          7 x 6 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cs typeface="Arial" panose="020B0604020202020204" pitchFamily="34" charset="0"/>
              </a:rPr>
              <a:t>   2 x 7 =           7 x 4 =         6 x 7 =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C70C3E99-40B7-4AFD-9F2E-6F35B76A7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14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0DDA51B2-6333-4089-8E19-07E3D192A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14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3C2EFCCB-080A-45BB-9C3C-70487A6D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7432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28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403CB777-701F-42A7-A33B-3BA4E949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052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28</a:t>
            </a: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CEC35118-0140-49D3-996F-0287DC850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7432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42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2E9701EB-6616-48AB-B911-76F86F2F6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5052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42</a:t>
            </a:r>
            <a:r>
              <a:rPr lang="en-US" altLang="en-US" sz="4000" b="1">
                <a:solidFill>
                  <a:srgbClr val="990000"/>
                </a:solidFill>
              </a:rPr>
              <a:t>  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66275909-E39E-4533-9060-10EFB8793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95800"/>
            <a:ext cx="7620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cs typeface="Arial" panose="020B0604020202020204" pitchFamily="34" charset="0"/>
              </a:rPr>
              <a:t>  3 x 7 =                5 x 7 =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cs typeface="Arial" panose="020B0604020202020204" pitchFamily="34" charset="0"/>
              </a:rPr>
              <a:t>  7 x 3 =                7 x 5 =</a:t>
            </a:r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113C6085-1850-41CA-9A3C-DBA861BF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196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21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920CD172-1968-461F-AF7C-545515EC7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102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21</a:t>
            </a: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A0F52003-84AE-448D-8B8B-AD25625ED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958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35</a:t>
            </a:r>
          </a:p>
        </p:txBody>
      </p:sp>
      <p:sp>
        <p:nvSpPr>
          <p:cNvPr id="25619" name="Text Box 19">
            <a:extLst>
              <a:ext uri="{FF2B5EF4-FFF2-40B4-BE49-F238E27FC236}">
                <a16:creationId xmlns:a16="http://schemas.microsoft.com/office/drawing/2014/main" id="{95D1DACF-A9F1-4591-9E91-92C2F984E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4102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8">
            <a:extLst>
              <a:ext uri="{FF2B5EF4-FFF2-40B4-BE49-F238E27FC236}">
                <a16:creationId xmlns:a16="http://schemas.microsoft.com/office/drawing/2014/main" id="{3ECFF169-A8CB-48F0-AEC6-A6B74FEFB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1" y="125896"/>
            <a:ext cx="3962400" cy="519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9">
            <a:extLst>
              <a:ext uri="{FF2B5EF4-FFF2-40B4-BE49-F238E27FC236}">
                <a16:creationId xmlns:a16="http://schemas.microsoft.com/office/drawing/2014/main" id="{C2427746-46F5-4B21-A027-C13E543BD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8" y="3831328"/>
            <a:ext cx="2379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7 x 7 + 21</a:t>
            </a:r>
          </a:p>
        </p:txBody>
      </p:sp>
      <p:sp>
        <p:nvSpPr>
          <p:cNvPr id="44" name="Text Box 9">
            <a:extLst>
              <a:ext uri="{FF2B5EF4-FFF2-40B4-BE49-F238E27FC236}">
                <a16:creationId xmlns:a16="http://schemas.microsoft.com/office/drawing/2014/main" id="{1BC3A6AB-C51E-4759-91A6-5C9E8E33B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144" y="1921497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7 x 9 + 17</a:t>
            </a:r>
          </a:p>
        </p:txBody>
      </p:sp>
      <p:sp>
        <p:nvSpPr>
          <p:cNvPr id="45" name="Text Box 9">
            <a:extLst>
              <a:ext uri="{FF2B5EF4-FFF2-40B4-BE49-F238E27FC236}">
                <a16:creationId xmlns:a16="http://schemas.microsoft.com/office/drawing/2014/main" id="{0BEFD6AD-30BE-44EC-9559-AFE0D0202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822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7 x 5 + 15</a:t>
            </a:r>
          </a:p>
        </p:txBody>
      </p:sp>
      <p:sp>
        <p:nvSpPr>
          <p:cNvPr id="6178" name="Text Box 34">
            <a:extLst>
              <a:ext uri="{FF2B5EF4-FFF2-40B4-BE49-F238E27FC236}">
                <a16:creationId xmlns:a16="http://schemas.microsoft.com/office/drawing/2014/main" id="{C6F9798E-163F-43F6-85A8-AA5EFDFD7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364" y="1992795"/>
            <a:ext cx="3076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35    + 15</a:t>
            </a:r>
          </a:p>
        </p:txBody>
      </p:sp>
      <p:sp>
        <p:nvSpPr>
          <p:cNvPr id="6179" name="Text Box 35">
            <a:extLst>
              <a:ext uri="{FF2B5EF4-FFF2-40B4-BE49-F238E27FC236}">
                <a16:creationId xmlns:a16="http://schemas.microsoft.com/office/drawing/2014/main" id="{2384C6C8-676E-453F-83EE-98A27B2D7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960" y="2623172"/>
            <a:ext cx="315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50</a:t>
            </a:r>
          </a:p>
        </p:txBody>
      </p:sp>
      <p:sp>
        <p:nvSpPr>
          <p:cNvPr id="6180" name="Text Box 36">
            <a:extLst>
              <a:ext uri="{FF2B5EF4-FFF2-40B4-BE49-F238E27FC236}">
                <a16:creationId xmlns:a16="http://schemas.microsoft.com/office/drawing/2014/main" id="{49CF3B66-5786-43D2-B3A5-59087BAA4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705" y="1917426"/>
            <a:ext cx="2909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63   + 17</a:t>
            </a:r>
          </a:p>
        </p:txBody>
      </p:sp>
      <p:sp>
        <p:nvSpPr>
          <p:cNvPr id="6181" name="Text Box 37">
            <a:extLst>
              <a:ext uri="{FF2B5EF4-FFF2-40B4-BE49-F238E27FC236}">
                <a16:creationId xmlns:a16="http://schemas.microsoft.com/office/drawing/2014/main" id="{FB85B2BB-3125-4C05-99ED-C04F3EE1F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705" y="2531855"/>
            <a:ext cx="2909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80 </a:t>
            </a:r>
          </a:p>
        </p:txBody>
      </p:sp>
      <p:sp>
        <p:nvSpPr>
          <p:cNvPr id="6182" name="Text Box 38">
            <a:extLst>
              <a:ext uri="{FF2B5EF4-FFF2-40B4-BE49-F238E27FC236}">
                <a16:creationId xmlns:a16="http://schemas.microsoft.com/office/drawing/2014/main" id="{00F2092B-5035-42A5-929B-55FEE8AF9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960" y="3842301"/>
            <a:ext cx="268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49   +  21 </a:t>
            </a:r>
          </a:p>
        </p:txBody>
      </p:sp>
      <p:sp>
        <p:nvSpPr>
          <p:cNvPr id="6183" name="Text Box 39">
            <a:extLst>
              <a:ext uri="{FF2B5EF4-FFF2-40B4-BE49-F238E27FC236}">
                <a16:creationId xmlns:a16="http://schemas.microsoft.com/office/drawing/2014/main" id="{6C0A529C-B77E-4AD1-8EBF-927FE3961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84" y="4406693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70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8E68828-F3A7-4C16-9BDF-C52ACD3BC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144" y="3772901"/>
            <a:ext cx="2379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7 x 4 + 32</a:t>
            </a:r>
          </a:p>
        </p:txBody>
      </p:sp>
      <p:sp>
        <p:nvSpPr>
          <p:cNvPr id="6187" name="Text Box 43">
            <a:extLst>
              <a:ext uri="{FF2B5EF4-FFF2-40B4-BE49-F238E27FC236}">
                <a16:creationId xmlns:a16="http://schemas.microsoft.com/office/drawing/2014/main" id="{D5EE6A93-0980-4DFE-B789-C3F0BCA3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368" y="3783563"/>
            <a:ext cx="2532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28   + 32 </a:t>
            </a:r>
          </a:p>
        </p:txBody>
      </p:sp>
      <p:sp>
        <p:nvSpPr>
          <p:cNvPr id="6188" name="Text Box 44">
            <a:extLst>
              <a:ext uri="{FF2B5EF4-FFF2-40B4-BE49-F238E27FC236}">
                <a16:creationId xmlns:a16="http://schemas.microsoft.com/office/drawing/2014/main" id="{7DDB0009-2E64-4D22-8BA0-73EC927D5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368" y="4372597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43" grpId="0"/>
      <p:bldP spid="44" grpId="0"/>
      <p:bldP spid="45" grpId="0"/>
      <p:bldP spid="6178" grpId="0"/>
      <p:bldP spid="6179" grpId="0"/>
      <p:bldP spid="6180" grpId="0"/>
      <p:bldP spid="6181" grpId="0"/>
      <p:bldP spid="6182" grpId="0"/>
      <p:bldP spid="6183" grpId="0"/>
      <p:bldP spid="2" grpId="0"/>
      <p:bldP spid="6187" grpId="0"/>
      <p:bldP spid="61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BFF9BB3-EF51-4BB1-9684-52AB527F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86609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r>
              <a:rPr lang="en-US" altLang="en-US" b="1" u="sng">
                <a:solidFill>
                  <a:srgbClr val="990000"/>
                </a:solidFill>
                <a:latin typeface=".VnArial" panose="020B7200000000000000" pitchFamily="34" charset="0"/>
              </a:rPr>
              <a:t>  </a:t>
            </a:r>
            <a:r>
              <a:rPr lang="en-US" altLang="en-US" sz="2800" b="1" u="sng">
                <a:solidFill>
                  <a:srgbClr val="990000"/>
                </a:solidFill>
                <a:latin typeface=".VnArial" panose="020B7200000000000000" pitchFamily="34" charset="0"/>
              </a:rPr>
              <a:t>  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387B1A57-7C1F-4E87-8BC5-877C7A84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1DA3774E-839C-4B64-9EEA-8C180C65A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20009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lọ : 7 bông hoa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541AF2D4-9759-497E-B302-C26038E7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53409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lọ  : … bông hoa?</a:t>
            </a:r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F90F481C-F791-4E78-A97B-388987433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10609"/>
            <a:ext cx="6477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lọ có số bông hoa là: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7 x 5 = 35 (bông)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Đáp số: 35 bông hoa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0E37410B-C74D-4C83-9CD3-7D944C6A0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101009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186" grpId="0"/>
      <p:bldP spid="7187" grpId="0"/>
      <p:bldP spid="7188" grpId="0"/>
      <p:bldP spid="7189" grpId="0"/>
      <p:bldP spid="71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 descr="17">
            <a:extLst>
              <a:ext uri="{FF2B5EF4-FFF2-40B4-BE49-F238E27FC236}">
                <a16:creationId xmlns:a16="http://schemas.microsoft.com/office/drawing/2014/main" id="{0C465C5C-FD16-4C36-A831-28CA032B37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9" descr="17">
            <a:extLst>
              <a:ext uri="{FF2B5EF4-FFF2-40B4-BE49-F238E27FC236}">
                <a16:creationId xmlns:a16="http://schemas.microsoft.com/office/drawing/2014/main" id="{D8904B6E-8FD2-46DF-B71A-F45C34A400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210" name="Group 90">
            <a:extLst>
              <a:ext uri="{FF2B5EF4-FFF2-40B4-BE49-F238E27FC236}">
                <a16:creationId xmlns:a16="http://schemas.microsoft.com/office/drawing/2014/main" id="{63A41639-1F3A-4152-832F-9DCC723FD44D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743200"/>
          <a:ext cx="3733797" cy="2362200"/>
        </p:xfrm>
        <a:graphic>
          <a:graphicData uri="http://schemas.openxmlformats.org/drawingml/2006/table">
            <a:tbl>
              <a:tblPr/>
              <a:tblGrid>
                <a:gridCol w="534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11" name="Text Box 91">
            <a:extLst>
              <a:ext uri="{FF2B5EF4-FFF2-40B4-BE49-F238E27FC236}">
                <a16:creationId xmlns:a16="http://schemas.microsoft.com/office/drawing/2014/main" id="{870D02F2-694A-4B9E-A7A6-37ED6B4D2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31093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12" name="Text Box 92">
            <a:extLst>
              <a:ext uri="{FF2B5EF4-FFF2-40B4-BE49-F238E27FC236}">
                <a16:creationId xmlns:a16="http://schemas.microsoft.com/office/drawing/2014/main" id="{1771F630-F2F1-42D0-8EA8-6AA002CF7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14600"/>
            <a:ext cx="457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Mỗi hàng có 7 ô vuông, có 4 hàng. Số ô vuông trong hình chữ nhật là:             </a:t>
            </a:r>
          </a:p>
        </p:txBody>
      </p:sp>
      <p:sp>
        <p:nvSpPr>
          <p:cNvPr id="5213" name="Text Box 93">
            <a:extLst>
              <a:ext uri="{FF2B5EF4-FFF2-40B4-BE49-F238E27FC236}">
                <a16:creationId xmlns:a16="http://schemas.microsoft.com/office/drawing/2014/main" id="{860AC53B-7BF1-4F3F-B355-B370A92ED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00"/>
                </a:solidFill>
                <a:cs typeface="Arial" panose="020B0604020202020204" pitchFamily="34" charset="0"/>
              </a:rPr>
              <a:t>………</a:t>
            </a:r>
          </a:p>
        </p:txBody>
      </p:sp>
      <p:sp>
        <p:nvSpPr>
          <p:cNvPr id="5214" name="Text Box 94">
            <a:extLst>
              <a:ext uri="{FF2B5EF4-FFF2-40B4-BE49-F238E27FC236}">
                <a16:creationId xmlns:a16="http://schemas.microsoft.com/office/drawing/2014/main" id="{45AF032D-C3CB-4AA9-A433-CE58D0B4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7338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  <a:cs typeface="Arial" panose="020B0604020202020204" pitchFamily="34" charset="0"/>
              </a:rPr>
              <a:t>= 28 ô vuông</a:t>
            </a:r>
          </a:p>
        </p:txBody>
      </p:sp>
      <p:sp>
        <p:nvSpPr>
          <p:cNvPr id="5216" name="Text Box 96">
            <a:extLst>
              <a:ext uri="{FF2B5EF4-FFF2-40B4-BE49-F238E27FC236}">
                <a16:creationId xmlns:a16="http://schemas.microsoft.com/office/drawing/2014/main" id="{9A72108B-A920-4583-B7BD-45CAA3A9B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4196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Mỗi cột có 4 ô vuông, có 7 cột. Số ô vuông trong hình chữ nhật là:             </a:t>
            </a:r>
          </a:p>
        </p:txBody>
      </p:sp>
      <p:sp>
        <p:nvSpPr>
          <p:cNvPr id="5217" name="Text Box 97">
            <a:extLst>
              <a:ext uri="{FF2B5EF4-FFF2-40B4-BE49-F238E27FC236}">
                <a16:creationId xmlns:a16="http://schemas.microsoft.com/office/drawing/2014/main" id="{7936F93F-4F75-4B96-BA1C-AE69874B3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00"/>
                </a:solidFill>
                <a:cs typeface="Arial" panose="020B0604020202020204" pitchFamily="34" charset="0"/>
              </a:rPr>
              <a:t>………</a:t>
            </a:r>
          </a:p>
        </p:txBody>
      </p:sp>
      <p:sp>
        <p:nvSpPr>
          <p:cNvPr id="5218" name="Text Box 98">
            <a:extLst>
              <a:ext uri="{FF2B5EF4-FFF2-40B4-BE49-F238E27FC236}">
                <a16:creationId xmlns:a16="http://schemas.microsoft.com/office/drawing/2014/main" id="{F437A116-8983-4F57-8C21-3CD24238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2578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  <a:cs typeface="Arial" panose="020B0604020202020204" pitchFamily="34" charset="0"/>
              </a:rPr>
              <a:t>= 28 ô vuông</a:t>
            </a:r>
          </a:p>
        </p:txBody>
      </p:sp>
      <p:sp>
        <p:nvSpPr>
          <p:cNvPr id="5219" name="Text Box 99">
            <a:extLst>
              <a:ext uri="{FF2B5EF4-FFF2-40B4-BE49-F238E27FC236}">
                <a16:creationId xmlns:a16="http://schemas.microsoft.com/office/drawing/2014/main" id="{15080D27-A39E-49E3-A317-C8FDA780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 :</a:t>
            </a:r>
          </a:p>
        </p:txBody>
      </p:sp>
      <p:sp>
        <p:nvSpPr>
          <p:cNvPr id="5220" name="Text Box 100">
            <a:extLst>
              <a:ext uri="{FF2B5EF4-FFF2-40B4-BE49-F238E27FC236}">
                <a16:creationId xmlns:a16="http://schemas.microsoft.com/office/drawing/2014/main" id="{E265C3AB-48D9-492C-93B5-1B4AC77EE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8674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221" name="Text Box 101">
            <a:extLst>
              <a:ext uri="{FF2B5EF4-FFF2-40B4-BE49-F238E27FC236}">
                <a16:creationId xmlns:a16="http://schemas.microsoft.com/office/drawing/2014/main" id="{DAEDC53D-C233-475C-95DB-57112DA9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674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</a:p>
        </p:txBody>
      </p:sp>
      <p:sp>
        <p:nvSpPr>
          <p:cNvPr id="5222" name="Text Box 102">
            <a:extLst>
              <a:ext uri="{FF2B5EF4-FFF2-40B4-BE49-F238E27FC236}">
                <a16:creationId xmlns:a16="http://schemas.microsoft.com/office/drawing/2014/main" id="{B2512637-D7F6-4A7E-9CFF-383E3552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8674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</a:p>
        </p:txBody>
      </p:sp>
      <p:sp>
        <p:nvSpPr>
          <p:cNvPr id="5223" name="Text Box 103">
            <a:extLst>
              <a:ext uri="{FF2B5EF4-FFF2-40B4-BE49-F238E27FC236}">
                <a16:creationId xmlns:a16="http://schemas.microsoft.com/office/drawing/2014/main" id="{F14AFB63-62B0-49A7-AD99-3FFFAF02F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33800"/>
            <a:ext cx="1433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</a:rPr>
              <a:t>7  x  4</a:t>
            </a:r>
          </a:p>
        </p:txBody>
      </p:sp>
      <p:sp>
        <p:nvSpPr>
          <p:cNvPr id="5224" name="Text Box 104">
            <a:extLst>
              <a:ext uri="{FF2B5EF4-FFF2-40B4-BE49-F238E27FC236}">
                <a16:creationId xmlns:a16="http://schemas.microsoft.com/office/drawing/2014/main" id="{2D98E44F-CD1C-4132-8790-D58F6A047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</a:rPr>
              <a:t>4 x 7</a:t>
            </a:r>
          </a:p>
        </p:txBody>
      </p:sp>
      <p:sp>
        <p:nvSpPr>
          <p:cNvPr id="5225" name="Text Box 105">
            <a:extLst>
              <a:ext uri="{FF2B5EF4-FFF2-40B4-BE49-F238E27FC236}">
                <a16:creationId xmlns:a16="http://schemas.microsoft.com/office/drawing/2014/main" id="{C900F899-ACC6-4356-9000-F50EF49C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867400"/>
            <a:ext cx="1128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</a:rPr>
              <a:t>7 x 4</a:t>
            </a:r>
          </a:p>
        </p:txBody>
      </p:sp>
      <p:sp>
        <p:nvSpPr>
          <p:cNvPr id="5226" name="Text Box 106">
            <a:extLst>
              <a:ext uri="{FF2B5EF4-FFF2-40B4-BE49-F238E27FC236}">
                <a16:creationId xmlns:a16="http://schemas.microsoft.com/office/drawing/2014/main" id="{30483EA4-96D9-4EFF-9AFC-9611BCFCE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67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990000"/>
                </a:solidFill>
              </a:rPr>
              <a:t>4 x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1" grpId="0"/>
      <p:bldP spid="5212" grpId="0"/>
      <p:bldP spid="5213" grpId="0"/>
      <p:bldP spid="5213" grpId="1"/>
      <p:bldP spid="5214" grpId="0"/>
      <p:bldP spid="5216" grpId="0"/>
      <p:bldP spid="5217" grpId="0"/>
      <p:bldP spid="5217" grpId="1"/>
      <p:bldP spid="5218" grpId="0"/>
      <p:bldP spid="5219" grpId="0"/>
      <p:bldP spid="5220" grpId="0"/>
      <p:bldP spid="5220" grpId="1"/>
      <p:bldP spid="5221" grpId="0"/>
      <p:bldP spid="5221" grpId="1"/>
      <p:bldP spid="5222" grpId="0"/>
      <p:bldP spid="5223" grpId="0"/>
      <p:bldP spid="5224" grpId="0"/>
      <p:bldP spid="5225" grpId="0"/>
      <p:bldP spid="52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>
            <a:extLst>
              <a:ext uri="{FF2B5EF4-FFF2-40B4-BE49-F238E27FC236}">
                <a16:creationId xmlns:a16="http://schemas.microsoft.com/office/drawing/2014/main" id="{B6F5E9CF-7489-4D72-BFF0-3C7D9F65E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20A02620-2248-4085-9EF5-375F3AEE7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a, 14 , 21 , 28, 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138B7346-C422-499D-A128-5AD78CC99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3646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b, 56 , 49 , 42, 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4871291C-F888-452F-AF8C-DC50335AE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95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… , </a:t>
            </a:r>
          </a:p>
        </p:txBody>
      </p:sp>
      <p:sp>
        <p:nvSpPr>
          <p:cNvPr id="30733" name="Text Box 13">
            <a:extLst>
              <a:ext uri="{FF2B5EF4-FFF2-40B4-BE49-F238E27FC236}">
                <a16:creationId xmlns:a16="http://schemas.microsoft.com/office/drawing/2014/main" id="{C1201036-8B62-4158-9D30-A3F98ACDE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….</a:t>
            </a:r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118D1AFC-2482-42E3-B114-BF0282F49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733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…,</a:t>
            </a:r>
            <a:r>
              <a:rPr lang="en-US" altLang="en-US" sz="40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743921FD-AD51-4455-BFE7-389C1E27F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100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</a:rPr>
              <a:t>….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45DFAC47-38D6-4AD3-BD19-BA5B31109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8194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 </a:t>
            </a:r>
            <a:r>
              <a:rPr lang="en-US" altLang="en-US" sz="3600" b="1">
                <a:solidFill>
                  <a:srgbClr val="990000"/>
                </a:solidFill>
              </a:rPr>
              <a:t>35</a:t>
            </a:r>
            <a:r>
              <a:rPr lang="en-US" altLang="en-US" sz="4000" b="1">
                <a:solidFill>
                  <a:srgbClr val="990000"/>
                </a:solidFill>
              </a:rPr>
              <a:t>, 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0797D118-26A2-4E85-809D-C2929445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194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42</a:t>
            </a:r>
            <a:r>
              <a:rPr lang="en-US" altLang="en-US" sz="4000" b="1">
                <a:solidFill>
                  <a:srgbClr val="990000"/>
                </a:solidFill>
              </a:rPr>
              <a:t> .</a:t>
            </a:r>
          </a:p>
        </p:txBody>
      </p:sp>
      <p:sp>
        <p:nvSpPr>
          <p:cNvPr id="30738" name="Text Box 18">
            <a:extLst>
              <a:ext uri="{FF2B5EF4-FFF2-40B4-BE49-F238E27FC236}">
                <a16:creationId xmlns:a16="http://schemas.microsoft.com/office/drawing/2014/main" id="{C920F513-553A-477D-8F92-53FAFC363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338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 </a:t>
            </a:r>
            <a:r>
              <a:rPr lang="en-US" altLang="en-US" sz="3600" b="1">
                <a:solidFill>
                  <a:srgbClr val="990000"/>
                </a:solidFill>
              </a:rPr>
              <a:t>35</a:t>
            </a:r>
            <a:r>
              <a:rPr lang="en-US" altLang="en-US" sz="4000" b="1">
                <a:solidFill>
                  <a:srgbClr val="990000"/>
                </a:solidFill>
              </a:rPr>
              <a:t> , </a:t>
            </a:r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F4E0A027-385E-4450-93E7-83B777A8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33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28</a:t>
            </a:r>
            <a:r>
              <a:rPr lang="en-US" altLang="en-US" sz="4000" b="1">
                <a:solidFill>
                  <a:srgbClr val="990000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1" grpId="0"/>
      <p:bldP spid="30731" grpId="1"/>
      <p:bldP spid="30733" grpId="0"/>
      <p:bldP spid="30733" grpId="1"/>
      <p:bldP spid="30734" grpId="0"/>
      <p:bldP spid="30734" grpId="1"/>
      <p:bldP spid="30735" grpId="0"/>
      <p:bldP spid="30735" grpId="1"/>
      <p:bldP spid="30736" grpId="0"/>
      <p:bldP spid="30737" grpId="0"/>
      <p:bldP spid="30738" grpId="0"/>
      <p:bldP spid="307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descr="C78050FB9F484BAE8E8262A9851A74CA"/>
          <p:cNvPicPr>
            <a:picLocks noChangeAspect="1" noChangeArrowheads="1" noCrop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-260350" y="228600"/>
            <a:ext cx="2012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WordArt 7"/>
          <p:cNvSpPr>
            <a:spLocks noChangeArrowheads="1" noChangeShapeType="1" noTextEdit="1"/>
          </p:cNvSpPr>
          <p:nvPr/>
        </p:nvSpPr>
        <p:spPr bwMode="auto">
          <a:xfrm>
            <a:off x="1555751" y="2100263"/>
            <a:ext cx="6346825" cy="20193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kern="10" dirty="0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7720168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981200" y="926124"/>
            <a:ext cx="5486400" cy="646331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CŨ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480646" y="1862013"/>
            <a:ext cx="17819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1.Tính: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5992" y="2043167"/>
            <a:ext cx="16998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20   3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</a:t>
            </a:r>
          </a:p>
        </p:txBody>
      </p: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2268407" y="2567363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18</a:t>
            </a:r>
          </a:p>
        </p:txBody>
      </p:sp>
      <p:sp>
        <p:nvSpPr>
          <p:cNvPr id="7" name="Minus 6"/>
          <p:cNvSpPr/>
          <p:nvPr/>
        </p:nvSpPr>
        <p:spPr>
          <a:xfrm>
            <a:off x="2904384" y="2481780"/>
            <a:ext cx="800101" cy="14419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inus 35"/>
          <p:cNvSpPr/>
          <p:nvPr/>
        </p:nvSpPr>
        <p:spPr>
          <a:xfrm rot="5400000">
            <a:off x="2377433" y="2628290"/>
            <a:ext cx="1270782" cy="13950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2461837" y="312749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071432" y="2592811"/>
            <a:ext cx="3282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1" name="Minus 40"/>
          <p:cNvSpPr/>
          <p:nvPr/>
        </p:nvSpPr>
        <p:spPr>
          <a:xfrm>
            <a:off x="2212723" y="3053131"/>
            <a:ext cx="800101" cy="14419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653717" y="2062653"/>
            <a:ext cx="16998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43   6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4" name="Minus 13"/>
          <p:cNvSpPr/>
          <p:nvPr/>
        </p:nvSpPr>
        <p:spPr>
          <a:xfrm rot="5400000">
            <a:off x="5761779" y="2556148"/>
            <a:ext cx="1270782" cy="13950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6289358" y="2532141"/>
            <a:ext cx="800101" cy="14419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674772" y="2568032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42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456098" y="2625978"/>
            <a:ext cx="3282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903372" y="3094529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9" name="Minus 18"/>
          <p:cNvSpPr/>
          <p:nvPr/>
        </p:nvSpPr>
        <p:spPr>
          <a:xfrm>
            <a:off x="5610370" y="3041418"/>
            <a:ext cx="800101" cy="14419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76" grpId="0"/>
      <p:bldP spid="3088" grpId="0"/>
      <p:bldP spid="3088" grpId="1"/>
      <p:bldP spid="3099" grpId="0"/>
      <p:bldP spid="3099" grpId="1"/>
      <p:bldP spid="7" grpId="0" animBg="1"/>
      <p:bldP spid="7" grpId="1" animBg="1"/>
      <p:bldP spid="36" grpId="0" animBg="1"/>
      <p:bldP spid="36" grpId="1" animBg="1"/>
      <p:bldP spid="37" grpId="0"/>
      <p:bldP spid="37" grpId="1"/>
      <p:bldP spid="38" grpId="0"/>
      <p:bldP spid="38" grpId="1"/>
      <p:bldP spid="41" grpId="0" animBg="1"/>
      <p:bldP spid="41" grpId="1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9600" y="4090286"/>
            <a:ext cx="1031344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981200" y="926124"/>
            <a:ext cx="5486400" cy="646331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CŨ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-35168" y="2022229"/>
            <a:ext cx="93901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2. </a:t>
            </a:r>
            <a:r>
              <a:rPr lang="en-US" sz="3600" dirty="0" err="1">
                <a:latin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dư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 3,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dư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:</a:t>
            </a:r>
          </a:p>
        </p:txBody>
      </p: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773723" y="3222558"/>
            <a:ext cx="612023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sz="3600" dirty="0">
                <a:latin typeface="Times New Roman" pitchFamily="18" charset="0"/>
              </a:rPr>
              <a:t>3                                C. 1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sz="3600" dirty="0">
                <a:latin typeface="Times New Roman" pitchFamily="18" charset="0"/>
              </a:rPr>
              <a:t>2                                 D. 0</a:t>
            </a:r>
          </a:p>
        </p:txBody>
      </p:sp>
    </p:spTree>
    <p:extLst>
      <p:ext uri="{BB962C8B-B14F-4D97-AF65-F5344CB8AC3E}">
        <p14:creationId xmlns:p14="http://schemas.microsoft.com/office/powerpoint/2010/main" val="17602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88" grpId="0"/>
      <p:bldP spid="3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5701" y="251805"/>
            <a:ext cx="560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39" y="868946"/>
            <a:ext cx="3260948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 BẢNG NHÂN 7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2864476" y="1516069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864476" y="1968729"/>
            <a:ext cx="1390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1 =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76200" y="1759729"/>
            <a:ext cx="2543175" cy="392112"/>
            <a:chOff x="228600" y="-395991"/>
            <a:chExt cx="3276600" cy="533400"/>
          </a:xfrm>
        </p:grpSpPr>
        <p:sp>
          <p:nvSpPr>
            <p:cNvPr id="38" name="Rectangle 37"/>
            <p:cNvSpPr/>
            <p:nvPr/>
          </p:nvSpPr>
          <p:spPr>
            <a:xfrm>
              <a:off x="228600" y="-395991"/>
              <a:ext cx="32766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76685" y="-320409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32792" y="-320409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62429" y="-320409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8534" y="-320409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590943" y="-320409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04277" y="-320409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047049" y="-320409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6" name="AutoShape 5"/>
          <p:cNvSpPr>
            <a:spLocks/>
          </p:cNvSpPr>
          <p:nvPr/>
        </p:nvSpPr>
        <p:spPr bwMode="auto">
          <a:xfrm>
            <a:off x="2723881" y="1522617"/>
            <a:ext cx="140414" cy="769658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582781" y="1392035"/>
            <a:ext cx="0" cy="53213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766915" y="1354651"/>
            <a:ext cx="1640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1 </a:t>
            </a:r>
            <a:r>
              <a:rPr lang="en-US" sz="2400" b="1">
                <a:latin typeface="Arial" panose="020B0604020202020204" pitchFamily="34" charset="0"/>
              </a:rPr>
              <a:t>=   </a:t>
            </a: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48" name="Group 70"/>
          <p:cNvGrpSpPr>
            <a:grpSpLocks/>
          </p:cNvGrpSpPr>
          <p:nvPr/>
        </p:nvGrpSpPr>
        <p:grpSpPr bwMode="auto">
          <a:xfrm>
            <a:off x="100189" y="2876637"/>
            <a:ext cx="2603500" cy="1027108"/>
            <a:chOff x="282766" y="972167"/>
            <a:chExt cx="3276600" cy="1270374"/>
          </a:xfrm>
        </p:grpSpPr>
        <p:grpSp>
          <p:nvGrpSpPr>
            <p:cNvPr id="49" name="Group 24"/>
            <p:cNvGrpSpPr>
              <a:grpSpLocks/>
            </p:cNvGrpSpPr>
            <p:nvPr/>
          </p:nvGrpSpPr>
          <p:grpSpPr bwMode="auto">
            <a:xfrm>
              <a:off x="282766" y="972167"/>
              <a:ext cx="3276600" cy="534068"/>
              <a:chOff x="282766" y="-252719"/>
              <a:chExt cx="3276600" cy="53406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82766" y="-252719"/>
                <a:ext cx="3276600" cy="5340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709515" y="-176146"/>
                <a:ext cx="379606" cy="380918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186791" y="-176142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816213" y="-176142"/>
                <a:ext cx="381603" cy="38091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273738" y="-176142"/>
                <a:ext cx="381605" cy="38091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644316" y="-176142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58687" y="-176142"/>
                <a:ext cx="381605" cy="38091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101841" y="-176142"/>
                <a:ext cx="381603" cy="38091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0" name="Group 33"/>
            <p:cNvGrpSpPr>
              <a:grpSpLocks/>
            </p:cNvGrpSpPr>
            <p:nvPr/>
          </p:nvGrpSpPr>
          <p:grpSpPr bwMode="auto">
            <a:xfrm>
              <a:off x="282766" y="1708474"/>
              <a:ext cx="3276600" cy="534067"/>
              <a:chOff x="282766" y="-253391"/>
              <a:chExt cx="3276600" cy="534067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82766" y="-253391"/>
                <a:ext cx="3276600" cy="53406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31264" y="-176813"/>
                <a:ext cx="379606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186791" y="-176811"/>
                <a:ext cx="381603" cy="380918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16213" y="-176814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219572" y="-176814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644316" y="-176811"/>
                <a:ext cx="381605" cy="380913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8687" y="-176814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101841" y="-176814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67" name="AutoShape 5"/>
          <p:cNvSpPr>
            <a:spLocks/>
          </p:cNvSpPr>
          <p:nvPr/>
        </p:nvSpPr>
        <p:spPr bwMode="auto">
          <a:xfrm>
            <a:off x="2777578" y="2874573"/>
            <a:ext cx="128224" cy="1042054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28871" y="2749810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2928871" y="3202470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2 =</a:t>
            </a: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980236" y="3202469"/>
            <a:ext cx="114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+ 7 =</a:t>
            </a: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4981850" y="320246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2948148" y="3599439"/>
            <a:ext cx="1816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>
                <a:latin typeface="Arial" panose="020B0604020202020204" pitchFamily="34" charset="0"/>
              </a:rPr>
              <a:t>Vậy</a:t>
            </a:r>
            <a:r>
              <a:rPr lang="en-US" sz="2400" dirty="0">
                <a:latin typeface="Arial" panose="020B0604020202020204" pitchFamily="34" charset="0"/>
              </a:rPr>
              <a:t>: </a:t>
            </a:r>
            <a:r>
              <a:rPr lang="en-US" sz="2400" b="1" dirty="0">
                <a:latin typeface="Arial" panose="020B0604020202020204" pitchFamily="34" charset="0"/>
              </a:rPr>
              <a:t>7 x 2 =</a:t>
            </a: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4655104" y="35994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6766282" y="1864426"/>
            <a:ext cx="1693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2 </a:t>
            </a:r>
            <a:r>
              <a:rPr lang="en-US" sz="2400" b="1">
                <a:latin typeface="Arial" panose="020B0604020202020204" pitchFamily="34" charset="0"/>
              </a:rPr>
              <a:t>=  </a:t>
            </a: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75" name="Group 69"/>
          <p:cNvGrpSpPr>
            <a:grpSpLocks/>
          </p:cNvGrpSpPr>
          <p:nvPr/>
        </p:nvGrpSpPr>
        <p:grpSpPr bwMode="auto">
          <a:xfrm>
            <a:off x="76200" y="5001520"/>
            <a:ext cx="2705100" cy="1543050"/>
            <a:chOff x="228600" y="3505200"/>
            <a:chExt cx="3276600" cy="1828800"/>
          </a:xfrm>
        </p:grpSpPr>
        <p:grpSp>
          <p:nvGrpSpPr>
            <p:cNvPr id="76" name="Group 42"/>
            <p:cNvGrpSpPr>
              <a:grpSpLocks/>
            </p:cNvGrpSpPr>
            <p:nvPr/>
          </p:nvGrpSpPr>
          <p:grpSpPr bwMode="auto">
            <a:xfrm>
              <a:off x="228600" y="3505200"/>
              <a:ext cx="3276600" cy="533400"/>
              <a:chOff x="228600" y="304800"/>
              <a:chExt cx="3276600" cy="5334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28600" y="304800"/>
                <a:ext cx="3276600" cy="5362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67653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134182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61240" y="381941"/>
                <a:ext cx="382654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218888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589906" y="381941"/>
                <a:ext cx="382655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0551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47553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7" name="Group 51"/>
            <p:cNvGrpSpPr>
              <a:grpSpLocks/>
            </p:cNvGrpSpPr>
            <p:nvPr/>
          </p:nvGrpSpPr>
          <p:grpSpPr bwMode="auto">
            <a:xfrm>
              <a:off x="228600" y="4191000"/>
              <a:ext cx="3276600" cy="533400"/>
              <a:chOff x="228600" y="304800"/>
              <a:chExt cx="3276600" cy="5334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8" name="Group 60"/>
            <p:cNvGrpSpPr>
              <a:grpSpLocks/>
            </p:cNvGrpSpPr>
            <p:nvPr/>
          </p:nvGrpSpPr>
          <p:grpSpPr bwMode="auto">
            <a:xfrm>
              <a:off x="228600" y="4800600"/>
              <a:ext cx="3276600" cy="533400"/>
              <a:chOff x="228600" y="304800"/>
              <a:chExt cx="3276600" cy="5334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103" name="AutoShape 5"/>
          <p:cNvSpPr>
            <a:spLocks/>
          </p:cNvSpPr>
          <p:nvPr/>
        </p:nvSpPr>
        <p:spPr bwMode="auto">
          <a:xfrm>
            <a:off x="2855756" y="4955484"/>
            <a:ext cx="122494" cy="1589086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3006774" y="5014846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sp>
        <p:nvSpPr>
          <p:cNvPr id="105" name="Rectangle 9"/>
          <p:cNvSpPr>
            <a:spLocks noChangeArrowheads="1"/>
          </p:cNvSpPr>
          <p:nvPr/>
        </p:nvSpPr>
        <p:spPr bwMode="auto">
          <a:xfrm>
            <a:off x="3006774" y="5467506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3 =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4058139" y="5467505"/>
            <a:ext cx="1662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+ 7 + 7 =</a:t>
            </a:r>
          </a:p>
        </p:txBody>
      </p:sp>
      <p:sp>
        <p:nvSpPr>
          <p:cNvPr id="107" name="Rectangle 9"/>
          <p:cNvSpPr>
            <a:spLocks noChangeArrowheads="1"/>
          </p:cNvSpPr>
          <p:nvPr/>
        </p:nvSpPr>
        <p:spPr bwMode="auto">
          <a:xfrm>
            <a:off x="5576121" y="543966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3026051" y="5864475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>
                <a:latin typeface="Arial" panose="020B0604020202020204" pitchFamily="34" charset="0"/>
              </a:rPr>
              <a:t>Vậy</a:t>
            </a:r>
            <a:r>
              <a:rPr lang="en-US" sz="2400" dirty="0">
                <a:latin typeface="Arial" panose="020B0604020202020204" pitchFamily="34" charset="0"/>
              </a:rPr>
              <a:t>: </a:t>
            </a:r>
            <a:r>
              <a:rPr lang="en-US" sz="2400" b="1" dirty="0">
                <a:latin typeface="Arial" panose="020B0604020202020204" pitchFamily="34" charset="0"/>
              </a:rPr>
              <a:t>7 x 3 =</a:t>
            </a: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4733007" y="586447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10" name="Rectangle 9"/>
          <p:cNvSpPr>
            <a:spLocks noChangeArrowheads="1"/>
          </p:cNvSpPr>
          <p:nvPr/>
        </p:nvSpPr>
        <p:spPr bwMode="auto">
          <a:xfrm>
            <a:off x="6766282" y="2375541"/>
            <a:ext cx="1693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3 </a:t>
            </a:r>
            <a:r>
              <a:rPr lang="en-US" sz="2400" b="1">
                <a:latin typeface="Arial" panose="020B0604020202020204" pitchFamily="34" charset="0"/>
              </a:rPr>
              <a:t>=  </a:t>
            </a: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21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" name="Freeform 39"/>
          <p:cNvSpPr>
            <a:spLocks/>
          </p:cNvSpPr>
          <p:nvPr/>
        </p:nvSpPr>
        <p:spPr bwMode="auto">
          <a:xfrm>
            <a:off x="8293598" y="1450767"/>
            <a:ext cx="166268" cy="608119"/>
          </a:xfrm>
          <a:custGeom>
            <a:avLst/>
            <a:gdLst>
              <a:gd name="T0" fmla="*/ 0 w 144"/>
              <a:gd name="T1" fmla="*/ 0 h 384"/>
              <a:gd name="T2" fmla="*/ 144 w 144"/>
              <a:gd name="T3" fmla="*/ 144 h 384"/>
              <a:gd name="T4" fmla="*/ 0 w 144"/>
              <a:gd name="T5" fmla="*/ 384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0" y="0"/>
                </a:moveTo>
                <a:cubicBezTo>
                  <a:pt x="72" y="40"/>
                  <a:pt x="144" y="80"/>
                  <a:pt x="144" y="144"/>
                </a:cubicBezTo>
                <a:cubicBezTo>
                  <a:pt x="144" y="208"/>
                  <a:pt x="32" y="336"/>
                  <a:pt x="0" y="384"/>
                </a:cubicBezTo>
              </a:path>
            </a:pathLst>
          </a:custGeom>
          <a:noFill/>
          <a:ln w="9525">
            <a:solidFill>
              <a:srgbClr val="00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8485624" y="1528895"/>
            <a:ext cx="620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+ 7</a:t>
            </a:r>
          </a:p>
        </p:txBody>
      </p:sp>
      <p:sp>
        <p:nvSpPr>
          <p:cNvPr id="114" name="Freeform 39"/>
          <p:cNvSpPr>
            <a:spLocks/>
          </p:cNvSpPr>
          <p:nvPr/>
        </p:nvSpPr>
        <p:spPr bwMode="auto">
          <a:xfrm>
            <a:off x="8382491" y="2536344"/>
            <a:ext cx="149940" cy="562017"/>
          </a:xfrm>
          <a:custGeom>
            <a:avLst/>
            <a:gdLst>
              <a:gd name="T0" fmla="*/ 0 w 144"/>
              <a:gd name="T1" fmla="*/ 0 h 384"/>
              <a:gd name="T2" fmla="*/ 144 w 144"/>
              <a:gd name="T3" fmla="*/ 144 h 384"/>
              <a:gd name="T4" fmla="*/ 0 w 144"/>
              <a:gd name="T5" fmla="*/ 384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0" y="0"/>
                </a:moveTo>
                <a:cubicBezTo>
                  <a:pt x="72" y="40"/>
                  <a:pt x="144" y="80"/>
                  <a:pt x="144" y="144"/>
                </a:cubicBezTo>
                <a:cubicBezTo>
                  <a:pt x="144" y="208"/>
                  <a:pt x="32" y="336"/>
                  <a:pt x="0" y="384"/>
                </a:cubicBezTo>
              </a:path>
            </a:pathLst>
          </a:custGeom>
          <a:noFill/>
          <a:ln w="9525">
            <a:solidFill>
              <a:srgbClr val="00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5" name="Rectangle 40"/>
          <p:cNvSpPr>
            <a:spLocks noChangeArrowheads="1"/>
          </p:cNvSpPr>
          <p:nvPr/>
        </p:nvSpPr>
        <p:spPr bwMode="auto">
          <a:xfrm>
            <a:off x="8543952" y="2603833"/>
            <a:ext cx="620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+ 7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6781868" y="2889563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4 =</a:t>
            </a:r>
          </a:p>
        </p:txBody>
      </p:sp>
      <p:sp>
        <p:nvSpPr>
          <p:cNvPr id="118" name="Rectangle 9"/>
          <p:cNvSpPr>
            <a:spLocks noChangeArrowheads="1"/>
          </p:cNvSpPr>
          <p:nvPr/>
        </p:nvSpPr>
        <p:spPr bwMode="auto">
          <a:xfrm>
            <a:off x="6790038" y="3408638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5 =</a:t>
            </a: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799944" y="3912124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6 =</a:t>
            </a: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6799651" y="4417921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7 =</a:t>
            </a:r>
          </a:p>
        </p:txBody>
      </p:sp>
      <p:sp>
        <p:nvSpPr>
          <p:cNvPr id="121" name="Rectangle 9"/>
          <p:cNvSpPr>
            <a:spLocks noChangeArrowheads="1"/>
          </p:cNvSpPr>
          <p:nvPr/>
        </p:nvSpPr>
        <p:spPr bwMode="auto">
          <a:xfrm>
            <a:off x="6826304" y="4831987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8 =</a:t>
            </a:r>
          </a:p>
        </p:txBody>
      </p:sp>
      <p:sp>
        <p:nvSpPr>
          <p:cNvPr id="122" name="Rectangle 9"/>
          <p:cNvSpPr>
            <a:spLocks noChangeArrowheads="1"/>
          </p:cNvSpPr>
          <p:nvPr/>
        </p:nvSpPr>
        <p:spPr bwMode="auto">
          <a:xfrm>
            <a:off x="6799651" y="5343562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9 =</a:t>
            </a:r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6776595" y="5847048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10 =</a:t>
            </a:r>
          </a:p>
        </p:txBody>
      </p:sp>
      <p:sp>
        <p:nvSpPr>
          <p:cNvPr id="124" name="Rectangle 9"/>
          <p:cNvSpPr>
            <a:spLocks noChangeArrowheads="1"/>
          </p:cNvSpPr>
          <p:nvPr/>
        </p:nvSpPr>
        <p:spPr bwMode="auto">
          <a:xfrm>
            <a:off x="7880048" y="289065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125" name="Rectangle 9"/>
          <p:cNvSpPr>
            <a:spLocks noChangeArrowheads="1"/>
          </p:cNvSpPr>
          <p:nvPr/>
        </p:nvSpPr>
        <p:spPr bwMode="auto">
          <a:xfrm>
            <a:off x="7876159" y="340120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7874781" y="391184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42</a:t>
            </a: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>
            <a:off x="7874781" y="442821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49</a:t>
            </a:r>
          </a:p>
        </p:txBody>
      </p:sp>
      <p:sp>
        <p:nvSpPr>
          <p:cNvPr id="128" name="Rectangle 9"/>
          <p:cNvSpPr>
            <a:spLocks noChangeArrowheads="1"/>
          </p:cNvSpPr>
          <p:nvPr/>
        </p:nvSpPr>
        <p:spPr bwMode="auto">
          <a:xfrm>
            <a:off x="7890421" y="48416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56</a:t>
            </a:r>
          </a:p>
        </p:txBody>
      </p:sp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7903303" y="533975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63</a:t>
            </a:r>
          </a:p>
        </p:txBody>
      </p:sp>
      <p:sp>
        <p:nvSpPr>
          <p:cNvPr id="130" name="Rectangle 9"/>
          <p:cNvSpPr>
            <a:spLocks noChangeArrowheads="1"/>
          </p:cNvSpPr>
          <p:nvPr/>
        </p:nvSpPr>
        <p:spPr bwMode="auto">
          <a:xfrm>
            <a:off x="7896062" y="581203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70</a:t>
            </a:r>
          </a:p>
        </p:txBody>
      </p:sp>
      <p:sp>
        <p:nvSpPr>
          <p:cNvPr id="111" name="Freeform 39"/>
          <p:cNvSpPr>
            <a:spLocks/>
          </p:cNvSpPr>
          <p:nvPr/>
        </p:nvSpPr>
        <p:spPr bwMode="auto">
          <a:xfrm>
            <a:off x="8293598" y="2042819"/>
            <a:ext cx="233073" cy="562017"/>
          </a:xfrm>
          <a:custGeom>
            <a:avLst/>
            <a:gdLst>
              <a:gd name="T0" fmla="*/ 0 w 144"/>
              <a:gd name="T1" fmla="*/ 0 h 384"/>
              <a:gd name="T2" fmla="*/ 144 w 144"/>
              <a:gd name="T3" fmla="*/ 144 h 384"/>
              <a:gd name="T4" fmla="*/ 0 w 144"/>
              <a:gd name="T5" fmla="*/ 384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0" y="0"/>
                </a:moveTo>
                <a:cubicBezTo>
                  <a:pt x="72" y="40"/>
                  <a:pt x="144" y="80"/>
                  <a:pt x="144" y="144"/>
                </a:cubicBezTo>
                <a:cubicBezTo>
                  <a:pt x="144" y="208"/>
                  <a:pt x="32" y="336"/>
                  <a:pt x="0" y="384"/>
                </a:cubicBezTo>
              </a:path>
            </a:pathLst>
          </a:custGeom>
          <a:noFill/>
          <a:ln w="9525">
            <a:solidFill>
              <a:srgbClr val="00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7" name="Rectangle 40"/>
          <p:cNvSpPr>
            <a:spLocks noChangeArrowheads="1"/>
          </p:cNvSpPr>
          <p:nvPr/>
        </p:nvSpPr>
        <p:spPr bwMode="auto">
          <a:xfrm>
            <a:off x="8523286" y="2114362"/>
            <a:ext cx="620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+ 7</a:t>
            </a:r>
          </a:p>
        </p:txBody>
      </p:sp>
    </p:spTree>
    <p:extLst>
      <p:ext uri="{BB962C8B-B14F-4D97-AF65-F5344CB8AC3E}">
        <p14:creationId xmlns:p14="http://schemas.microsoft.com/office/powerpoint/2010/main" val="4263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 animBg="1"/>
      <p:bldP spid="35" grpId="0"/>
      <p:bldP spid="36" grpId="0"/>
      <p:bldP spid="46" grpId="0" animBg="1"/>
      <p:bldP spid="47" grpId="0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103" grpId="0" animBg="1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 animBg="1"/>
      <p:bldP spid="113" grpId="0"/>
      <p:bldP spid="114" grpId="0" animBg="1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11" grpId="0" animBg="1"/>
      <p:bldP spid="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429000" y="523315"/>
            <a:ext cx="22098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dirty="0">
                <a:solidFill>
                  <a:srgbClr val="0000CC"/>
                </a:solidFill>
                <a:cs typeface="Arial" charset="0"/>
              </a:rPr>
              <a:t>×</a:t>
            </a:r>
            <a:r>
              <a:rPr lang="en-US" sz="2800" b="1" dirty="0">
                <a:solidFill>
                  <a:srgbClr val="0000CC"/>
                </a:solidFill>
                <a:cs typeface="Arial" charset="0"/>
              </a:rPr>
              <a:t>  </a:t>
            </a:r>
            <a:r>
              <a:rPr lang="en-US" sz="2800" b="1">
                <a:solidFill>
                  <a:srgbClr val="0000CC"/>
                </a:solidFill>
                <a:cs typeface="Arial" charset="0"/>
              </a:rPr>
              <a:t>1   =   7</a:t>
            </a:r>
            <a:endParaRPr lang="en-US" sz="2800" b="1" dirty="0">
              <a:solidFill>
                <a:srgbClr val="0000CC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7 ×  </a:t>
            </a:r>
            <a:r>
              <a:rPr lang="en-US" sz="2800" b="1" dirty="0">
                <a:solidFill>
                  <a:srgbClr val="0000CC"/>
                </a:solidFill>
              </a:rPr>
              <a:t>2   </a:t>
            </a:r>
            <a:r>
              <a:rPr lang="en-US" sz="2800" b="1">
                <a:solidFill>
                  <a:srgbClr val="0000CC"/>
                </a:solidFill>
              </a:rPr>
              <a:t>=  14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×  3   =  21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×  4   =  28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×  5   =  35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×  6   =  42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×  </a:t>
            </a:r>
            <a:r>
              <a:rPr lang="en-US" sz="2800" b="1">
                <a:solidFill>
                  <a:srgbClr val="0000CC"/>
                </a:solidFill>
              </a:rPr>
              <a:t>7   =  49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×  8   =  56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×  </a:t>
            </a:r>
            <a:r>
              <a:rPr lang="en-US" sz="2800" b="1">
                <a:solidFill>
                  <a:srgbClr val="0000CC"/>
                </a:solidFill>
              </a:rPr>
              <a:t>9   =  </a:t>
            </a:r>
            <a:r>
              <a:rPr lang="en-US" sz="2800" b="1" dirty="0">
                <a:solidFill>
                  <a:srgbClr val="0000CC"/>
                </a:solidFill>
              </a:rPr>
              <a:t>63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7 × </a:t>
            </a:r>
            <a:r>
              <a:rPr lang="en-US" sz="2800" b="1">
                <a:solidFill>
                  <a:srgbClr val="0000CC"/>
                </a:solidFill>
              </a:rPr>
              <a:t>10  =  70</a:t>
            </a:r>
            <a:endParaRPr lang="en-US" sz="28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4868213" y="6287864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858688" y="5034952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854039" y="370880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859958" y="2491527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849529" y="1227138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048628" y="5766984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260907" y="3100614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3265792" y="178752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039103" y="1202705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042278" y="5006821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846354" y="185192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3283499" y="605379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854902" y="564649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3238682" y="4350535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9103" y="3732906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3283499" y="5660782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4862846" y="619126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4850075" y="3123889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843790" y="435158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4076902" y="2444346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4" name="Line 30"/>
            <p:cNvSpPr>
              <a:spLocks noChangeShapeType="1"/>
            </p:cNvSpPr>
            <p:nvPr/>
          </p:nvSpPr>
          <p:spPr bwMode="auto">
            <a:xfrm>
              <a:off x="528" y="48"/>
              <a:ext cx="5184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31"/>
            <p:cNvSpPr>
              <a:spLocks noChangeShapeType="1"/>
            </p:cNvSpPr>
            <p:nvPr/>
          </p:nvSpPr>
          <p:spPr bwMode="auto">
            <a:xfrm>
              <a:off x="48" y="4272"/>
              <a:ext cx="5184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32"/>
            <p:cNvSpPr>
              <a:spLocks noChangeShapeType="1"/>
            </p:cNvSpPr>
            <p:nvPr/>
          </p:nvSpPr>
          <p:spPr bwMode="auto">
            <a:xfrm>
              <a:off x="5712" y="48"/>
              <a:ext cx="0" cy="3744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33"/>
            <p:cNvSpPr>
              <a:spLocks noChangeShapeType="1"/>
            </p:cNvSpPr>
            <p:nvPr/>
          </p:nvSpPr>
          <p:spPr bwMode="auto">
            <a:xfrm>
              <a:off x="48" y="528"/>
              <a:ext cx="0" cy="3744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0" name="Object 34"/>
            <p:cNvGraphicFramePr>
              <a:graphicFrameLocks noChangeAspect="1"/>
            </p:cNvGraphicFramePr>
            <p:nvPr/>
          </p:nvGraphicFramePr>
          <p:xfrm>
            <a:off x="0" y="0"/>
            <a:ext cx="576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Clip" r:id="rId3" imgW="1278331" imgH="1273759" progId="">
                    <p:embed/>
                  </p:oleObj>
                </mc:Choice>
                <mc:Fallback>
                  <p:oleObj name="Clip" r:id="rId3" imgW="1278331" imgH="1273759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" cy="5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35"/>
            <p:cNvGraphicFramePr>
              <a:graphicFrameLocks noChangeAspect="1"/>
            </p:cNvGraphicFramePr>
            <p:nvPr/>
          </p:nvGraphicFramePr>
          <p:xfrm>
            <a:off x="4992" y="3693"/>
            <a:ext cx="768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Image" r:id="rId5" imgW="1853315" imgH="1511111" progId="">
                    <p:embed/>
                  </p:oleObj>
                </mc:Choice>
                <mc:Fallback>
                  <p:oleObj name="Image" r:id="rId5" imgW="1853315" imgH="1511111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3693"/>
                          <a:ext cx="768" cy="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1981E21-BBD9-4ACF-AC16-2FD3850D1449}"/>
              </a:ext>
            </a:extLst>
          </p:cNvPr>
          <p:cNvSpPr txBox="1"/>
          <p:nvPr/>
        </p:nvSpPr>
        <p:spPr>
          <a:xfrm>
            <a:off x="1335701" y="42011"/>
            <a:ext cx="5604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BẢNG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NHÂN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8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4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8" grpId="1" animBg="1"/>
      <p:bldP spid="20488" grpId="2" animBg="1"/>
      <p:bldP spid="20489" grpId="0" animBg="1"/>
      <p:bldP spid="20489" grpId="1" animBg="1"/>
      <p:bldP spid="20489" grpId="2" animBg="1"/>
      <p:bldP spid="20490" grpId="0" animBg="1"/>
      <p:bldP spid="20490" grpId="1" animBg="1"/>
      <p:bldP spid="20490" grpId="2" animBg="1"/>
      <p:bldP spid="20491" grpId="0" animBg="1"/>
      <p:bldP spid="20491" grpId="1" animBg="1"/>
      <p:bldP spid="20491" grpId="2" animBg="1"/>
      <p:bldP spid="20492" grpId="0" animBg="1"/>
      <p:bldP spid="20492" grpId="1" animBg="1"/>
      <p:bldP spid="20492" grpId="2" animBg="1"/>
      <p:bldP spid="20493" grpId="0" animBg="1"/>
      <p:bldP spid="20494" grpId="0" animBg="1"/>
      <p:bldP spid="20494" grpId="1" animBg="1"/>
      <p:bldP spid="20495" grpId="0" animBg="1"/>
      <p:bldP spid="20496" grpId="0" animBg="1"/>
      <p:bldP spid="20496" grpId="1" animBg="1"/>
      <p:bldP spid="20497" grpId="0" animBg="1"/>
      <p:bldP spid="20497" grpId="1" animBg="1"/>
      <p:bldP spid="20498" grpId="0" animBg="1"/>
      <p:bldP spid="20498" grpId="1" animBg="1"/>
      <p:bldP spid="20499" grpId="0" animBg="1"/>
      <p:bldP spid="20500" grpId="0" animBg="1"/>
      <p:bldP spid="20501" grpId="0" animBg="1"/>
      <p:bldP spid="20502" grpId="0" animBg="1"/>
      <p:bldP spid="2050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23768" y="4855791"/>
            <a:ext cx="2130743" cy="10480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1" name="TextBox 20"/>
          <p:cNvSpPr txBox="1"/>
          <p:nvPr/>
        </p:nvSpPr>
        <p:spPr>
          <a:xfrm>
            <a:off x="3586766" y="109089"/>
            <a:ext cx="126857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BÀI TẬP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52380" y="753285"/>
            <a:ext cx="3729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9527" y="1936922"/>
            <a:ext cx="1589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3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5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7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0844" y="1936922"/>
            <a:ext cx="1589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8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6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4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8914" y="4280873"/>
            <a:ext cx="2004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x  2  =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10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x  9  =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34288" y="4242232"/>
            <a:ext cx="1589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1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 x 7 =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0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3290" y="1933187"/>
            <a:ext cx="91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7" y="2496235"/>
            <a:ext cx="100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7" y="3085215"/>
            <a:ext cx="906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3452" y="1936921"/>
            <a:ext cx="83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7466" y="2470449"/>
            <a:ext cx="124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9975" y="3014290"/>
            <a:ext cx="794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9844" y="4284384"/>
            <a:ext cx="799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44598" y="4814444"/>
            <a:ext cx="701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1513" y="5349392"/>
            <a:ext cx="73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7887" y="4242236"/>
            <a:ext cx="57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76037" y="4749886"/>
            <a:ext cx="57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76036" y="5342873"/>
            <a:ext cx="57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795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" grpId="0"/>
      <p:bldP spid="4" grpId="0"/>
      <p:bldP spid="19" grpId="0"/>
      <p:bldP spid="20" grpId="0"/>
      <p:bldP spid="22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43699" y="16961"/>
            <a:ext cx="1664593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96" y="10373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611" y="2167120"/>
            <a:ext cx="2145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16796" y="2934696"/>
            <a:ext cx="44790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dirty="0">
                <a:cs typeface="Times New Roman" pitchFamily="18" charset="0"/>
              </a:rPr>
              <a:t>1 </a:t>
            </a:r>
            <a:r>
              <a:rPr lang="en-US" sz="3200" dirty="0" err="1">
                <a:cs typeface="Times New Roman" pitchFamily="18" charset="0"/>
              </a:rPr>
              <a:t>tuần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có</a:t>
            </a:r>
            <a:r>
              <a:rPr lang="en-US" sz="3200" dirty="0">
                <a:cs typeface="Times New Roman" pitchFamily="18" charset="0"/>
              </a:rPr>
              <a:t>:    7 </a:t>
            </a:r>
            <a:r>
              <a:rPr lang="en-US" sz="3200" dirty="0" err="1">
                <a:cs typeface="Times New Roman" pitchFamily="18" charset="0"/>
              </a:rPr>
              <a:t>ngày</a:t>
            </a:r>
            <a:r>
              <a:rPr lang="en-US" sz="3200" dirty="0">
                <a:cs typeface="Times New Roman" pitchFamily="18" charset="0"/>
              </a:rPr>
              <a:t> </a:t>
            </a: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-15026" y="3535927"/>
            <a:ext cx="51344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dirty="0">
                <a:cs typeface="Times New Roman" pitchFamily="18" charset="0"/>
              </a:rPr>
              <a:t>4 </a:t>
            </a:r>
            <a:r>
              <a:rPr lang="en-US" sz="3200" dirty="0" err="1">
                <a:cs typeface="Times New Roman" pitchFamily="18" charset="0"/>
              </a:rPr>
              <a:t>tuần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có</a:t>
            </a:r>
            <a:r>
              <a:rPr lang="en-US" sz="3200" dirty="0">
                <a:cs typeface="Times New Roman" pitchFamily="18" charset="0"/>
              </a:rPr>
              <a:t>:  </a:t>
            </a:r>
            <a:r>
              <a:rPr lang="en-US" sz="3200">
                <a:cs typeface="Times New Roman" pitchFamily="18" charset="0"/>
              </a:rPr>
              <a:t>… ngày ? 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43354" y="4111824"/>
            <a:ext cx="2023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0952" y="4841279"/>
            <a:ext cx="4694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x 4 = 28 (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28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1195752" y="1587070"/>
            <a:ext cx="2976497" cy="457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4316419" y="1551899"/>
            <a:ext cx="1568566" cy="4689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6490868" y="1587655"/>
            <a:ext cx="2272131" cy="457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-117232" y="2098764"/>
            <a:ext cx="1336430" cy="457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>
            <a:off x="2942657" y="2074144"/>
            <a:ext cx="1110347" cy="457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8" grpId="0"/>
      <p:bldP spid="29" grpId="0"/>
      <p:bldP spid="30" grpId="0"/>
      <p:bldP spid="11" grpId="0"/>
      <p:bldP spid="4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443759" y="0"/>
            <a:ext cx="1646882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043189"/>
            <a:ext cx="895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70256" y="2706878"/>
            <a:ext cx="6781800" cy="609600"/>
            <a:chOff x="720" y="2208"/>
            <a:chExt cx="3840" cy="384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720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104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1488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872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640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024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408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792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176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</p:grp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219200" y="3505200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219200" y="2705638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7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28799" y="2705638"/>
            <a:ext cx="8792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14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590799" y="2705638"/>
            <a:ext cx="8206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21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6567488" y="2686588"/>
            <a:ext cx="900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63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244926" y="2712346"/>
            <a:ext cx="803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3200399" y="2705638"/>
            <a:ext cx="8557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886200" y="2691351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4571999" y="2705638"/>
            <a:ext cx="8792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42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5943600" y="2705638"/>
            <a:ext cx="844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7315200" y="2705638"/>
            <a:ext cx="83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6802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936971" y="676422"/>
            <a:ext cx="1768433" cy="590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1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2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3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4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5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6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7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8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9 = </a:t>
            </a: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 panose="020B0604020202020204" pitchFamily="34" charset="0"/>
              </a:rPr>
              <a:t>7 x 10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005" y="961899"/>
            <a:ext cx="2535488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232423"/>
  <p:tag name="VIOLETTITLE" val="Bảng nhân 7"/>
  <p:tag name="VIOLETLESSON" val="18"/>
  <p:tag name="VIOLETCATID" val="2194"/>
  <p:tag name="VIOLETSUBJECT" val="Toán học 3"/>
  <p:tag name="VIOLETAUTHORID" val="12870810"/>
  <p:tag name="VIOLETAUTHORNAME" val="Đam Thị Thu Hồng"/>
  <p:tag name="VIOLETAUTHORAVATAR" val="no_avatar.jpg"/>
  <p:tag name="VIOLETAUTHORADDRESS" val="TH Tân Xuân b - Bình Phước"/>
  <p:tag name="VIOLETDATE" val="2021-10-14 11:21:29"/>
  <p:tag name="VIOLETHIT" val="134"/>
  <p:tag name="VIOLETLIKE" val="0"/>
  <p:tag name="INKNOELEADERBOARD" val="49419354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840</Words>
  <Application>Microsoft Office PowerPoint</Application>
  <PresentationFormat>On-screen Show (4:3)</PresentationFormat>
  <Paragraphs>225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.VnArial</vt:lpstr>
      <vt:lpstr>.VnTime</vt:lpstr>
      <vt:lpstr>Arial</vt:lpstr>
      <vt:lpstr>Calibri</vt:lpstr>
      <vt:lpstr>Calibri Light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Đào Thị Minh Phượng</cp:lastModifiedBy>
  <cp:revision>97</cp:revision>
  <dcterms:created xsi:type="dcterms:W3CDTF">2017-09-22T14:05:21Z</dcterms:created>
  <dcterms:modified xsi:type="dcterms:W3CDTF">2021-10-22T06:34:54Z</dcterms:modified>
</cp:coreProperties>
</file>