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65" r:id="rId5"/>
    <p:sldId id="262" r:id="rId6"/>
    <p:sldId id="257" r:id="rId7"/>
    <p:sldId id="267" r:id="rId8"/>
    <p:sldId id="268" r:id="rId9"/>
    <p:sldId id="270" r:id="rId10"/>
    <p:sldId id="263" r:id="rId11"/>
    <p:sldId id="273" r:id="rId12"/>
    <p:sldId id="275" r:id="rId13"/>
    <p:sldId id="274" r:id="rId14"/>
    <p:sldId id="258" r:id="rId15"/>
    <p:sldId id="277" r:id="rId16"/>
    <p:sldId id="278" r:id="rId17"/>
    <p:sldId id="276" r:id="rId18"/>
    <p:sldId id="264" r:id="rId19"/>
  </p:sldIdLst>
  <p:sldSz cx="12192000" cy="6858000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AF"/>
    <a:srgbClr val="ED3213"/>
    <a:srgbClr val="276C00"/>
    <a:srgbClr val="FFEFBD"/>
    <a:srgbClr val="CD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30/10/2021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30/10/2021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D7B6F-E65C-42E7-86A5-0A01C6C95227}" type="slidenum">
              <a:rPr lang="en-US" noProof="0" smtClean="0"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23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 rot="20574009"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8594" y="1928972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Chủ đề A-Bài 2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A3DC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pPr/>
              <a:t>30/10/2021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A3DC"/>
                </a:solidFill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634290"/>
          </a:xfrm>
        </p:spPr>
        <p:txBody>
          <a:bodyPr>
            <a:noAutofit/>
          </a:bodyPr>
          <a:lstStyle>
            <a:lvl1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3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96471" y="5688383"/>
            <a:ext cx="2152650" cy="1099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6821" y="5562028"/>
            <a:ext cx="672488" cy="88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595250" y="5686097"/>
            <a:ext cx="1142898" cy="749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5911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smtClean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  <p:sldLayoutId id="2147483672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0.tm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</a:t>
            </a:fld>
            <a:endParaRPr lang="en-U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rot="21180000">
            <a:off x="303337" y="392959"/>
            <a:ext cx="4391191" cy="108146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 3 – TUẦN 9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271749" y="1245896"/>
            <a:ext cx="7724633" cy="2111508"/>
          </a:xfrm>
        </p:spPr>
        <p:txBody>
          <a:bodyPr>
            <a:normAutofit fontScale="62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TÌM HIỂU VỀ THÙNG RÁC</a:t>
            </a:r>
          </a:p>
          <a:p>
            <a:r>
              <a:rPr lang="en-US" b="1" dirty="0" smtClean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(RECYCLE BIN</a:t>
            </a:r>
            <a:r>
              <a:rPr lang="en-US" b="1" dirty="0" smtClean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)</a:t>
            </a:r>
          </a:p>
          <a:p>
            <a:r>
              <a:rPr lang="en-US" b="1" dirty="0" smtClean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XÓA CÁC TỆP TIN VÀ THƯ MỤC</a:t>
            </a:r>
          </a:p>
          <a:p>
            <a:r>
              <a:rPr lang="en-US" b="1" dirty="0" smtClean="0">
                <a:ln/>
                <a:solidFill>
                  <a:srgbClr val="FF0000"/>
                </a:solidFill>
                <a:latin typeface="Bodoni MT" panose="02070603080606020203" pitchFamily="18" charset="0"/>
              </a:rPr>
              <a:t>(SGK tr.36)</a:t>
            </a:r>
            <a:endParaRPr lang="en-US" b="1" dirty="0">
              <a:ln/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  <p:pic>
        <p:nvPicPr>
          <p:cNvPr id="5" name="Picture Placeholder 8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91" y="1737971"/>
            <a:ext cx="3613529" cy="36135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7762" t="2715" r="503" b="34278"/>
          <a:stretch/>
        </p:blipFill>
        <p:spPr>
          <a:xfrm>
            <a:off x="6222902" y="3825646"/>
            <a:ext cx="3612426" cy="23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3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 idx="4294967295"/>
          </p:nvPr>
        </p:nvSpPr>
        <p:spPr>
          <a:xfrm>
            <a:off x="762789" y="273434"/>
            <a:ext cx="8860182" cy="1325562"/>
          </a:xfrm>
        </p:spPr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trống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Media Placeholder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11225" y="1724650"/>
            <a:ext cx="11043210" cy="51333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5477436" y="2870951"/>
            <a:ext cx="2385334" cy="47705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03839" y="2464835"/>
            <a:ext cx="2473597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87959" y="3086395"/>
            <a:ext cx="3607571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Nhấp</a:t>
            </a:r>
            <a:r>
              <a:rPr lang="en-US" sz="2800" dirty="0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chuột</a:t>
            </a:r>
            <a:r>
              <a:rPr lang="en-US" sz="2800" dirty="0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6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954" y="1709737"/>
            <a:ext cx="6837741" cy="3196091"/>
          </a:xfrm>
          <a:solidFill>
            <a:srgbClr val="FFFFAF"/>
          </a:solidFill>
        </p:spPr>
        <p:txBody>
          <a:bodyPr tIns="45720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trống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Thùng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rác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khôi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tệp</a:t>
            </a:r>
            <a:r>
              <a:rPr lang="en-US" dirty="0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thư</a:t>
            </a:r>
            <a:r>
              <a:rPr lang="en-US" dirty="0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00FF"/>
                </a:solidFill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FF"/>
              </a:solidFill>
            </a:endParaRPr>
          </a:p>
          <a:p>
            <a:pPr algn="just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974725"/>
            <a:ext cx="3933825" cy="735013"/>
          </a:xfrm>
        </p:spPr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rỗng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" b="7751"/>
          <a:stretch>
            <a:fillRect/>
          </a:stretch>
        </p:blipFill>
        <p:spPr>
          <a:xfrm>
            <a:off x="7545388" y="209550"/>
            <a:ext cx="4646612" cy="5472113"/>
          </a:xfrm>
        </p:spPr>
      </p:pic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6047" y="303250"/>
            <a:ext cx="11965953" cy="7024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solidFill>
                  <a:schemeClr val="tx1"/>
                </a:solidFill>
              </a:rPr>
              <a:t>4. </a:t>
            </a:r>
            <a:r>
              <a:rPr lang="vi-VN" b="1" dirty="0" smtClean="0">
                <a:solidFill>
                  <a:schemeClr val="tx1"/>
                </a:solidFill>
              </a:rPr>
              <a:t>Xóa </a:t>
            </a:r>
            <a:r>
              <a:rPr lang="vi-VN" b="1" dirty="0">
                <a:solidFill>
                  <a:schemeClr val="tx1"/>
                </a:solidFill>
              </a:rPr>
              <a:t>các </a:t>
            </a:r>
            <a:r>
              <a:rPr lang="vi-VN" b="1" dirty="0" smtClean="0">
                <a:solidFill>
                  <a:schemeClr val="tx1"/>
                </a:solidFill>
              </a:rPr>
              <a:t>tệp tin </a:t>
            </a:r>
            <a:r>
              <a:rPr lang="vi-VN" b="1" dirty="0">
                <a:solidFill>
                  <a:schemeClr val="tx1"/>
                </a:solidFill>
              </a:rPr>
              <a:t>và thư mục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7762" t="2715" r="503" b="34278"/>
          <a:stretch/>
        </p:blipFill>
        <p:spPr>
          <a:xfrm>
            <a:off x="13644" y="1814010"/>
            <a:ext cx="3612426" cy="230274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181952" y="1987163"/>
            <a:ext cx="8717948" cy="1706904"/>
            <a:chOff x="4771108" y="2175846"/>
            <a:chExt cx="7128792" cy="154125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71108" y="2175846"/>
              <a:ext cx="6783751" cy="154125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861560" y="2292012"/>
              <a:ext cx="1866900" cy="1333954"/>
            </a:xfrm>
            <a:prstGeom prst="rect">
              <a:avLst/>
            </a:prstGeom>
            <a:solidFill>
              <a:srgbClr val="54C1AF"/>
            </a:solidFill>
            <a:ln>
              <a:solidFill>
                <a:srgbClr val="54C1AF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hay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hay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đó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58167" y="2181858"/>
              <a:ext cx="4941733" cy="1333954"/>
            </a:xfrm>
            <a:prstGeom prst="rect">
              <a:avLst/>
            </a:prstGeom>
            <a:solidFill>
              <a:srgbClr val="6BBCD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chuột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Organize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Delete,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hay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Delete,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chuột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endParaRPr lang="en-US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Kéo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hay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biểu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tượng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Desktop</a:t>
              </a:r>
              <a:endPara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7572" y="1019760"/>
            <a:ext cx="1205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Khi bạn không cần các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tệp tin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hay thư mục nữa, bạn có thể xóa chúng.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64178" y="4185087"/>
            <a:ext cx="10974551" cy="1571618"/>
            <a:chOff x="2378074" y="4144143"/>
            <a:chExt cx="8974049" cy="1419093"/>
          </a:xfrm>
        </p:grpSpPr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11" b="7049"/>
            <a:stretch/>
          </p:blipFill>
          <p:spPr>
            <a:xfrm>
              <a:off x="2378074" y="4144143"/>
              <a:ext cx="8974049" cy="1419093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45327" y="4263212"/>
              <a:ext cx="5803900" cy="1195000"/>
            </a:xfrm>
            <a:prstGeom prst="rect">
              <a:avLst/>
            </a:prstGeom>
            <a:solidFill>
              <a:srgbClr val="F2652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luôn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kiểm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trước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khi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toàn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bộ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Điều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này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vô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trọng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nếu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tin,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mạng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hay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ngoài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ví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chúng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sẽ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vĩnh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viễn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chuyển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20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endPara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957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77920" y="2120575"/>
            <a:ext cx="6256709" cy="634290"/>
          </a:xfrm>
        </p:spPr>
        <p:txBody>
          <a:bodyPr/>
          <a:lstStyle/>
          <a:p>
            <a:pPr algn="l"/>
            <a:r>
              <a:rPr lang="en-US" sz="2800" dirty="0" err="1">
                <a:solidFill>
                  <a:srgbClr val="0000FF"/>
                </a:solidFill>
              </a:rPr>
              <a:t>Nhấp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chuột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phải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và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nhấp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Delete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3618" y="306964"/>
            <a:ext cx="5452382" cy="6003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69943" y="5486401"/>
            <a:ext cx="1248228" cy="2467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4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14</a:t>
            </a:fld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10321170" cy="3529772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err="1" smtClean="0">
                <a:solidFill>
                  <a:schemeClr val="tx1"/>
                </a:solidFill>
              </a:rPr>
              <a:t>Dặn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dò</a:t>
            </a:r>
            <a:endParaRPr lang="en-US" sz="4400" b="1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US" b="1" dirty="0" err="1" smtClean="0">
                <a:solidFill>
                  <a:srgbClr val="0000FF"/>
                </a:solidFill>
              </a:rPr>
              <a:t>Ôn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bài</a:t>
            </a:r>
            <a:endParaRPr lang="en-US" b="1" dirty="0" smtClean="0">
              <a:solidFill>
                <a:srgbClr val="0000FF"/>
              </a:solidFill>
            </a:endParaRPr>
          </a:p>
          <a:p>
            <a:pPr algn="l">
              <a:buFontTx/>
              <a:buChar char="-"/>
            </a:pPr>
            <a:r>
              <a:rPr lang="en-US" b="1" dirty="0" err="1" smtClean="0">
                <a:solidFill>
                  <a:srgbClr val="0000FF"/>
                </a:solidFill>
              </a:rPr>
              <a:t>Tìm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hiểu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nội</a:t>
            </a:r>
            <a:r>
              <a:rPr lang="en-US" b="1" dirty="0" smtClean="0">
                <a:solidFill>
                  <a:srgbClr val="0000FF"/>
                </a:solidFill>
              </a:rPr>
              <a:t> dung </a:t>
            </a:r>
            <a:r>
              <a:rPr lang="en-US" b="1" dirty="0" err="1" smtClean="0">
                <a:solidFill>
                  <a:srgbClr val="0000FF"/>
                </a:solidFill>
              </a:rPr>
              <a:t>bài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tuần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sau</a:t>
            </a:r>
            <a:r>
              <a:rPr lang="en-US" b="1" dirty="0" smtClean="0">
                <a:solidFill>
                  <a:srgbClr val="0000FF"/>
                </a:solidFill>
              </a:rPr>
              <a:t>: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vi-VN" dirty="0" smtClean="0">
                <a:solidFill>
                  <a:srgbClr val="0000FF"/>
                </a:solidFill>
              </a:rPr>
              <a:t>Di </a:t>
            </a:r>
            <a:r>
              <a:rPr lang="vi-VN" dirty="0">
                <a:solidFill>
                  <a:srgbClr val="0000FF"/>
                </a:solidFill>
              </a:rPr>
              <a:t>chuyển các </a:t>
            </a:r>
            <a:r>
              <a:rPr lang="vi-VN" dirty="0" smtClean="0">
                <a:solidFill>
                  <a:srgbClr val="0000FF"/>
                </a:solidFill>
              </a:rPr>
              <a:t>tệp tin </a:t>
            </a:r>
            <a:r>
              <a:rPr lang="vi-VN" dirty="0">
                <a:solidFill>
                  <a:srgbClr val="0000FF"/>
                </a:solidFill>
              </a:rPr>
              <a:t>hay thư mục </a:t>
            </a:r>
            <a:r>
              <a:rPr lang="en-US" dirty="0" smtClean="0">
                <a:solidFill>
                  <a:srgbClr val="0000FF"/>
                </a:solidFill>
              </a:rPr>
              <a:t>(SGK tr.39)</a:t>
            </a:r>
            <a:endParaRPr lang="en-US" dirty="0">
              <a:solidFill>
                <a:srgbClr val="0000FF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vi-VN" dirty="0" smtClean="0">
                <a:solidFill>
                  <a:srgbClr val="0000FF"/>
                </a:solidFill>
              </a:rPr>
              <a:t>Những </a:t>
            </a:r>
            <a:r>
              <a:rPr lang="vi-VN" dirty="0">
                <a:solidFill>
                  <a:srgbClr val="0000FF"/>
                </a:solidFill>
              </a:rPr>
              <a:t>điểm cần lưu ý khi làm việc với </a:t>
            </a:r>
            <a:r>
              <a:rPr lang="vi-VN" dirty="0" smtClean="0">
                <a:solidFill>
                  <a:srgbClr val="0000FF"/>
                </a:solidFill>
              </a:rPr>
              <a:t>tệp tin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(SGK </a:t>
            </a:r>
            <a:r>
              <a:rPr lang="en-US" dirty="0" smtClean="0">
                <a:solidFill>
                  <a:srgbClr val="0000FF"/>
                </a:solidFill>
              </a:rPr>
              <a:t>tr.40)</a:t>
            </a:r>
            <a:endParaRPr lang="en-US" dirty="0">
              <a:solidFill>
                <a:srgbClr val="0000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40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8236" y="2043162"/>
            <a:ext cx="5046504" cy="1325563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ơn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dõi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Hẹn</a:t>
            </a:r>
            <a:r>
              <a:rPr lang="en-US" dirty="0" smtClean="0"/>
              <a:t> </a:t>
            </a:r>
            <a:r>
              <a:rPr lang="en-US" dirty="0" err="1" smtClean="0"/>
              <a:t>gặp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ở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" b="6557"/>
          <a:stretch>
            <a:fillRect/>
          </a:stretch>
        </p:blipFill>
        <p:spPr>
          <a:xfrm>
            <a:off x="-1600" y="1096296"/>
            <a:ext cx="5710069" cy="4962214"/>
          </a:xfrm>
        </p:spPr>
      </p:pic>
    </p:spTree>
    <p:extLst>
      <p:ext uri="{BB962C8B-B14F-4D97-AF65-F5344CB8AC3E}">
        <p14:creationId xmlns:p14="http://schemas.microsoft.com/office/powerpoint/2010/main" val="19233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725C8C-B6FF-4BEE-B7F0-3DFD7C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07F06-C190-4897-A2E9-0AA8E66840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29068" y="2105669"/>
            <a:ext cx="10426990" cy="19147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Thùng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rác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sz="40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Recycle </a:t>
            </a:r>
            <a:r>
              <a:rPr lang="en-US" sz="40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Bin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là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một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vùng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lưu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trữ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tạm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thời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dành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cho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tệp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tin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thư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mục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bạn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xóa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khỏi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ổ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cứng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CA1C1A-BC0A-4E81-82F8-5ACE20F863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3332" y="490490"/>
            <a:ext cx="7519916" cy="1325562"/>
          </a:xfrm>
        </p:spPr>
        <p:txBody>
          <a:bodyPr lIns="182880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niệm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hùng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77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9139A-0794-42B5-84C4-5E9E21B1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D25A3CAD-2ED9-4CC4-AC5F-E449BB764278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5931"/>
            <a:ext cx="5859463" cy="356711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1A9F9A-7914-429C-8B48-A81473A571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32764" y="591929"/>
            <a:ext cx="7285522" cy="1041400"/>
          </a:xfrm>
        </p:spPr>
        <p:txBody>
          <a:bodyPr lIns="0">
            <a:no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938" y="1936750"/>
            <a:ext cx="6088062" cy="3729038"/>
          </a:xfrm>
        </p:spPr>
      </p:pic>
      <p:sp>
        <p:nvSpPr>
          <p:cNvPr id="5" name="TextBox 4"/>
          <p:cNvSpPr txBox="1"/>
          <p:nvPr/>
        </p:nvSpPr>
        <p:spPr>
          <a:xfrm flipH="1">
            <a:off x="2929731" y="4896347"/>
            <a:ext cx="781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9147969" y="4896346"/>
            <a:ext cx="781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47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0700" y="3166950"/>
            <a:ext cx="1129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biểu tượng được dùng để biểu diễn Thùng </a:t>
            </a:r>
            <a:r>
              <a:rPr lang="vi-VN" sz="35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35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6334" y="337688"/>
            <a:ext cx="10870739" cy="2296296"/>
            <a:chOff x="140208" y="533631"/>
            <a:chExt cx="10870739" cy="2296296"/>
          </a:xfrm>
        </p:grpSpPr>
        <p:pic>
          <p:nvPicPr>
            <p:cNvPr id="3" name="Picture 2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481"/>
            <a:stretch/>
          </p:blipFill>
          <p:spPr>
            <a:xfrm>
              <a:off x="7240408" y="533631"/>
              <a:ext cx="3770539" cy="229629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0208" y="762378"/>
              <a:ext cx="7100200" cy="1838801"/>
            </a:xfrm>
            <a:prstGeom prst="roundRect">
              <a:avLst/>
            </a:prstGeom>
            <a:solidFill>
              <a:srgbClr val="E2393A"/>
            </a:solidFill>
            <a:ln>
              <a:solidFill>
                <a:srgbClr val="EF3E4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khôi</a:t>
              </a:r>
              <a:r>
                <a:rPr lang="en-US" sz="34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phục</a:t>
              </a:r>
              <a:r>
                <a:rPr lang="en-US" sz="34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hoặc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sz="3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làm</a:t>
              </a:r>
              <a:r>
                <a:rPr lang="en-US" sz="3400" b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400" b="1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trống</a:t>
              </a:r>
              <a:endParaRPr lang="en-US" sz="3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23493" y="4018246"/>
            <a:ext cx="9426390" cy="2405651"/>
            <a:chOff x="1197367" y="4214189"/>
            <a:chExt cx="9426390" cy="2405651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603"/>
            <a:stretch/>
          </p:blipFill>
          <p:spPr>
            <a:xfrm>
              <a:off x="6651812" y="4214189"/>
              <a:ext cx="3971945" cy="240565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197367" y="4565718"/>
              <a:ext cx="5454445" cy="85129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D2445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Thùng</a:t>
              </a:r>
              <a:r>
                <a:rPr lang="en-US" sz="4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rác</a:t>
              </a:r>
              <a:r>
                <a:rPr lang="en-US" sz="44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0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rỗng</a:t>
              </a:r>
              <a:endPara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6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34048" y="2641600"/>
            <a:ext cx="8301952" cy="2271594"/>
          </a:xfrm>
          <a:solidFill>
            <a:srgbClr val="FFFFAF"/>
          </a:solidFill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87746" y="442462"/>
            <a:ext cx="7328848" cy="735013"/>
          </a:xfrm>
        </p:spPr>
        <p:txBody>
          <a:bodyPr lIns="0" tIns="0" bIns="0"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r="7543"/>
          <a:stretch>
            <a:fillRect/>
          </a:stretch>
        </p:blipFill>
        <p:spPr>
          <a:xfrm>
            <a:off x="8881906" y="974725"/>
            <a:ext cx="2923968" cy="3443430"/>
          </a:xfrm>
        </p:spPr>
      </p:pic>
      <p:sp>
        <p:nvSpPr>
          <p:cNvPr id="2" name="TextBox 1"/>
          <p:cNvSpPr txBox="1"/>
          <p:nvPr/>
        </p:nvSpPr>
        <p:spPr>
          <a:xfrm>
            <a:off x="487746" y="1177475"/>
            <a:ext cx="77651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2"/>
          <a:srcRect b="14807"/>
          <a:stretch/>
        </p:blipFill>
        <p:spPr>
          <a:xfrm>
            <a:off x="637402" y="768785"/>
            <a:ext cx="10280468" cy="5759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62964" y="1832416"/>
            <a:ext cx="1926228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7500" y="5296797"/>
            <a:ext cx="3968496" cy="832104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483" y="-29026"/>
            <a:ext cx="11063061" cy="778401"/>
          </a:xfrm>
        </p:spPr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6817500" y="2636127"/>
            <a:ext cx="3357014" cy="1137587"/>
          </a:xfrm>
          <a:prstGeom prst="round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this 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item</a:t>
            </a:r>
          </a:p>
        </p:txBody>
      </p:sp>
      <p:cxnSp>
        <p:nvCxnSpPr>
          <p:cNvPr id="14" name="Straight Arrow Connector 13"/>
          <p:cNvCxnSpPr>
            <a:stCxn id="7" idx="1"/>
          </p:cNvCxnSpPr>
          <p:nvPr/>
        </p:nvCxnSpPr>
        <p:spPr>
          <a:xfrm flipH="1" flipV="1">
            <a:off x="6126482" y="2270123"/>
            <a:ext cx="691018" cy="93479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4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400185" y="1123406"/>
            <a:ext cx="10160444" cy="556477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807" y="4101187"/>
            <a:ext cx="5915799" cy="637206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sz="3600" dirty="0" smtClean="0"/>
              <a:t> </a:t>
            </a:r>
            <a:r>
              <a:rPr lang="en-US" sz="2400" dirty="0" err="1" smtClean="0"/>
              <a:t>Nhấp</a:t>
            </a:r>
            <a:r>
              <a:rPr lang="en-US" sz="2400" dirty="0" smtClean="0"/>
              <a:t> </a:t>
            </a:r>
            <a:r>
              <a:rPr lang="en-US" sz="2400" dirty="0" err="1" smtClean="0"/>
              <a:t>chuột</a:t>
            </a:r>
            <a:r>
              <a:rPr lang="en-US" sz="2400" dirty="0" smtClean="0"/>
              <a:t> </a:t>
            </a:r>
            <a:r>
              <a:rPr lang="en-US" sz="2400" dirty="0" err="1" smtClean="0"/>
              <a:t>chọn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thư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/</a:t>
            </a:r>
            <a:r>
              <a:rPr lang="en-US" sz="2400" dirty="0" err="1" smtClean="0"/>
              <a:t>tệp</a:t>
            </a:r>
            <a:r>
              <a:rPr lang="en-US" sz="2400" dirty="0" smtClean="0"/>
              <a:t> tin</a:t>
            </a: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7401210" y="2508069"/>
            <a:ext cx="4666316" cy="92164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sz="3200" dirty="0" smtClean="0"/>
              <a:t> </a:t>
            </a:r>
            <a:r>
              <a:rPr lang="en-US" sz="2400" dirty="0" err="1"/>
              <a:t>N</a:t>
            </a:r>
            <a:r>
              <a:rPr lang="en-US" sz="2400" dirty="0" err="1" smtClean="0"/>
              <a:t>hấp</a:t>
            </a:r>
            <a:r>
              <a:rPr lang="en-US" sz="2400" dirty="0" smtClean="0"/>
              <a:t> </a:t>
            </a:r>
            <a:r>
              <a:rPr lang="en-US" sz="2400" dirty="0" err="1"/>
              <a:t>chuột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Restore the selected </a:t>
            </a: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items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8848" y="148494"/>
            <a:ext cx="10664895" cy="815480"/>
          </a:xfrm>
        </p:spPr>
        <p:txBody>
          <a:bodyPr/>
          <a:lstStyle/>
          <a:p>
            <a:pPr lvl="0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dirty="0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 smtClean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tin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endCxn id="17" idx="2"/>
          </p:cNvCxnSpPr>
          <p:nvPr/>
        </p:nvCxnSpPr>
        <p:spPr>
          <a:xfrm flipH="1" flipV="1">
            <a:off x="7125501" y="2429805"/>
            <a:ext cx="334257" cy="36683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31295" y="2014256"/>
            <a:ext cx="2588412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ADD A FOOTER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6" name="Media Placeholder 5"/>
          <p:cNvPicPr>
            <a:picLocks noGrp="1"/>
          </p:cNvPicPr>
          <p:nvPr>
            <p:ph type="media" sz="quarter" idx="13"/>
          </p:nvPr>
        </p:nvPicPr>
        <p:blipFill>
          <a:blip r:embed="rId2"/>
          <a:stretch>
            <a:fillRect/>
          </a:stretch>
        </p:blipFill>
        <p:spPr>
          <a:xfrm>
            <a:off x="613952" y="1151438"/>
            <a:ext cx="10157141" cy="57065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11163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1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1" dirty="0">
                <a:solidFill>
                  <a:srgbClr val="ED32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endParaRPr lang="en-US" sz="36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821970" y="2309194"/>
            <a:ext cx="633335" cy="29164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22431" y="2055205"/>
            <a:ext cx="1899539" cy="415549"/>
          </a:xfrm>
          <a:prstGeom prst="rect">
            <a:avLst/>
          </a:prstGeom>
          <a:noFill/>
          <a:ln w="76200">
            <a:solidFill>
              <a:srgbClr val="ED32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52646" y="2600834"/>
            <a:ext cx="3325072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Nhấp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chuột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đây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914400" y="2432829"/>
            <a:ext cx="10570471" cy="3092759"/>
          </a:xfrm>
          <a:prstGeom prst="rect">
            <a:avLst/>
          </a:prstGeom>
          <a:solidFill>
            <a:srgbClr val="FFFFAF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LcParenR"/>
            </a:pP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this item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the selected </a:t>
            </a:r>
            <a:r>
              <a:rPr lang="en-US" sz="3200" b="1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Khôi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rác</a:t>
            </a:r>
            <a:r>
              <a:rPr lang="en-US" sz="3200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Restore </a:t>
            </a:r>
            <a:r>
              <a:rPr lang="en-US" sz="3200" b="1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 items</a:t>
            </a:r>
            <a:endParaRPr lang="en-US" sz="3200" b="1" dirty="0">
              <a:ln w="0"/>
              <a:solidFill>
                <a:srgbClr val="0000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451831" y="973358"/>
            <a:ext cx="11740169" cy="579672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hôi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A105947B-D6C6-4F54-B16C-F1176D347863}"/>
  <p:tag name="ISPRING_RESOURCE_FOLDER" val="D:\Thu20-21\IC3 spark\Lop 3- Tuan10\"/>
  <p:tag name="ISPRING_PRESENTATION_PATH" val="D:\Thu20-21\IC3 spark\Lop 3- Tuan10.pptx"/>
  <p:tag name="ISPRING_PROJECT_VERSION" val="9"/>
  <p:tag name="ISPRING_PROJECT_FOLDER_UPDATED" val="1"/>
  <p:tag name="ISPRING_SCREEN_RECS_UPDATED" val="D:\Thu20-21\IC3 spark\Lop 3- Tuan10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QUIZ_PROPERTIES" val="&lt;QuizProperties&gt;&lt;passAction&gt;&lt;action&gt;3&lt;/action&gt;&lt;/passAction&gt;&lt;failAction&gt;&lt;action&gt;3&lt;/action&gt;&lt;/failAction&gt;&lt;viewSlidesPolicy&gt;0&lt;/viewSlidesPolicy&gt;&lt;allowInterrupt&gt;1&lt;/allowInterrupt&gt;&lt;restartFailedQuiz&gt;0&lt;/restartFailedQuiz&gt;&lt;/QuizProperties&gt;&#10;"/>
  <p:tag name="ISPRING_QUIZ_SHAPES_ADDED" val="1"/>
  <p:tag name="ISPRING_RESOURCE_QUIZ" val="quiz1.quiz"/>
  <p:tag name="ISPRING_QUIZ_FULL_PATH" val="D:\Thu20-21\IC3 spark\Lop 3- Tuan10\quiz\quiz1.quiz"/>
  <p:tag name="ISPRING_QUIZ_RELATIVE_PATH" val="Lop 3- Tuan10\quiz\quiz1.quiz"/>
</p:tagLst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F6C8FF-3D90-457B-9108-406F928CD7CB}">
  <ds:schemaRefs>
    <ds:schemaRef ds:uri="71af3243-3dd4-4a8d-8c0d-dd76da1f02a5"/>
    <ds:schemaRef ds:uri="http://schemas.microsoft.com/office/infopath/2007/PartnerControls"/>
    <ds:schemaRef ds:uri="16c05727-aa75-4e4a-9b5f-8a80a1165891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558</Words>
  <Application>Microsoft Office PowerPoint</Application>
  <PresentationFormat>Widescreen</PresentationFormat>
  <Paragraphs>65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Bodoni MT</vt:lpstr>
      <vt:lpstr>Calibri</vt:lpstr>
      <vt:lpstr>Comic Sans MS</vt:lpstr>
      <vt:lpstr>Franklin Gothic Book</vt:lpstr>
      <vt:lpstr>Roboto</vt:lpstr>
      <vt:lpstr>Tahoma</vt:lpstr>
      <vt:lpstr>Times New Roman</vt:lpstr>
      <vt:lpstr>Wingdings</vt:lpstr>
      <vt:lpstr>Office Theme</vt:lpstr>
      <vt:lpstr>TIN HỌC 3 – TUẦN 9</vt:lpstr>
      <vt:lpstr>1. Khái niệm Thùng rác</vt:lpstr>
      <vt:lpstr>2. Biểu tượng Thùng rác</vt:lpstr>
      <vt:lpstr>PowerPoint Presentation</vt:lpstr>
      <vt:lpstr>3. Khôi phục các tệp tin và thư mục</vt:lpstr>
      <vt:lpstr>1. Nhấp chuột chọn thư mục/tệp tin</vt:lpstr>
      <vt:lpstr>1. Nhấp chuột chọn các thư mục/tệp tin</vt:lpstr>
      <vt:lpstr>PowerPoint Presentation</vt:lpstr>
      <vt:lpstr>PowerPoint Presentation</vt:lpstr>
      <vt:lpstr>Em có biết: Làm trống thùng rác?</vt:lpstr>
      <vt:lpstr>Thùng rác rỗng</vt:lpstr>
      <vt:lpstr>PowerPoint Presentation</vt:lpstr>
      <vt:lpstr>PowerPoint Presentation</vt:lpstr>
      <vt:lpstr>PowerPoint Presentation</vt:lpstr>
      <vt:lpstr>Cảm ơn các em đã theo dõi bài giảng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2020-11-08T04:14:44Z</dcterms:created>
  <dcterms:modified xsi:type="dcterms:W3CDTF">2021-10-30T05:50:02Z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