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3" r:id="rId4"/>
    <p:sldId id="264" r:id="rId5"/>
    <p:sldId id="265" r:id="rId6"/>
    <p:sldId id="266" r:id="rId7"/>
    <p:sldId id="267" r:id="rId8"/>
    <p:sldId id="268" r:id="rId9"/>
    <p:sldId id="269" r:id="rId10"/>
    <p:sldId id="270" r:id="rId11"/>
    <p:sldId id="271" r:id="rId12"/>
    <p:sldId id="272" r:id="rId13"/>
    <p:sldId id="273" r:id="rId14"/>
    <p:sldId id="258"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79822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099256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85413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72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37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361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68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66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55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716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3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63952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96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417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65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70DB6E-3FF8-4AAF-83C6-56B3C2A905FA}"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80733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0DB6E-3FF8-4AAF-83C6-56B3C2A905FA}"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23141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0DB6E-3FF8-4AAF-83C6-56B3C2A905FA}" type="datetimeFigureOut">
              <a:rPr lang="en-US" smtClean="0"/>
              <a:t>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54776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0DB6E-3FF8-4AAF-83C6-56B3C2A905FA}" type="datetimeFigureOut">
              <a:rPr lang="en-US" smtClean="0"/>
              <a:t>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261771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0DB6E-3FF8-4AAF-83C6-56B3C2A905FA}" type="datetimeFigureOut">
              <a:rPr lang="en-US" smtClean="0"/>
              <a:t>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96810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18629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C70DB6E-3FF8-4AAF-83C6-56B3C2A905FA}"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F4594-605F-4B9A-BEC3-476B1C84BBF5}" type="slidenum">
              <a:rPr lang="en-US" smtClean="0"/>
              <a:t>‹#›</a:t>
            </a:fld>
            <a:endParaRPr lang="en-US"/>
          </a:p>
        </p:txBody>
      </p:sp>
    </p:spTree>
    <p:extLst>
      <p:ext uri="{BB962C8B-B14F-4D97-AF65-F5344CB8AC3E}">
        <p14:creationId xmlns:p14="http://schemas.microsoft.com/office/powerpoint/2010/main" val="321055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smtClean="0"/>
              <a:t>7/11/2021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smtClean="0"/>
              <a:t>‹#›</a:t>
            </a:fld>
            <a:endParaRPr lang="en-US"/>
          </a:p>
        </p:txBody>
      </p:sp>
    </p:spTree>
    <p:extLst>
      <p:ext uri="{BB962C8B-B14F-4D97-AF65-F5344CB8AC3E}">
        <p14:creationId xmlns:p14="http://schemas.microsoft.com/office/powerpoint/2010/main" val="1210366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C70DB6E-3FF8-4AAF-83C6-56B3C2A905FA}" type="datetimeFigureOut">
              <a:rPr lang="en-US">
                <a:solidFill>
                  <a:prstClr val="black">
                    <a:tint val="75000"/>
                  </a:prstClr>
                </a:solidFill>
              </a:rPr>
              <a:pPr/>
              <a:t>7/11/2021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40F4594-605F-4B9A-BEC3-476B1C84BBF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207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8.jpeg"/><Relationship Id="rId18" Type="http://schemas.openxmlformats.org/officeDocument/2006/relationships/slide" Target="slide10.xm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slide" Target="slide7.xml"/><Relationship Id="rId17" Type="http://schemas.openxmlformats.org/officeDocument/2006/relationships/image" Target="../media/image10.jpeg"/><Relationship Id="rId2" Type="http://schemas.openxmlformats.org/officeDocument/2006/relationships/slide" Target="slide4.xml"/><Relationship Id="rId16" Type="http://schemas.openxmlformats.org/officeDocument/2006/relationships/slide" Target="slide9.xml"/><Relationship Id="rId1" Type="http://schemas.openxmlformats.org/officeDocument/2006/relationships/slideLayout" Target="../slideLayouts/slideLayout18.xml"/><Relationship Id="rId6" Type="http://schemas.openxmlformats.org/officeDocument/2006/relationships/slide" Target="slide6.xml"/><Relationship Id="rId11" Type="http://schemas.openxmlformats.org/officeDocument/2006/relationships/image" Target="../media/image7.jpeg"/><Relationship Id="rId5" Type="http://schemas.openxmlformats.org/officeDocument/2006/relationships/image" Target="../media/image3.jpeg"/><Relationship Id="rId1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slide" Target="slide5.xml"/><Relationship Id="rId9" Type="http://schemas.openxmlformats.org/officeDocument/2006/relationships/image" Target="../media/image5.jpe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3.xml"/><Relationship Id="rId1" Type="http://schemas.openxmlformats.org/officeDocument/2006/relationships/slideLayout" Target="../slideLayouts/slideLayout18.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30400" y="2209800"/>
            <a:ext cx="9042400" cy="1898084"/>
          </a:xfrm>
          <a:prstGeom prst="rect">
            <a:avLst/>
          </a:prstGeom>
          <a:noFill/>
        </p:spPr>
        <p:txBody>
          <a:bodyPr wrap="square" rtlCol="0">
            <a:spAutoFit/>
          </a:bodyPr>
          <a:lstStyle/>
          <a:p>
            <a:pPr defTabSz="1219170"/>
            <a:r>
              <a:rPr lang="en-US" sz="5867" b="1" dirty="0" err="1">
                <a:solidFill>
                  <a:srgbClr val="FF0000"/>
                </a:solidFill>
                <a:latin typeface="Times New Roman" pitchFamily="18" charset="0"/>
                <a:cs typeface="Times New Roman" pitchFamily="18" charset="0"/>
              </a:rPr>
              <a:t>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TẬP</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GIỮA</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HỌC</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KÌ</a:t>
            </a:r>
            <a:r>
              <a:rPr lang="en-US" sz="5867" b="1" dirty="0">
                <a:solidFill>
                  <a:srgbClr val="FF0000"/>
                </a:solidFill>
                <a:latin typeface="Times New Roman" pitchFamily="18" charset="0"/>
                <a:cs typeface="Times New Roman" pitchFamily="18" charset="0"/>
              </a:rPr>
              <a:t> I </a:t>
            </a:r>
            <a:r>
              <a:rPr lang="en-US" sz="5867" b="1" dirty="0" err="1">
                <a:solidFill>
                  <a:srgbClr val="FF0000"/>
                </a:solidFill>
                <a:latin typeface="Times New Roman" pitchFamily="18" charset="0"/>
                <a:cs typeface="Times New Roman" pitchFamily="18" charset="0"/>
              </a:rPr>
              <a:t>MÔN</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TIẾNG</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VIỆT</a:t>
            </a:r>
            <a:r>
              <a:rPr lang="en-US" sz="5867" b="1" dirty="0">
                <a:solidFill>
                  <a:srgbClr val="FF0000"/>
                </a:solidFill>
                <a:latin typeface="Times New Roman" pitchFamily="18" charset="0"/>
                <a:cs typeface="Times New Roman" pitchFamily="18" charset="0"/>
              </a:rPr>
              <a:t> </a:t>
            </a:r>
            <a:r>
              <a:rPr lang="en-US" sz="5867" b="1" dirty="0" err="1">
                <a:solidFill>
                  <a:srgbClr val="FF0000"/>
                </a:solidFill>
                <a:latin typeface="Times New Roman" pitchFamily="18" charset="0"/>
                <a:cs typeface="Times New Roman" pitchFamily="18" charset="0"/>
              </a:rPr>
              <a:t>LỚP</a:t>
            </a:r>
            <a:r>
              <a:rPr lang="en-US" sz="5867" b="1" dirty="0">
                <a:solidFill>
                  <a:srgbClr val="FF0000"/>
                </a:solidFill>
                <a:latin typeface="Times New Roman" pitchFamily="18" charset="0"/>
                <a:cs typeface="Times New Roman" pitchFamily="18" charset="0"/>
              </a:rPr>
              <a:t> 5</a:t>
            </a:r>
          </a:p>
        </p:txBody>
      </p:sp>
    </p:spTree>
    <p:extLst>
      <p:ext uri="{BB962C8B-B14F-4D97-AF65-F5344CB8AC3E}">
        <p14:creationId xmlns:p14="http://schemas.microsoft.com/office/powerpoint/2010/main" val="20526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76600" y="2209800"/>
            <a:ext cx="73914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Cái gì quý nhất?</a:t>
            </a:r>
            <a:endParaRPr lang="en-US" altLang="en-US" sz="2800">
              <a:solidFill>
                <a:srgbClr val="0B19C8"/>
              </a:solidFill>
            </a:endParaRPr>
          </a:p>
          <a:p>
            <a:r>
              <a:rPr lang="en-US" altLang="en-US" sz="2800">
                <a:solidFill>
                  <a:srgbClr val="0B19C8"/>
                </a:solidFill>
              </a:rPr>
              <a:t> Đọc đoạn “ Cuộc tranh luận …..vô vị mà thôi.” </a:t>
            </a:r>
          </a:p>
          <a:p>
            <a:r>
              <a:rPr lang="en-US" altLang="en-US" sz="2800">
                <a:solidFill>
                  <a:srgbClr val="0B19C8"/>
                </a:solidFill>
              </a:rPr>
              <a:t> Vì sao thầy giáo lại cho rằng người lao động mới là quý nhất?</a:t>
            </a:r>
          </a:p>
        </p:txBody>
      </p:sp>
      <p:pic>
        <p:nvPicPr>
          <p:cNvPr id="14339"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90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AutoShape 6">
            <a:hlinkClick r:id="rId3" action="ppaction://hlinksldjump" highlightClick="1"/>
          </p:cNvPr>
          <p:cNvSpPr>
            <a:spLocks noChangeArrowheads="1"/>
          </p:cNvSpPr>
          <p:nvPr/>
        </p:nvSpPr>
        <p:spPr bwMode="auto">
          <a:xfrm>
            <a:off x="9982200" y="6172200"/>
            <a:ext cx="5334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557" name="TextBox 1"/>
          <p:cNvSpPr txBox="1">
            <a:spLocks noChangeArrowheads="1"/>
          </p:cNvSpPr>
          <p:nvPr/>
        </p:nvSpPr>
        <p:spPr bwMode="auto">
          <a:xfrm>
            <a:off x="1524000" y="762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3558"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3559"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920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238500" y="2362200"/>
            <a:ext cx="74295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Một chuyên gia máy xúc</a:t>
            </a:r>
            <a:endParaRPr lang="en-US" altLang="en-US" sz="2800">
              <a:solidFill>
                <a:srgbClr val="0B19C8"/>
              </a:solidFill>
            </a:endParaRPr>
          </a:p>
          <a:p>
            <a:r>
              <a:rPr lang="en-US" altLang="en-US" sz="2800">
                <a:solidFill>
                  <a:srgbClr val="0B19C8"/>
                </a:solidFill>
              </a:rPr>
              <a:t> Đọc đoạn “ Chiếc máy xúc……thân mật”.</a:t>
            </a:r>
          </a:p>
          <a:p>
            <a:r>
              <a:rPr lang="en-US" altLang="en-US" sz="2800">
                <a:solidFill>
                  <a:srgbClr val="0B19C8"/>
                </a:solidFill>
              </a:rPr>
              <a:t> Dáng vẻ của chuyên gia A-lêch-xây có gì đặc biệt?</a:t>
            </a:r>
          </a:p>
        </p:txBody>
      </p:sp>
      <p:pic>
        <p:nvPicPr>
          <p:cNvPr id="15363"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6670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5">
            <a:hlinkClick r:id="rId3" action="ppaction://hlinksldjump" highlightClick="1"/>
          </p:cNvPr>
          <p:cNvSpPr>
            <a:spLocks noChangeArrowheads="1"/>
          </p:cNvSpPr>
          <p:nvPr/>
        </p:nvSpPr>
        <p:spPr bwMode="auto">
          <a:xfrm>
            <a:off x="98298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4581" name="TextBox 1"/>
          <p:cNvSpPr txBox="1">
            <a:spLocks noChangeArrowheads="1"/>
          </p:cNvSpPr>
          <p:nvPr/>
        </p:nvSpPr>
        <p:spPr bwMode="auto">
          <a:xfrm>
            <a:off x="1524000" y="685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4582"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4583"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3667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4000" y="3429000"/>
            <a:ext cx="4267200"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     Đọc thuộc bài thơ “Bài ca về trái đất” và cho biết </a:t>
            </a:r>
            <a:r>
              <a:rPr lang="en-US" altLang="en-US" sz="2800" b="1">
                <a:solidFill>
                  <a:srgbClr val="0B19C8"/>
                </a:solidFill>
                <a:latin typeface="Times New Roman" panose="02020603050405020304" pitchFamily="18" charset="0"/>
                <a:cs typeface="Times New Roman" panose="02020603050405020304" pitchFamily="18" charset="0"/>
              </a:rPr>
              <a:t>hình ảnh trái đất đẹp như thế nào?</a:t>
            </a:r>
          </a:p>
        </p:txBody>
      </p:sp>
      <p:pic>
        <p:nvPicPr>
          <p:cNvPr id="16387"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IMG_1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468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AutoShape 7">
            <a:hlinkClick r:id="rId4" action="ppaction://hlinksldjump" highlightClick="1"/>
          </p:cNvPr>
          <p:cNvSpPr>
            <a:spLocks noChangeArrowheads="1"/>
          </p:cNvSpPr>
          <p:nvPr/>
        </p:nvSpPr>
        <p:spPr bwMode="auto">
          <a:xfrm>
            <a:off x="9982200" y="62484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5606"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5607"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5608"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5408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444580"/>
            <a:ext cx="11277600" cy="6001643"/>
          </a:xfrm>
          <a:prstGeom prst="rect">
            <a:avLst/>
          </a:prstGeom>
        </p:spPr>
        <p:txBody>
          <a:bodyPr wrap="square">
            <a:spAutoFit/>
          </a:bodyPr>
          <a:lstStyle/>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Nỗi niềm giữ nước giữ rừng</a:t>
            </a:r>
          </a:p>
          <a:p>
            <a:pPr algn="just" defTabSz="1219170"/>
            <a:endParaRPr lang="vi-VN" sz="3200" b="1" dirty="0">
              <a:solidFill>
                <a:prstClr val="black"/>
              </a:solidFill>
              <a:latin typeface="HP001 4 hàng" pitchFamily="34" charset="0"/>
            </a:endParaRPr>
          </a:p>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Tôi biết tờ giấy tôi đang viết và cuốn sách này làm bằng bột nứa, </a:t>
            </a:r>
            <a:r>
              <a:rPr lang="en-US" sz="3200" b="1" smtClean="0">
                <a:solidFill>
                  <a:prstClr val="black"/>
                </a:solidFill>
                <a:latin typeface="HP001 4 hàng" pitchFamily="34" charset="0"/>
              </a:rPr>
              <a:t>b</a:t>
            </a:r>
            <a:r>
              <a:rPr lang="vi-VN" sz="3200" b="1" smtClean="0">
                <a:solidFill>
                  <a:prstClr val="black"/>
                </a:solidFill>
                <a:latin typeface="HP001 4 hàng" pitchFamily="34" charset="0"/>
              </a:rPr>
              <a:t>ột </a:t>
            </a:r>
            <a:r>
              <a:rPr lang="vi-VN" sz="3200" b="1" dirty="0">
                <a:solidFill>
                  <a:prstClr val="black"/>
                </a:solidFill>
                <a:latin typeface="HP001 4 hàng" pitchFamily="34" charset="0"/>
              </a:rPr>
              <a:t>gỗ của rừng. Ngồi trong lòng đò ngược sông Đà, nhìn lên nhiều đám cháy nghĩ mà giận người đốt rừng. Chính người đốt rừng đang đốt cơ man nào là sách.</a:t>
            </a:r>
          </a:p>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Tôi còn biết rừng cầm trịch cho mực nước sông Hồng, sông Đà. Mỗi năm lũ to kéo về như dòng nước mắt đỏ lừ của rừng, những người chủ chân chính của đất nước lại càng thêm canh cánh nỗi niềm giữ nước giữ rừng.</a:t>
            </a:r>
          </a:p>
          <a:p>
            <a:pPr algn="just" defTabSz="1219170"/>
            <a:endParaRPr lang="vi-VN" sz="3200" b="1" dirty="0">
              <a:solidFill>
                <a:prstClr val="black"/>
              </a:solidFill>
              <a:latin typeface="HP001 4 hàng" pitchFamily="34" charset="0"/>
            </a:endParaRPr>
          </a:p>
          <a:p>
            <a:pPr algn="just" defTabSz="1219170"/>
            <a:r>
              <a:rPr lang="en-US" sz="3200" b="1" dirty="0">
                <a:solidFill>
                  <a:prstClr val="black"/>
                </a:solidFill>
                <a:latin typeface="HP001 4 hàng" pitchFamily="34" charset="0"/>
              </a:rPr>
              <a:t>                                       </a:t>
            </a:r>
            <a:r>
              <a:rPr lang="vi-VN" sz="3200" b="1" dirty="0">
                <a:solidFill>
                  <a:prstClr val="black"/>
                </a:solidFill>
                <a:latin typeface="HP001 4 hàng" pitchFamily="34" charset="0"/>
              </a:rPr>
              <a:t>Theo Nguyễn Tuân</a:t>
            </a:r>
            <a:endParaRPr lang="en-US" sz="3200" b="1" dirty="0">
              <a:solidFill>
                <a:prstClr val="black"/>
              </a:solidFill>
              <a:latin typeface="HP001 4 hàng" pitchFamily="34" charset="0"/>
            </a:endParaRPr>
          </a:p>
        </p:txBody>
      </p:sp>
      <p:cxnSp>
        <p:nvCxnSpPr>
          <p:cNvPr id="4" name="Straight Connector 3"/>
          <p:cNvCxnSpPr/>
          <p:nvPr/>
        </p:nvCxnSpPr>
        <p:spPr>
          <a:xfrm>
            <a:off x="0" y="444580"/>
            <a:ext cx="5080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08000" y="444581"/>
            <a:ext cx="0" cy="64134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98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800" y="787400"/>
            <a:ext cx="5486400" cy="1569660"/>
          </a:xfrm>
          <a:prstGeom prst="rect">
            <a:avLst/>
          </a:prstGeom>
          <a:noFill/>
        </p:spPr>
        <p:txBody>
          <a:bodyPr wrap="square" rtlCol="0">
            <a:spAutoFit/>
          </a:bodyPr>
          <a:lstStyle/>
          <a:p>
            <a:pPr defTabSz="1219170"/>
            <a:r>
              <a:rPr lang="en-US" sz="9600" b="1" u="sng" dirty="0" err="1">
                <a:solidFill>
                  <a:srgbClr val="FF0000"/>
                </a:solidFill>
                <a:latin typeface="Times New Roman" pitchFamily="18" charset="0"/>
                <a:cs typeface="Times New Roman" pitchFamily="18" charset="0"/>
              </a:rPr>
              <a:t>TIẾT</a:t>
            </a:r>
            <a:r>
              <a:rPr lang="en-US" sz="9600" b="1" u="sng" dirty="0">
                <a:solidFill>
                  <a:srgbClr val="FF0000"/>
                </a:solidFill>
                <a:latin typeface="Times New Roman" pitchFamily="18" charset="0"/>
                <a:cs typeface="Times New Roman" pitchFamily="18" charset="0"/>
              </a:rPr>
              <a:t> 2</a:t>
            </a:r>
          </a:p>
        </p:txBody>
      </p:sp>
      <p:sp>
        <p:nvSpPr>
          <p:cNvPr id="3" name="TextBox 2"/>
          <p:cNvSpPr txBox="1"/>
          <p:nvPr/>
        </p:nvSpPr>
        <p:spPr>
          <a:xfrm>
            <a:off x="1117600" y="3530601"/>
            <a:ext cx="10058400" cy="1405641"/>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2. </a:t>
            </a:r>
            <a:r>
              <a:rPr lang="en-US" sz="4267" b="1" dirty="0" err="1">
                <a:solidFill>
                  <a:prstClr val="black"/>
                </a:solidFill>
                <a:latin typeface="Times New Roman" pitchFamily="18" charset="0"/>
                <a:cs typeface="Times New Roman" pitchFamily="18" charset="0"/>
              </a:rPr>
              <a:t>Nghe</a:t>
            </a:r>
            <a:r>
              <a:rPr lang="en-US" sz="4267" b="1" dirty="0">
                <a:solidFill>
                  <a:prstClr val="black"/>
                </a:solidFill>
                <a:latin typeface="Times New Roman" pitchFamily="18" charset="0"/>
                <a:cs typeface="Times New Roman" pitchFamily="18" charset="0"/>
              </a:rPr>
              <a:t> – </a:t>
            </a:r>
            <a:r>
              <a:rPr lang="en-US" sz="4267" b="1" dirty="0" err="1">
                <a:solidFill>
                  <a:prstClr val="black"/>
                </a:solidFill>
                <a:latin typeface="Times New Roman" pitchFamily="18" charset="0"/>
                <a:cs typeface="Times New Roman" pitchFamily="18" charset="0"/>
              </a:rPr>
              <a:t>viết</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Nỗi</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niềm</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giữ</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nước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giữ</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rừng</a:t>
            </a:r>
            <a:r>
              <a:rPr lang="en-US" sz="4267" b="1" dirty="0">
                <a:solidFill>
                  <a:prstClr val="black"/>
                </a:solidFill>
                <a:latin typeface="Times New Roman" pitchFamily="18" charset="0"/>
                <a:cs typeface="Times New Roman" pitchFamily="18" charset="0"/>
              </a:rPr>
              <a:t>.</a:t>
            </a:r>
          </a:p>
        </p:txBody>
      </p:sp>
      <p:sp>
        <p:nvSpPr>
          <p:cNvPr id="4" name="TextBox 3"/>
          <p:cNvSpPr txBox="1"/>
          <p:nvPr/>
        </p:nvSpPr>
        <p:spPr>
          <a:xfrm>
            <a:off x="1066800" y="2387839"/>
            <a:ext cx="10058400" cy="748988"/>
          </a:xfrm>
          <a:prstGeom prst="rect">
            <a:avLst/>
          </a:prstGeom>
          <a:noFill/>
        </p:spPr>
        <p:txBody>
          <a:bodyPr wrap="square" rtlCol="0">
            <a:spAutoFit/>
          </a:bodyPr>
          <a:lstStyle/>
          <a:p>
            <a:pPr defTabSz="1219170"/>
            <a:r>
              <a:rPr lang="en-US" sz="4267" b="1" dirty="0">
                <a:solidFill>
                  <a:prstClr val="black"/>
                </a:solidFill>
                <a:latin typeface="Times New Roman" pitchFamily="18" charset="0"/>
                <a:cs typeface="Times New Roman" pitchFamily="18" charset="0"/>
              </a:rPr>
              <a:t>1. </a:t>
            </a:r>
            <a:r>
              <a:rPr lang="en-US" sz="4267" b="1" dirty="0" err="1">
                <a:solidFill>
                  <a:prstClr val="black"/>
                </a:solidFill>
                <a:latin typeface="Times New Roman" pitchFamily="18" charset="0"/>
                <a:cs typeface="Times New Roman" pitchFamily="18" charset="0"/>
              </a:rPr>
              <a:t>Ôn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luyện</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tập</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và</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đọc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thuộc</a:t>
            </a:r>
            <a:r>
              <a:rPr lang="en-US" sz="4267" b="1" dirty="0">
                <a:solidFill>
                  <a:prstClr val="black"/>
                </a:solidFill>
                <a:latin typeface="Times New Roman" pitchFamily="18" charset="0"/>
                <a:cs typeface="Times New Roman" pitchFamily="18" charset="0"/>
              </a:rPr>
              <a:t> </a:t>
            </a:r>
            <a:r>
              <a:rPr lang="en-US" sz="4267" b="1" dirty="0" err="1">
                <a:solidFill>
                  <a:prstClr val="black"/>
                </a:solidFill>
                <a:latin typeface="Times New Roman" pitchFamily="18" charset="0"/>
                <a:cs typeface="Times New Roman" pitchFamily="18" charset="0"/>
              </a:rPr>
              <a:t>lòng</a:t>
            </a:r>
            <a:r>
              <a:rPr lang="en-US" sz="4267"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86504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5" name="AutoShape 13"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1" name="AutoShape 4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2" name="AutoShape 5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3" name="AutoShape 5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4" name="AutoShape 52" descr="Picture5">
            <a:hlinkClick r:id="rId2"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5" name="AutoShape 53" descr="Picture6">
            <a:hlinkClick r:id="rId6"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6" name="AutoShape 54" descr="Picture7">
            <a:hlinkClick r:id="rId1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7" name="AutoShape 55" descr="Picture8">
            <a:hlinkClick r:id="rId14" action="ppaction://hlinksldjump" highlightClick="1"/>
          </p:cNvPr>
          <p:cNvSpPr>
            <a:spLocks noChangeArrowheads="1"/>
          </p:cNvSpPr>
          <p:nvPr/>
        </p:nvSpPr>
        <p:spPr bwMode="auto">
          <a:xfrm>
            <a:off x="5029200" y="49530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08" name="AutoShape 5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395" name="AutoShape 57">
            <a:hlinkClick r:id="rId18" action="ppaction://hlinksldjump" highlightClick="1"/>
          </p:cNvPr>
          <p:cNvSpPr>
            <a:spLocks noChangeArrowheads="1"/>
          </p:cNvSpPr>
          <p:nvPr/>
        </p:nvSpPr>
        <p:spPr bwMode="auto">
          <a:xfrm>
            <a:off x="9906000" y="5334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0" name="AutoShape 58" descr="Picture1">
            <a:hlinkClick r:id="rId2" action="ppaction://hlinksldjump" highlightClick="1"/>
          </p:cNvPr>
          <p:cNvSpPr>
            <a:spLocks noChangeArrowheads="1"/>
          </p:cNvSpPr>
          <p:nvPr/>
        </p:nvSpPr>
        <p:spPr bwMode="auto">
          <a:xfrm>
            <a:off x="2057400" y="1143000"/>
            <a:ext cx="2209800" cy="1676400"/>
          </a:xfrm>
          <a:prstGeom prst="actionButtonBlank">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1" name="AutoShape 59" descr="Picture2">
            <a:hlinkClick r:id="rId4" action="ppaction://hlinksldjump" highlightClick="1"/>
          </p:cNvPr>
          <p:cNvSpPr>
            <a:spLocks noChangeArrowheads="1"/>
          </p:cNvSpPr>
          <p:nvPr/>
        </p:nvSpPr>
        <p:spPr bwMode="auto">
          <a:xfrm>
            <a:off x="5029200" y="1143000"/>
            <a:ext cx="2209800" cy="1676400"/>
          </a:xfrm>
          <a:prstGeom prst="actionButtonBlank">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2" name="AutoShape 60" descr="Picture3">
            <a:hlinkClick r:id="rId6" action="ppaction://hlinksldjump" highlightClick="1"/>
          </p:cNvPr>
          <p:cNvSpPr>
            <a:spLocks noChangeArrowheads="1"/>
          </p:cNvSpPr>
          <p:nvPr/>
        </p:nvSpPr>
        <p:spPr bwMode="auto">
          <a:xfrm>
            <a:off x="8001000" y="1143000"/>
            <a:ext cx="2209800" cy="1676400"/>
          </a:xfrm>
          <a:prstGeom prst="actionButtonBlank">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3" name="AutoShape 61" descr="Picture4">
            <a:hlinkClick r:id="rId8" action="ppaction://hlinksldjump" highlightClick="1"/>
          </p:cNvPr>
          <p:cNvSpPr>
            <a:spLocks noChangeArrowheads="1"/>
          </p:cNvSpPr>
          <p:nvPr/>
        </p:nvSpPr>
        <p:spPr bwMode="auto">
          <a:xfrm>
            <a:off x="2057400" y="3048000"/>
            <a:ext cx="2209800" cy="1676400"/>
          </a:xfrm>
          <a:prstGeom prst="actionButtonBlank">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4" name="AutoShape 62" descr="Picture5">
            <a:hlinkClick r:id="rId2" action="ppaction://hlinksldjump" highlightClick="1"/>
          </p:cNvPr>
          <p:cNvSpPr>
            <a:spLocks noChangeArrowheads="1"/>
          </p:cNvSpPr>
          <p:nvPr/>
        </p:nvSpPr>
        <p:spPr bwMode="auto">
          <a:xfrm>
            <a:off x="5029200" y="3048000"/>
            <a:ext cx="2209800" cy="1676400"/>
          </a:xfrm>
          <a:prstGeom prst="actionButtonBlank">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5" name="AutoShape 63" descr="Picture6">
            <a:hlinkClick r:id="rId6" action="ppaction://hlinksldjump" highlightClick="1"/>
          </p:cNvPr>
          <p:cNvSpPr>
            <a:spLocks noChangeArrowheads="1"/>
          </p:cNvSpPr>
          <p:nvPr/>
        </p:nvSpPr>
        <p:spPr bwMode="auto">
          <a:xfrm>
            <a:off x="8001000" y="3048000"/>
            <a:ext cx="2209800" cy="1676400"/>
          </a:xfrm>
          <a:prstGeom prst="actionButtonBlank">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6" name="AutoShape 64" descr="Picture7">
            <a:hlinkClick r:id="rId12" action="ppaction://hlinksldjump" highlightClick="1"/>
          </p:cNvPr>
          <p:cNvSpPr>
            <a:spLocks noChangeArrowheads="1"/>
          </p:cNvSpPr>
          <p:nvPr/>
        </p:nvSpPr>
        <p:spPr bwMode="auto">
          <a:xfrm>
            <a:off x="2057400" y="4953000"/>
            <a:ext cx="2209800" cy="1676400"/>
          </a:xfrm>
          <a:prstGeom prst="actionButtonBlank">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7" name="AutoShape 65" descr="Picture8">
            <a:hlinkClick r:id="rId14" action="ppaction://hlinksldjump" highlightClick="1"/>
          </p:cNvPr>
          <p:cNvSpPr>
            <a:spLocks noChangeArrowheads="1"/>
          </p:cNvSpPr>
          <p:nvPr/>
        </p:nvSpPr>
        <p:spPr bwMode="auto">
          <a:xfrm>
            <a:off x="5029200" y="5029200"/>
            <a:ext cx="2209800" cy="1676400"/>
          </a:xfrm>
          <a:prstGeom prst="actionButtonBlank">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3618" name="AutoShape 66" descr="Picture9">
            <a:hlinkClick r:id="rId16" action="ppaction://hlinksldjump" highlightClick="1"/>
          </p:cNvPr>
          <p:cNvSpPr>
            <a:spLocks noChangeArrowheads="1"/>
          </p:cNvSpPr>
          <p:nvPr/>
        </p:nvSpPr>
        <p:spPr bwMode="auto">
          <a:xfrm>
            <a:off x="8001000" y="4953000"/>
            <a:ext cx="2209800" cy="1676400"/>
          </a:xfrm>
          <a:prstGeom prst="actionButtonBlank">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6405" name="Rectangle 23"/>
          <p:cNvSpPr>
            <a:spLocks noChangeArrowheads="1"/>
          </p:cNvSpPr>
          <p:nvPr/>
        </p:nvSpPr>
        <p:spPr bwMode="auto">
          <a:xfrm>
            <a:off x="3886200" y="457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Vườn hoa mùa xuân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26" name="Text Box 2"/>
          <p:cNvSpPr txBox="1">
            <a:spLocks noChangeArrowheads="1"/>
          </p:cNvSpPr>
          <p:nvPr/>
        </p:nvSpPr>
        <p:spPr bwMode="auto">
          <a:xfrm>
            <a:off x="1676400" y="76200"/>
            <a:ext cx="72390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1. Ôn luyện tập đọc và học thuộc lòng</a:t>
            </a:r>
            <a:endParaRPr lang="en-US" altLang="en-US"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855685"/>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610"/>
                                        </p:tgtEl>
                                        <p:attrNameLst>
                                          <p:attrName>style.visibility</p:attrName>
                                        </p:attrNameLst>
                                      </p:cBhvr>
                                      <p:to>
                                        <p:strVal val="visible"/>
                                      </p:to>
                                    </p:set>
                                    <p:animEffect transition="in" filter="diamond(in)">
                                      <p:cBhvr>
                                        <p:cTn id="7" dur="500"/>
                                        <p:tgtEl>
                                          <p:spTgt spid="236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611"/>
                                        </p:tgtEl>
                                        <p:attrNameLst>
                                          <p:attrName>style.visibility</p:attrName>
                                        </p:attrNameLst>
                                      </p:cBhvr>
                                      <p:to>
                                        <p:strVal val="visible"/>
                                      </p:to>
                                    </p:set>
                                    <p:animEffect transition="in" filter="diamond(in)">
                                      <p:cBhvr>
                                        <p:cTn id="10" dur="2000"/>
                                        <p:tgtEl>
                                          <p:spTgt spid="2361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3612"/>
                                        </p:tgtEl>
                                        <p:attrNameLst>
                                          <p:attrName>style.visibility</p:attrName>
                                        </p:attrNameLst>
                                      </p:cBhvr>
                                      <p:to>
                                        <p:strVal val="visible"/>
                                      </p:to>
                                    </p:set>
                                    <p:animEffect transition="in" filter="diamond(in)">
                                      <p:cBhvr>
                                        <p:cTn id="13" dur="500"/>
                                        <p:tgtEl>
                                          <p:spTgt spid="2361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613"/>
                                        </p:tgtEl>
                                        <p:attrNameLst>
                                          <p:attrName>style.visibility</p:attrName>
                                        </p:attrNameLst>
                                      </p:cBhvr>
                                      <p:to>
                                        <p:strVal val="visible"/>
                                      </p:to>
                                    </p:set>
                                    <p:animEffect transition="in" filter="diamond(in)">
                                      <p:cBhvr>
                                        <p:cTn id="16" dur="500"/>
                                        <p:tgtEl>
                                          <p:spTgt spid="236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3614"/>
                                        </p:tgtEl>
                                        <p:attrNameLst>
                                          <p:attrName>style.visibility</p:attrName>
                                        </p:attrNameLst>
                                      </p:cBhvr>
                                      <p:to>
                                        <p:strVal val="visible"/>
                                      </p:to>
                                    </p:set>
                                    <p:animEffect transition="in" filter="diamond(in)">
                                      <p:cBhvr>
                                        <p:cTn id="19" dur="500"/>
                                        <p:tgtEl>
                                          <p:spTgt spid="2361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3615"/>
                                        </p:tgtEl>
                                        <p:attrNameLst>
                                          <p:attrName>style.visibility</p:attrName>
                                        </p:attrNameLst>
                                      </p:cBhvr>
                                      <p:to>
                                        <p:strVal val="visible"/>
                                      </p:to>
                                    </p:set>
                                    <p:animEffect transition="in" filter="diamond(in)">
                                      <p:cBhvr>
                                        <p:cTn id="22" dur="2000"/>
                                        <p:tgtEl>
                                          <p:spTgt spid="23615"/>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3616"/>
                                        </p:tgtEl>
                                        <p:attrNameLst>
                                          <p:attrName>style.visibility</p:attrName>
                                        </p:attrNameLst>
                                      </p:cBhvr>
                                      <p:to>
                                        <p:strVal val="visible"/>
                                      </p:to>
                                    </p:set>
                                    <p:animEffect transition="in" filter="diamond(in)">
                                      <p:cBhvr>
                                        <p:cTn id="25" dur="500"/>
                                        <p:tgtEl>
                                          <p:spTgt spid="23616"/>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23617"/>
                                        </p:tgtEl>
                                        <p:attrNameLst>
                                          <p:attrName>style.visibility</p:attrName>
                                        </p:attrNameLst>
                                      </p:cBhvr>
                                      <p:to>
                                        <p:strVal val="visible"/>
                                      </p:to>
                                    </p:set>
                                    <p:animEffect transition="in" filter="diamond(in)">
                                      <p:cBhvr>
                                        <p:cTn id="28" dur="500"/>
                                        <p:tgtEl>
                                          <p:spTgt spid="23617"/>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3618"/>
                                        </p:tgtEl>
                                        <p:attrNameLst>
                                          <p:attrName>style.visibility</p:attrName>
                                        </p:attrNameLst>
                                      </p:cBhvr>
                                      <p:to>
                                        <p:strVal val="visible"/>
                                      </p:to>
                                    </p:set>
                                    <p:animEffect transition="in" filter="diamond(in)">
                                      <p:cBhvr>
                                        <p:cTn id="31" dur="500"/>
                                        <p:tgtEl>
                                          <p:spTgt spid="236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1000" fill="hold"/>
                                        <p:tgtEl>
                                          <p:spTgt spid="26"/>
                                        </p:tgtEl>
                                        <p:attrNameLst>
                                          <p:attrName>ppt_x</p:attrName>
                                        </p:attrNameLst>
                                      </p:cBhvr>
                                      <p:tavLst>
                                        <p:tav tm="0">
                                          <p:val>
                                            <p:strVal val="#ppt_x-.2"/>
                                          </p:val>
                                        </p:tav>
                                        <p:tav tm="100000">
                                          <p:val>
                                            <p:strVal val="#ppt_x"/>
                                          </p:val>
                                        </p:tav>
                                      </p:tavLst>
                                    </p:anim>
                                    <p:anim calcmode="lin" valueType="num">
                                      <p:cBhvr>
                                        <p:cTn id="39" dur="1000" fill="hold"/>
                                        <p:tgtEl>
                                          <p:spTgt spid="26"/>
                                        </p:tgtEl>
                                        <p:attrNameLst>
                                          <p:attrName>ppt_y</p:attrName>
                                        </p:attrNameLst>
                                      </p:cBhvr>
                                      <p:tavLst>
                                        <p:tav tm="0">
                                          <p:val>
                                            <p:strVal val="#ppt_y"/>
                                          </p:val>
                                        </p:tav>
                                        <p:tav tm="100000">
                                          <p:val>
                                            <p:strVal val="#ppt_y"/>
                                          </p:val>
                                        </p:tav>
                                      </p:tavLst>
                                    </p:anim>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3565"/>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8" presetClass="exit" presetSubtype="16" fill="hold" grpId="0" nodeType="clickEffect">
                                  <p:stCondLst>
                                    <p:cond delay="0"/>
                                  </p:stCondLst>
                                  <p:childTnLst>
                                    <p:animEffect transition="out" filter="diamond(in)">
                                      <p:cBhvr>
                                        <p:cTn id="45" dur="500"/>
                                        <p:tgtEl>
                                          <p:spTgt spid="23565"/>
                                        </p:tgtEl>
                                      </p:cBhvr>
                                    </p:animEffect>
                                    <p:set>
                                      <p:cBhvr>
                                        <p:cTn id="46" dur="1" fill="hold">
                                          <p:stCondLst>
                                            <p:cond delay="499"/>
                                          </p:stCondLst>
                                        </p:cTn>
                                        <p:tgtEl>
                                          <p:spTgt spid="23565"/>
                                        </p:tgtEl>
                                        <p:attrNameLst>
                                          <p:attrName>style.visibility</p:attrName>
                                        </p:attrNameLst>
                                      </p:cBhvr>
                                      <p:to>
                                        <p:strVal val="hidden"/>
                                      </p:to>
                                    </p:set>
                                  </p:childTnLst>
                                </p:cTn>
                              </p:par>
                            </p:childTnLst>
                          </p:cTn>
                        </p:par>
                      </p:childTnLst>
                    </p:cTn>
                  </p:par>
                </p:childTnLst>
              </p:cTn>
              <p:nextCondLst>
                <p:cond evt="onClick" delay="0">
                  <p:tgtEl>
                    <p:spTgt spid="23565"/>
                  </p:tgtEl>
                </p:cond>
              </p:nextCondLst>
            </p:seq>
            <p:seq concurrent="1" nextAc="seek">
              <p:cTn id="47" restart="whenNotActive" fill="hold" evtFilter="cancelBubble" nodeType="interactiveSeq">
                <p:stCondLst>
                  <p:cond evt="onClick" delay="0">
                    <p:tgtEl>
                      <p:spTgt spid="2360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8" presetClass="exit" presetSubtype="16" fill="hold" grpId="0" nodeType="clickEffect">
                                  <p:stCondLst>
                                    <p:cond delay="0"/>
                                  </p:stCondLst>
                                  <p:childTnLst>
                                    <p:animEffect transition="out" filter="diamond(in)">
                                      <p:cBhvr>
                                        <p:cTn id="51" dur="500"/>
                                        <p:tgtEl>
                                          <p:spTgt spid="23601"/>
                                        </p:tgtEl>
                                      </p:cBhvr>
                                    </p:animEffect>
                                    <p:set>
                                      <p:cBhvr>
                                        <p:cTn id="52" dur="1" fill="hold">
                                          <p:stCondLst>
                                            <p:cond delay="499"/>
                                          </p:stCondLst>
                                        </p:cTn>
                                        <p:tgtEl>
                                          <p:spTgt spid="23601"/>
                                        </p:tgtEl>
                                        <p:attrNameLst>
                                          <p:attrName>style.visibility</p:attrName>
                                        </p:attrNameLst>
                                      </p:cBhvr>
                                      <p:to>
                                        <p:strVal val="hidden"/>
                                      </p:to>
                                    </p:set>
                                  </p:childTnLst>
                                </p:cTn>
                              </p:par>
                            </p:childTnLst>
                          </p:cTn>
                        </p:par>
                      </p:childTnLst>
                    </p:cTn>
                  </p:par>
                </p:childTnLst>
              </p:cTn>
              <p:nextCondLst>
                <p:cond evt="onClick" delay="0">
                  <p:tgtEl>
                    <p:spTgt spid="23601"/>
                  </p:tgtEl>
                </p:cond>
              </p:nextCondLst>
            </p:seq>
            <p:seq concurrent="1" nextAc="seek">
              <p:cTn id="53" restart="whenNotActive" fill="hold" evtFilter="cancelBubble" nodeType="interactiveSeq">
                <p:stCondLst>
                  <p:cond evt="onClick" delay="0">
                    <p:tgtEl>
                      <p:spTgt spid="2360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8" presetClass="exit" presetSubtype="16" fill="hold" grpId="0" nodeType="clickEffect">
                                  <p:stCondLst>
                                    <p:cond delay="0"/>
                                  </p:stCondLst>
                                  <p:childTnLst>
                                    <p:animEffect transition="out" filter="diamond(in)">
                                      <p:cBhvr>
                                        <p:cTn id="57" dur="500"/>
                                        <p:tgtEl>
                                          <p:spTgt spid="23602"/>
                                        </p:tgtEl>
                                      </p:cBhvr>
                                    </p:animEffect>
                                    <p:set>
                                      <p:cBhvr>
                                        <p:cTn id="58" dur="1" fill="hold">
                                          <p:stCondLst>
                                            <p:cond delay="499"/>
                                          </p:stCondLst>
                                        </p:cTn>
                                        <p:tgtEl>
                                          <p:spTgt spid="23602"/>
                                        </p:tgtEl>
                                        <p:attrNameLst>
                                          <p:attrName>style.visibility</p:attrName>
                                        </p:attrNameLst>
                                      </p:cBhvr>
                                      <p:to>
                                        <p:strVal val="hidden"/>
                                      </p:to>
                                    </p:set>
                                  </p:childTnLst>
                                </p:cTn>
                              </p:par>
                            </p:childTnLst>
                          </p:cTn>
                        </p:par>
                      </p:childTnLst>
                    </p:cTn>
                  </p:par>
                </p:childTnLst>
              </p:cTn>
              <p:nextCondLst>
                <p:cond evt="onClick" delay="0">
                  <p:tgtEl>
                    <p:spTgt spid="23602"/>
                  </p:tgtEl>
                </p:cond>
              </p:nextCondLst>
            </p:seq>
            <p:seq concurrent="1" nextAc="seek">
              <p:cTn id="59" restart="whenNotActive" fill="hold" evtFilter="cancelBubble" nodeType="interactiveSeq">
                <p:stCondLst>
                  <p:cond evt="onClick" delay="0">
                    <p:tgtEl>
                      <p:spTgt spid="2360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8" presetClass="exit" presetSubtype="16" fill="hold" grpId="0" nodeType="clickEffect">
                                  <p:stCondLst>
                                    <p:cond delay="0"/>
                                  </p:stCondLst>
                                  <p:childTnLst>
                                    <p:animEffect transition="out" filter="diamond(in)">
                                      <p:cBhvr>
                                        <p:cTn id="63" dur="500"/>
                                        <p:tgtEl>
                                          <p:spTgt spid="23603"/>
                                        </p:tgtEl>
                                      </p:cBhvr>
                                    </p:animEffect>
                                    <p:set>
                                      <p:cBhvr>
                                        <p:cTn id="64" dur="1" fill="hold">
                                          <p:stCondLst>
                                            <p:cond delay="499"/>
                                          </p:stCondLst>
                                        </p:cTn>
                                        <p:tgtEl>
                                          <p:spTgt spid="23603"/>
                                        </p:tgtEl>
                                        <p:attrNameLst>
                                          <p:attrName>style.visibility</p:attrName>
                                        </p:attrNameLst>
                                      </p:cBhvr>
                                      <p:to>
                                        <p:strVal val="hidden"/>
                                      </p:to>
                                    </p:set>
                                  </p:childTnLst>
                                </p:cTn>
                              </p:par>
                            </p:childTnLst>
                          </p:cTn>
                        </p:par>
                      </p:childTnLst>
                    </p:cTn>
                  </p:par>
                </p:childTnLst>
              </p:cTn>
              <p:nextCondLst>
                <p:cond evt="onClick" delay="0">
                  <p:tgtEl>
                    <p:spTgt spid="23603"/>
                  </p:tgtEl>
                </p:cond>
              </p:nextCondLst>
            </p:seq>
            <p:seq concurrent="1" nextAc="seek">
              <p:cTn id="65" restart="whenNotActive" fill="hold" evtFilter="cancelBubble" nodeType="interactiveSeq">
                <p:stCondLst>
                  <p:cond evt="onClick" delay="0">
                    <p:tgtEl>
                      <p:spTgt spid="2360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8" presetClass="exit" presetSubtype="16" fill="hold" grpId="0" nodeType="clickEffect">
                                  <p:stCondLst>
                                    <p:cond delay="0"/>
                                  </p:stCondLst>
                                  <p:childTnLst>
                                    <p:animEffect transition="out" filter="diamond(in)">
                                      <p:cBhvr>
                                        <p:cTn id="69" dur="500"/>
                                        <p:tgtEl>
                                          <p:spTgt spid="23604"/>
                                        </p:tgtEl>
                                      </p:cBhvr>
                                    </p:animEffect>
                                    <p:set>
                                      <p:cBhvr>
                                        <p:cTn id="70" dur="1" fill="hold">
                                          <p:stCondLst>
                                            <p:cond delay="499"/>
                                          </p:stCondLst>
                                        </p:cTn>
                                        <p:tgtEl>
                                          <p:spTgt spid="23604"/>
                                        </p:tgtEl>
                                        <p:attrNameLst>
                                          <p:attrName>style.visibility</p:attrName>
                                        </p:attrNameLst>
                                      </p:cBhvr>
                                      <p:to>
                                        <p:strVal val="hidden"/>
                                      </p:to>
                                    </p:set>
                                  </p:childTnLst>
                                </p:cTn>
                              </p:par>
                            </p:childTnLst>
                          </p:cTn>
                        </p:par>
                      </p:childTnLst>
                    </p:cTn>
                  </p:par>
                </p:childTnLst>
              </p:cTn>
              <p:nextCondLst>
                <p:cond evt="onClick" delay="0">
                  <p:tgtEl>
                    <p:spTgt spid="23604"/>
                  </p:tgtEl>
                </p:cond>
              </p:nextCondLst>
            </p:seq>
            <p:seq concurrent="1" nextAc="seek">
              <p:cTn id="71" restart="whenNotActive" fill="hold" evtFilter="cancelBubble" nodeType="interactiveSeq">
                <p:stCondLst>
                  <p:cond evt="onClick" delay="0">
                    <p:tgtEl>
                      <p:spTgt spid="23605"/>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8" presetClass="exit" presetSubtype="16" fill="hold" grpId="0" nodeType="clickEffect">
                                  <p:stCondLst>
                                    <p:cond delay="0"/>
                                  </p:stCondLst>
                                  <p:childTnLst>
                                    <p:animEffect transition="out" filter="diamond(in)">
                                      <p:cBhvr>
                                        <p:cTn id="75" dur="500"/>
                                        <p:tgtEl>
                                          <p:spTgt spid="23605"/>
                                        </p:tgtEl>
                                      </p:cBhvr>
                                    </p:animEffect>
                                    <p:set>
                                      <p:cBhvr>
                                        <p:cTn id="76" dur="1" fill="hold">
                                          <p:stCondLst>
                                            <p:cond delay="499"/>
                                          </p:stCondLst>
                                        </p:cTn>
                                        <p:tgtEl>
                                          <p:spTgt spid="23605"/>
                                        </p:tgtEl>
                                        <p:attrNameLst>
                                          <p:attrName>style.visibility</p:attrName>
                                        </p:attrNameLst>
                                      </p:cBhvr>
                                      <p:to>
                                        <p:strVal val="hidden"/>
                                      </p:to>
                                    </p:set>
                                  </p:childTnLst>
                                </p:cTn>
                              </p:par>
                            </p:childTnLst>
                          </p:cTn>
                        </p:par>
                      </p:childTnLst>
                    </p:cTn>
                  </p:par>
                </p:childTnLst>
              </p:cTn>
              <p:nextCondLst>
                <p:cond evt="onClick" delay="0">
                  <p:tgtEl>
                    <p:spTgt spid="23605"/>
                  </p:tgtEl>
                </p:cond>
              </p:nextCondLst>
            </p:seq>
            <p:seq concurrent="1" nextAc="seek">
              <p:cTn id="77" restart="whenNotActive" fill="hold" evtFilter="cancelBubble" nodeType="interactiveSeq">
                <p:stCondLst>
                  <p:cond evt="onClick" delay="0">
                    <p:tgtEl>
                      <p:spTgt spid="23606"/>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8" presetClass="exit" presetSubtype="16" fill="hold" grpId="0" nodeType="clickEffect">
                                  <p:stCondLst>
                                    <p:cond delay="0"/>
                                  </p:stCondLst>
                                  <p:childTnLst>
                                    <p:animEffect transition="out" filter="diamond(in)">
                                      <p:cBhvr>
                                        <p:cTn id="81" dur="500"/>
                                        <p:tgtEl>
                                          <p:spTgt spid="23606"/>
                                        </p:tgtEl>
                                      </p:cBhvr>
                                    </p:animEffect>
                                    <p:set>
                                      <p:cBhvr>
                                        <p:cTn id="82" dur="1" fill="hold">
                                          <p:stCondLst>
                                            <p:cond delay="499"/>
                                          </p:stCondLst>
                                        </p:cTn>
                                        <p:tgtEl>
                                          <p:spTgt spid="23606"/>
                                        </p:tgtEl>
                                        <p:attrNameLst>
                                          <p:attrName>style.visibility</p:attrName>
                                        </p:attrNameLst>
                                      </p:cBhvr>
                                      <p:to>
                                        <p:strVal val="hidden"/>
                                      </p:to>
                                    </p:set>
                                  </p:childTnLst>
                                </p:cTn>
                              </p:par>
                            </p:childTnLst>
                          </p:cTn>
                        </p:par>
                      </p:childTnLst>
                    </p:cTn>
                  </p:par>
                </p:childTnLst>
              </p:cTn>
              <p:nextCondLst>
                <p:cond evt="onClick" delay="0">
                  <p:tgtEl>
                    <p:spTgt spid="23606"/>
                  </p:tgtEl>
                </p:cond>
              </p:nextCondLst>
            </p:seq>
            <p:seq concurrent="1" nextAc="seek">
              <p:cTn id="83" restart="whenNotActive" fill="hold" evtFilter="cancelBubble" nodeType="interactiveSeq">
                <p:stCondLst>
                  <p:cond evt="onClick" delay="0">
                    <p:tgtEl>
                      <p:spTgt spid="2360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8" presetClass="exit" presetSubtype="16" fill="hold" grpId="0" nodeType="clickEffect">
                                  <p:stCondLst>
                                    <p:cond delay="0"/>
                                  </p:stCondLst>
                                  <p:childTnLst>
                                    <p:animEffect transition="out" filter="diamond(in)">
                                      <p:cBhvr>
                                        <p:cTn id="87" dur="500"/>
                                        <p:tgtEl>
                                          <p:spTgt spid="23607"/>
                                        </p:tgtEl>
                                      </p:cBhvr>
                                    </p:animEffect>
                                    <p:set>
                                      <p:cBhvr>
                                        <p:cTn id="88" dur="1" fill="hold">
                                          <p:stCondLst>
                                            <p:cond delay="499"/>
                                          </p:stCondLst>
                                        </p:cTn>
                                        <p:tgtEl>
                                          <p:spTgt spid="23607"/>
                                        </p:tgtEl>
                                        <p:attrNameLst>
                                          <p:attrName>style.visibility</p:attrName>
                                        </p:attrNameLst>
                                      </p:cBhvr>
                                      <p:to>
                                        <p:strVal val="hidden"/>
                                      </p:to>
                                    </p:set>
                                  </p:childTnLst>
                                </p:cTn>
                              </p:par>
                            </p:childTnLst>
                          </p:cTn>
                        </p:par>
                      </p:childTnLst>
                    </p:cTn>
                  </p:par>
                </p:childTnLst>
              </p:cTn>
              <p:nextCondLst>
                <p:cond evt="onClick" delay="0">
                  <p:tgtEl>
                    <p:spTgt spid="23607"/>
                  </p:tgtEl>
                </p:cond>
              </p:nextCondLst>
            </p:seq>
            <p:seq concurrent="1" nextAc="seek">
              <p:cTn id="89" restart="whenNotActive" fill="hold" evtFilter="cancelBubble" nodeType="interactiveSeq">
                <p:stCondLst>
                  <p:cond evt="onClick" delay="0">
                    <p:tgtEl>
                      <p:spTgt spid="23608"/>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8" presetClass="exit" presetSubtype="16" fill="hold" grpId="0" nodeType="clickEffect">
                                  <p:stCondLst>
                                    <p:cond delay="0"/>
                                  </p:stCondLst>
                                  <p:childTnLst>
                                    <p:animEffect transition="out" filter="diamond(in)">
                                      <p:cBhvr>
                                        <p:cTn id="93" dur="500"/>
                                        <p:tgtEl>
                                          <p:spTgt spid="23608"/>
                                        </p:tgtEl>
                                      </p:cBhvr>
                                    </p:animEffect>
                                    <p:set>
                                      <p:cBhvr>
                                        <p:cTn id="94" dur="1" fill="hold">
                                          <p:stCondLst>
                                            <p:cond delay="499"/>
                                          </p:stCondLst>
                                        </p:cTn>
                                        <p:tgtEl>
                                          <p:spTgt spid="23608"/>
                                        </p:tgtEl>
                                        <p:attrNameLst>
                                          <p:attrName>style.visibility</p:attrName>
                                        </p:attrNameLst>
                                      </p:cBhvr>
                                      <p:to>
                                        <p:strVal val="hidden"/>
                                      </p:to>
                                    </p:set>
                                  </p:childTnLst>
                                </p:cTn>
                              </p:par>
                            </p:childTnLst>
                          </p:cTn>
                        </p:par>
                      </p:childTnLst>
                    </p:cTn>
                  </p:par>
                </p:childTnLst>
              </p:cTn>
              <p:nextCondLst>
                <p:cond evt="onClick" delay="0">
                  <p:tgtEl>
                    <p:spTgt spid="23608"/>
                  </p:tgtEl>
                </p:cond>
              </p:nextCondLst>
            </p:seq>
          </p:childTnLst>
        </p:cTn>
      </p:par>
    </p:tnLst>
    <p:bldLst>
      <p:bldP spid="23565" grpId="0" animBg="1"/>
      <p:bldP spid="23601" grpId="0" animBg="1"/>
      <p:bldP spid="23602" grpId="0" animBg="1"/>
      <p:bldP spid="23603" grpId="0" animBg="1"/>
      <p:bldP spid="23604" grpId="0" animBg="1"/>
      <p:bldP spid="23605" grpId="0" animBg="1"/>
      <p:bldP spid="23606" grpId="0" animBg="1"/>
      <p:bldP spid="23607" grpId="0" animBg="1"/>
      <p:bldP spid="23608" grpId="0" animBg="1"/>
      <p:bldP spid="23610" grpId="0" animBg="1"/>
      <p:bldP spid="23611" grpId="0" animBg="1"/>
      <p:bldP spid="23612" grpId="0" animBg="1"/>
      <p:bldP spid="23613" grpId="0" animBg="1"/>
      <p:bldP spid="23614" grpId="0" animBg="1"/>
      <p:bldP spid="23615" grpId="0" animBg="1"/>
      <p:bldP spid="23616" grpId="0" animBg="1"/>
      <p:bldP spid="23617" grpId="0" animBg="1"/>
      <p:bldP spid="23618"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124200" y="2057400"/>
            <a:ext cx="7543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latin typeface="Times New Roman" panose="02020603050405020304" pitchFamily="18" charset="0"/>
                <a:cs typeface="Times New Roman" panose="02020603050405020304" pitchFamily="18" charset="0"/>
              </a:rPr>
              <a:t>Bài  : Thư gửi các học sinh</a:t>
            </a:r>
            <a:endParaRPr lang="en-US" altLang="en-US" sz="2800">
              <a:latin typeface="Times New Roman" panose="02020603050405020304" pitchFamily="18" charset="0"/>
              <a:cs typeface="Times New Roman" panose="02020603050405020304" pitchFamily="18" charset="0"/>
            </a:endParaRP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Đọc thuộc lòng đoạn “ Sau 80 năm giời nô lệ……..của các em.”</a:t>
            </a:r>
          </a:p>
          <a:p>
            <a:r>
              <a:rPr lang="en-US" altLang="en-US" sz="2800">
                <a:latin typeface="Times New Roman" panose="02020603050405020304" pitchFamily="18" charset="0"/>
                <a:cs typeface="Times New Roman" panose="02020603050405020304" pitchFamily="18" charset="0"/>
              </a:rPr>
              <a:t>   </a:t>
            </a:r>
            <a:r>
              <a:rPr lang="en-US" altLang="en-US" sz="2800" b="1">
                <a:solidFill>
                  <a:srgbClr val="7030A0"/>
                </a:solidFill>
                <a:latin typeface="Times New Roman" panose="02020603050405020304" pitchFamily="18" charset="0"/>
                <a:cs typeface="Times New Roman" panose="02020603050405020304" pitchFamily="18" charset="0"/>
              </a:rPr>
              <a:t>Nêu nội dung của bài?</a:t>
            </a:r>
          </a:p>
        </p:txBody>
      </p:sp>
      <p:pic>
        <p:nvPicPr>
          <p:cNvPr id="6147"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17838"/>
            <a:ext cx="20320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5">
            <a:hlinkClick r:id="rId3" action="ppaction://hlinksldjump" highlightClick="1"/>
          </p:cNvPr>
          <p:cNvSpPr>
            <a:spLocks noChangeArrowheads="1"/>
          </p:cNvSpPr>
          <p:nvPr/>
        </p:nvSpPr>
        <p:spPr bwMode="auto">
          <a:xfrm>
            <a:off x="9829800" y="6096000"/>
            <a:ext cx="5334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7413" name="TextBox 1"/>
          <p:cNvSpPr txBox="1">
            <a:spLocks noChangeArrowheads="1"/>
          </p:cNvSpPr>
          <p:nvPr/>
        </p:nvSpPr>
        <p:spPr bwMode="auto">
          <a:xfrm>
            <a:off x="1524000" y="1092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7414"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Tree>
    <p:extLst>
      <p:ext uri="{BB962C8B-B14F-4D97-AF65-F5344CB8AC3E}">
        <p14:creationId xmlns:p14="http://schemas.microsoft.com/office/powerpoint/2010/main" val="322277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4000" y="2520950"/>
            <a:ext cx="3810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Bài : Kì diệu rừng xanh</a:t>
            </a:r>
            <a:endParaRPr lang="en-US" altLang="en-US" sz="2800"/>
          </a:p>
          <a:p>
            <a:pPr>
              <a:buFontTx/>
              <a:buNone/>
            </a:pPr>
            <a:r>
              <a:rPr lang="en-US" altLang="en-US" sz="2800"/>
              <a:t>* Đọc đoạn “ Sau một hồi ….thế giới thần bí.” * Vì sao rừng khộp được gọi là giang sơn vàng rợi?</a:t>
            </a:r>
          </a:p>
        </p:txBody>
      </p:sp>
      <p:pic>
        <p:nvPicPr>
          <p:cNvPr id="7171"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9200"/>
            <a:ext cx="21621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6">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9" name="Picture 8" descr="DSC_013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1646238"/>
            <a:ext cx="5137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1"/>
          <p:cNvSpPr txBox="1">
            <a:spLocks noChangeArrowheads="1"/>
          </p:cNvSpPr>
          <p:nvPr/>
        </p:nvSpPr>
        <p:spPr bwMode="auto">
          <a:xfrm>
            <a:off x="1524000" y="5334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8439"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18440"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7" descr="sun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945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505200" y="1295400"/>
            <a:ext cx="7162800" cy="1987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Bài : Sắc màu em yêu</a:t>
            </a:r>
            <a:endParaRPr lang="en-US" altLang="en-US" sz="2800">
              <a:solidFill>
                <a:srgbClr val="0B19C8"/>
              </a:solidFill>
            </a:endParaRPr>
          </a:p>
          <a:p>
            <a:r>
              <a:rPr lang="en-US" altLang="en-US" sz="2800">
                <a:solidFill>
                  <a:srgbClr val="0B19C8"/>
                </a:solidFill>
              </a:rPr>
              <a:t>Đọc thuộc lòng bài thơ.</a:t>
            </a:r>
          </a:p>
          <a:p>
            <a:r>
              <a:rPr lang="en-US" altLang="en-US" sz="2800">
                <a:solidFill>
                  <a:srgbClr val="0B19C8"/>
                </a:solidFill>
              </a:rPr>
              <a:t>Bài thơ nói lên điều gì về tình cảm của bạn nhỏ với quê hương đất nước?</a:t>
            </a:r>
          </a:p>
        </p:txBody>
      </p:sp>
      <p:pic>
        <p:nvPicPr>
          <p:cNvPr id="8195"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AutoShape 5">
            <a:hlinkClick r:id="rId3"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19461" name="TextBox 1"/>
          <p:cNvSpPr txBox="1">
            <a:spLocks noChangeArrowheads="1"/>
          </p:cNvSpPr>
          <p:nvPr/>
        </p:nvSpPr>
        <p:spPr bwMode="auto">
          <a:xfrm>
            <a:off x="1524000" y="254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19462"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19463"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189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505200" y="2051051"/>
            <a:ext cx="7162800" cy="204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solidFill>
                  <a:srgbClr val="0B19C8"/>
                </a:solidFill>
              </a:rPr>
              <a:t>    </a:t>
            </a:r>
            <a:r>
              <a:rPr lang="en-US" altLang="en-US" b="1">
                <a:solidFill>
                  <a:srgbClr val="0B19C8"/>
                </a:solidFill>
                <a:latin typeface="Times New Roman" panose="02020603050405020304" pitchFamily="18" charset="0"/>
                <a:cs typeface="Times New Roman" panose="02020603050405020304" pitchFamily="18" charset="0"/>
              </a:rPr>
              <a:t>Bài 3: Bài ca về trái đất</a:t>
            </a:r>
            <a:endParaRPr lang="en-US" altLang="en-US">
              <a:solidFill>
                <a:srgbClr val="0B19C8"/>
              </a:solidFill>
              <a:latin typeface="Times New Roman" panose="02020603050405020304" pitchFamily="18" charset="0"/>
              <a:cs typeface="Times New Roman" panose="02020603050405020304" pitchFamily="18" charset="0"/>
            </a:endParaRPr>
          </a:p>
          <a:p>
            <a:pPr>
              <a:buFontTx/>
              <a:buNone/>
            </a:pPr>
            <a:r>
              <a:rPr lang="en-US" altLang="en-US" sz="2800">
                <a:solidFill>
                  <a:srgbClr val="0B19C8"/>
                </a:solidFill>
                <a:latin typeface="Times New Roman" panose="02020603050405020304" pitchFamily="18" charset="0"/>
                <a:cs typeface="Times New Roman" panose="02020603050405020304" pitchFamily="18" charset="0"/>
              </a:rPr>
              <a:t> * </a:t>
            </a:r>
            <a:r>
              <a:rPr lang="en-US" altLang="en-US" sz="2800" b="1">
                <a:solidFill>
                  <a:srgbClr val="0B19C8"/>
                </a:solidFill>
                <a:latin typeface="Times New Roman" panose="02020603050405020304" pitchFamily="18" charset="0"/>
                <a:cs typeface="Times New Roman" panose="02020603050405020304" pitchFamily="18" charset="0"/>
              </a:rPr>
              <a:t>Đọc thuộc lòng bài thơ .</a:t>
            </a:r>
          </a:p>
          <a:p>
            <a:pPr>
              <a:buFontTx/>
              <a:buNone/>
            </a:pPr>
            <a:r>
              <a:rPr lang="en-US" altLang="en-US" sz="2800" b="1">
                <a:solidFill>
                  <a:srgbClr val="0B19C8"/>
                </a:solidFill>
                <a:latin typeface="Times New Roman" panose="02020603050405020304" pitchFamily="18" charset="0"/>
                <a:cs typeface="Times New Roman" panose="02020603050405020304" pitchFamily="18" charset="0"/>
              </a:rPr>
              <a:t> * Chúng ta cần làm gì để  giữ bình yên cho trái đất?</a:t>
            </a:r>
          </a:p>
        </p:txBody>
      </p:sp>
      <p:pic>
        <p:nvPicPr>
          <p:cNvPr id="9219"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7">
            <a:hlinkClick r:id="rId3" action="ppaction://hlinksldjump" highlightClick="1"/>
          </p:cNvPr>
          <p:cNvSpPr>
            <a:spLocks noChangeArrowheads="1"/>
          </p:cNvSpPr>
          <p:nvPr/>
        </p:nvSpPr>
        <p:spPr bwMode="auto">
          <a:xfrm>
            <a:off x="9753600" y="6096000"/>
            <a:ext cx="609600" cy="457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0485" name="TextBox 1"/>
          <p:cNvSpPr txBox="1">
            <a:spLocks noChangeArrowheads="1"/>
          </p:cNvSpPr>
          <p:nvPr/>
        </p:nvSpPr>
        <p:spPr bwMode="auto">
          <a:xfrm>
            <a:off x="1524000" y="635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0486"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0487"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31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a:hlinkClick r:id="rId2" action="ppaction://hlinksldjump" highlightClick="1"/>
          </p:cNvPr>
          <p:cNvSpPr>
            <a:spLocks noChangeArrowheads="1"/>
          </p:cNvSpPr>
          <p:nvPr/>
        </p:nvSpPr>
        <p:spPr bwMode="auto">
          <a:xfrm>
            <a:off x="9677400" y="6019800"/>
            <a:ext cx="6858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1507" name="Text Box 2"/>
          <p:cNvSpPr txBox="1">
            <a:spLocks noChangeArrowheads="1"/>
          </p:cNvSpPr>
          <p:nvPr/>
        </p:nvSpPr>
        <p:spPr bwMode="auto">
          <a:xfrm>
            <a:off x="3581400" y="2209801"/>
            <a:ext cx="7086600" cy="293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7030A0"/>
                </a:solidFill>
              </a:rPr>
              <a:t>Bài : Một chuyên gia máy xúc</a:t>
            </a:r>
            <a:endParaRPr lang="en-US" altLang="en-US" sz="2800">
              <a:solidFill>
                <a:srgbClr val="7030A0"/>
              </a:solidFill>
            </a:endParaRPr>
          </a:p>
          <a:p>
            <a:r>
              <a:rPr lang="en-US" altLang="en-US" sz="2800">
                <a:solidFill>
                  <a:srgbClr val="7030A0"/>
                </a:solidFill>
              </a:rPr>
              <a:t> Đọc đoạn “ Chiếc máy xúc……thân mật” và trả lời câu hỏi:</a:t>
            </a:r>
          </a:p>
          <a:p>
            <a:r>
              <a:rPr lang="en-US" altLang="en-US" sz="2800">
                <a:solidFill>
                  <a:srgbClr val="7030A0"/>
                </a:solidFill>
              </a:rPr>
              <a:t> Dáng vẻ của chuyên gia A-lếch-xây có gì đặc biệt?</a:t>
            </a:r>
          </a:p>
          <a:p>
            <a:pPr>
              <a:buFontTx/>
              <a:buNone/>
            </a:pPr>
            <a:endParaRPr lang="en-US" altLang="en-US" sz="2800"/>
          </a:p>
        </p:txBody>
      </p:sp>
      <p:pic>
        <p:nvPicPr>
          <p:cNvPr id="5" name="Picture 3"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1510"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1511"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8255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4332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352800" y="1905000"/>
            <a:ext cx="7315200" cy="2419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a:t>          </a:t>
            </a:r>
            <a:r>
              <a:rPr lang="en-US" altLang="en-US" sz="2800" b="1">
                <a:solidFill>
                  <a:srgbClr val="0B19C8"/>
                </a:solidFill>
              </a:rPr>
              <a:t>Bài : Những người bạn tốt</a:t>
            </a:r>
            <a:endParaRPr lang="en-US" altLang="en-US" sz="2800">
              <a:solidFill>
                <a:srgbClr val="0B19C8"/>
              </a:solidFill>
            </a:endParaRPr>
          </a:p>
          <a:p>
            <a:r>
              <a:rPr lang="en-US" altLang="en-US" sz="2800"/>
              <a:t> </a:t>
            </a:r>
            <a:r>
              <a:rPr lang="en-US" altLang="en-US" sz="2800">
                <a:solidFill>
                  <a:srgbClr val="0B19C8"/>
                </a:solidFill>
              </a:rPr>
              <a:t>Đọc đoạn “ Hai hôm sau…..loài cá thông minh”. </a:t>
            </a:r>
          </a:p>
          <a:p>
            <a:r>
              <a:rPr lang="en-US" altLang="en-US" sz="2800">
                <a:solidFill>
                  <a:srgbClr val="0B19C8"/>
                </a:solidFill>
              </a:rPr>
              <a:t> Qua câu chuyện em thấy cá heo đáng yêu, đáng quý ở điểm nào?</a:t>
            </a:r>
          </a:p>
        </p:txBody>
      </p:sp>
      <p:pic>
        <p:nvPicPr>
          <p:cNvPr id="13315" name="Picture 3" descr="zeichen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2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AutoShape 5">
            <a:hlinkClick r:id="rId3" action="ppaction://hlinksldjump" highlightClick="1"/>
          </p:cNvPr>
          <p:cNvSpPr>
            <a:spLocks noChangeArrowheads="1"/>
          </p:cNvSpPr>
          <p:nvPr/>
        </p:nvSpPr>
        <p:spPr bwMode="auto">
          <a:xfrm>
            <a:off x="9753600" y="60198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sp>
        <p:nvSpPr>
          <p:cNvPr id="22533" name="TextBox 1"/>
          <p:cNvSpPr txBox="1">
            <a:spLocks noChangeArrowheads="1"/>
          </p:cNvSpPr>
          <p:nvPr/>
        </p:nvSpPr>
        <p:spPr bwMode="auto">
          <a:xfrm>
            <a:off x="1524000" y="838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40C33"/>
                </a:solidFill>
                <a:latin typeface="Times New Roman" panose="02020603050405020304" pitchFamily="18" charset="0"/>
                <a:cs typeface="Times New Roman" panose="02020603050405020304" pitchFamily="18" charset="0"/>
              </a:rPr>
              <a:t>Ôn tập giữa học kì I </a:t>
            </a:r>
            <a:r>
              <a:rPr lang="en-US" altLang="en-US" sz="2800" b="1">
                <a:solidFill>
                  <a:srgbClr val="0000CC"/>
                </a:solidFill>
                <a:latin typeface="Times New Roman" panose="02020603050405020304" pitchFamily="18" charset="0"/>
                <a:cs typeface="Times New Roman" panose="02020603050405020304" pitchFamily="18" charset="0"/>
              </a:rPr>
              <a:t>(Tiết 5)</a:t>
            </a:r>
          </a:p>
        </p:txBody>
      </p:sp>
      <p:sp>
        <p:nvSpPr>
          <p:cNvPr id="22534" name="Rectangle 36"/>
          <p:cNvSpPr>
            <a:spLocks noChangeArrowheads="1"/>
          </p:cNvSpPr>
          <p:nvPr/>
        </p:nvSpPr>
        <p:spPr bwMode="auto">
          <a:xfrm>
            <a:off x="1524000" y="25400"/>
            <a:ext cx="9144000" cy="6832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endParaRPr>
          </a:p>
        </p:txBody>
      </p:sp>
      <p:pic>
        <p:nvPicPr>
          <p:cNvPr id="22535" name="Picture 7" descr="sun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489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ox(in)">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553</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HP001 4 hàng</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cp:revision>
  <dcterms:created xsi:type="dcterms:W3CDTF">2021-11-04T00:49:05Z</dcterms:created>
  <dcterms:modified xsi:type="dcterms:W3CDTF">2021-11-07T15:14:06Z</dcterms:modified>
</cp:coreProperties>
</file>