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0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3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7058E-E839-4DB9-BB3E-982C93B48CF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CB04B-2D67-4E03-AEC1-799381B22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altLang="vi-VN" smtClean="0">
              <a:latin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50000"/>
              </a:spcBef>
              <a:defRPr sz="2800" b="1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4E7470D-750D-4A17-809C-6272425FE47B}" type="slidenum">
              <a:rPr lang="en-US" altLang="vi-VN" sz="1200" b="0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vi-VN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1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79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64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ADEB-B87F-42C0-A974-AA53AE654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1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5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09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59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58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443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09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17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2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B579-6AF5-4A6F-ABE0-26437B9C7C02}" type="datetimeFigureOut">
              <a:rPr lang="en-SG" smtClean="0"/>
              <a:t>13/12/2021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076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522413" y="134939"/>
            <a:ext cx="9372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TRƯỜNG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TIỂU HỌC </a:t>
            </a:r>
            <a:r>
              <a:rPr lang="vi-VN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ÁI MỘ A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927" y="1489210"/>
            <a:ext cx="10917382" cy="1286311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vi-VN" sz="5400" dirty="0" smtClean="0">
                <a:solidFill>
                  <a:srgbClr val="FF0000"/>
                </a:solidFill>
                <a:cs typeface="Times New Roman" pitchFamily="18" charset="0"/>
              </a:rPr>
              <a:t>BÀI GIẢNG TRỰC TUYẾN LỚP 3</a:t>
            </a:r>
          </a:p>
          <a:p>
            <a:pPr>
              <a:defRPr/>
            </a:pPr>
            <a:r>
              <a:rPr lang="vi-VN" sz="5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5400" dirty="0" smtClean="0">
                <a:solidFill>
                  <a:srgbClr val="FF0000"/>
                </a:solidFill>
                <a:cs typeface="Times New Roman" pitchFamily="18" charset="0"/>
              </a:rPr>
              <a:t>                  Tuần 15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0418" y="3791449"/>
            <a:ext cx="624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alt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DÁN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vi-VN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vi-VN" alt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alt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3200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endParaRPr lang="en-US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088" y="3103418"/>
            <a:ext cx="3695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Môn : Thủ công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133600" y="11112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99"/>
                </a:solidFill>
              </a:rPr>
              <a:t>2/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000099"/>
                </a:solidFill>
              </a:rPr>
              <a:t>C</a:t>
            </a:r>
            <a:r>
              <a:rPr lang="en-US" altLang="en-US" sz="3600"/>
              <a:t>ác bước thực hiện</a:t>
            </a:r>
            <a:r>
              <a:rPr lang="en-US" altLang="en-US" sz="36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3581400" y="1905001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829050" y="2514600"/>
            <a:ext cx="7143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 i="1"/>
              <a:t>Lật mặt trái của tờ giấy thủ công, kẻ, cắt một hình chữ nhật có chiều dài 5ô, rộng 2,5ô.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3829050" y="4495800"/>
            <a:ext cx="683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VNI-Times" pitchFamily="2" charset="0"/>
              </a:rPr>
              <a:t>- Sau </a:t>
            </a:r>
            <a:r>
              <a:rPr lang="en-US" altLang="en-US" i="1"/>
              <a:t>đó , kẻ chữ E theo các điểm đã chấm(hình 2)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209801" y="5867401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2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2193925" y="27336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3829050" y="3581400"/>
            <a:ext cx="683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- Chấm các điểm đánh dấu hình chữ E vào hình chữ nhật.      </a:t>
            </a:r>
          </a:p>
        </p:txBody>
      </p:sp>
      <p:graphicFrame>
        <p:nvGraphicFramePr>
          <p:cNvPr id="198826" name="Group 170"/>
          <p:cNvGraphicFramePr>
            <a:graphicFrameLocks noGrp="1"/>
          </p:cNvGraphicFramePr>
          <p:nvPr>
            <p:ph/>
          </p:nvPr>
        </p:nvGraphicFramePr>
        <p:xfrm>
          <a:off x="1828800" y="2343150"/>
          <a:ext cx="1752600" cy="3382964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741" name="AutoShape 85"/>
          <p:cNvSpPr>
            <a:spLocks noChangeArrowheads="1"/>
          </p:cNvSpPr>
          <p:nvPr/>
        </p:nvSpPr>
        <p:spPr bwMode="auto">
          <a:xfrm>
            <a:off x="1809750" y="23050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5" name="AutoShape 89"/>
          <p:cNvSpPr>
            <a:spLocks noChangeArrowheads="1"/>
          </p:cNvSpPr>
          <p:nvPr/>
        </p:nvSpPr>
        <p:spPr bwMode="auto">
          <a:xfrm>
            <a:off x="1809750" y="56578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6" name="AutoShape 90"/>
          <p:cNvSpPr>
            <a:spLocks noChangeArrowheads="1"/>
          </p:cNvSpPr>
          <p:nvPr/>
        </p:nvSpPr>
        <p:spPr bwMode="auto">
          <a:xfrm>
            <a:off x="3543300" y="2324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7" name="AutoShape 91"/>
          <p:cNvSpPr>
            <a:spLocks noChangeArrowheads="1"/>
          </p:cNvSpPr>
          <p:nvPr/>
        </p:nvSpPr>
        <p:spPr bwMode="auto">
          <a:xfrm>
            <a:off x="2476500" y="29527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8" name="AutoShape 92"/>
          <p:cNvSpPr>
            <a:spLocks noChangeArrowheads="1"/>
          </p:cNvSpPr>
          <p:nvPr/>
        </p:nvSpPr>
        <p:spPr bwMode="auto">
          <a:xfrm>
            <a:off x="3543300" y="29527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9" name="AutoShape 93"/>
          <p:cNvSpPr>
            <a:spLocks noChangeArrowheads="1"/>
          </p:cNvSpPr>
          <p:nvPr/>
        </p:nvSpPr>
        <p:spPr bwMode="auto">
          <a:xfrm>
            <a:off x="3543300" y="36385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7" name="AutoShape 121"/>
          <p:cNvSpPr>
            <a:spLocks noChangeArrowheads="1"/>
          </p:cNvSpPr>
          <p:nvPr/>
        </p:nvSpPr>
        <p:spPr bwMode="auto">
          <a:xfrm>
            <a:off x="2476500" y="36195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8" name="AutoShape 122"/>
          <p:cNvSpPr>
            <a:spLocks noChangeArrowheads="1"/>
          </p:cNvSpPr>
          <p:nvPr/>
        </p:nvSpPr>
        <p:spPr bwMode="auto">
          <a:xfrm>
            <a:off x="2495550" y="43053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9" name="AutoShape 123"/>
          <p:cNvSpPr>
            <a:spLocks noChangeArrowheads="1"/>
          </p:cNvSpPr>
          <p:nvPr/>
        </p:nvSpPr>
        <p:spPr bwMode="auto">
          <a:xfrm>
            <a:off x="3543300" y="43243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0" name="AutoShape 124"/>
          <p:cNvSpPr>
            <a:spLocks noChangeArrowheads="1"/>
          </p:cNvSpPr>
          <p:nvPr/>
        </p:nvSpPr>
        <p:spPr bwMode="auto">
          <a:xfrm>
            <a:off x="3543300" y="4991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1" name="AutoShape 125"/>
          <p:cNvSpPr>
            <a:spLocks noChangeArrowheads="1"/>
          </p:cNvSpPr>
          <p:nvPr/>
        </p:nvSpPr>
        <p:spPr bwMode="auto">
          <a:xfrm>
            <a:off x="2476500" y="4991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2" name="AutoShape 126"/>
          <p:cNvSpPr>
            <a:spLocks noChangeArrowheads="1"/>
          </p:cNvSpPr>
          <p:nvPr/>
        </p:nvSpPr>
        <p:spPr bwMode="auto">
          <a:xfrm>
            <a:off x="3543300" y="56769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96" name="Line 140"/>
          <p:cNvSpPr>
            <a:spLocks noChangeShapeType="1"/>
          </p:cNvSpPr>
          <p:nvPr/>
        </p:nvSpPr>
        <p:spPr bwMode="auto">
          <a:xfrm>
            <a:off x="1866900" y="2343150"/>
            <a:ext cx="16954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7" name="Line 141"/>
          <p:cNvSpPr>
            <a:spLocks noChangeShapeType="1"/>
          </p:cNvSpPr>
          <p:nvPr/>
        </p:nvSpPr>
        <p:spPr bwMode="auto">
          <a:xfrm>
            <a:off x="2514600" y="29908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8" name="Line 142"/>
          <p:cNvSpPr>
            <a:spLocks noChangeShapeType="1"/>
          </p:cNvSpPr>
          <p:nvPr/>
        </p:nvSpPr>
        <p:spPr bwMode="auto">
          <a:xfrm>
            <a:off x="2514600" y="36766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9" name="Line 143"/>
          <p:cNvSpPr>
            <a:spLocks noChangeShapeType="1"/>
          </p:cNvSpPr>
          <p:nvPr/>
        </p:nvSpPr>
        <p:spPr bwMode="auto">
          <a:xfrm>
            <a:off x="2514600" y="43624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0" name="Line 144"/>
          <p:cNvSpPr>
            <a:spLocks noChangeShapeType="1"/>
          </p:cNvSpPr>
          <p:nvPr/>
        </p:nvSpPr>
        <p:spPr bwMode="auto">
          <a:xfrm>
            <a:off x="2514600" y="50292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3" name="Line 147"/>
          <p:cNvSpPr>
            <a:spLocks noChangeShapeType="1"/>
          </p:cNvSpPr>
          <p:nvPr/>
        </p:nvSpPr>
        <p:spPr bwMode="auto">
          <a:xfrm>
            <a:off x="1828800" y="5715000"/>
            <a:ext cx="1790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5" name="Line 149"/>
          <p:cNvSpPr>
            <a:spLocks noChangeShapeType="1"/>
          </p:cNvSpPr>
          <p:nvPr/>
        </p:nvSpPr>
        <p:spPr bwMode="auto">
          <a:xfrm>
            <a:off x="1828800" y="2362200"/>
            <a:ext cx="0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6" name="Line 150"/>
          <p:cNvSpPr>
            <a:spLocks noChangeShapeType="1"/>
          </p:cNvSpPr>
          <p:nvPr/>
        </p:nvSpPr>
        <p:spPr bwMode="auto">
          <a:xfrm>
            <a:off x="3581400" y="230505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7" name="Line 151"/>
          <p:cNvSpPr>
            <a:spLocks noChangeShapeType="1"/>
          </p:cNvSpPr>
          <p:nvPr/>
        </p:nvSpPr>
        <p:spPr bwMode="auto">
          <a:xfrm>
            <a:off x="2514600" y="29718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8" name="Line 152"/>
          <p:cNvSpPr>
            <a:spLocks noChangeShapeType="1"/>
          </p:cNvSpPr>
          <p:nvPr/>
        </p:nvSpPr>
        <p:spPr bwMode="auto">
          <a:xfrm>
            <a:off x="3581400" y="367665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9" name="Line 153"/>
          <p:cNvSpPr>
            <a:spLocks noChangeShapeType="1"/>
          </p:cNvSpPr>
          <p:nvPr/>
        </p:nvSpPr>
        <p:spPr bwMode="auto">
          <a:xfrm>
            <a:off x="2514600" y="43434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10" name="Line 154"/>
          <p:cNvSpPr>
            <a:spLocks noChangeShapeType="1"/>
          </p:cNvSpPr>
          <p:nvPr/>
        </p:nvSpPr>
        <p:spPr bwMode="auto">
          <a:xfrm>
            <a:off x="3581400" y="50292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49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9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9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4" grpId="0" autoUpdateAnimBg="0"/>
      <p:bldP spid="198665" grpId="0" autoUpdateAnimBg="0"/>
      <p:bldP spid="198666" grpId="0" autoUpdateAnimBg="0"/>
      <p:bldP spid="198667" grpId="0" autoUpdateAnimBg="0"/>
      <p:bldP spid="198695" grpId="0" autoUpdateAnimBg="0"/>
      <p:bldP spid="198741" grpId="0" animBg="1"/>
      <p:bldP spid="198745" grpId="0" animBg="1"/>
      <p:bldP spid="198746" grpId="0" animBg="1"/>
      <p:bldP spid="198747" grpId="0" animBg="1"/>
      <p:bldP spid="198748" grpId="0" animBg="1"/>
      <p:bldP spid="198749" grpId="0" animBg="1"/>
      <p:bldP spid="198777" grpId="0" animBg="1"/>
      <p:bldP spid="198778" grpId="0" animBg="1"/>
      <p:bldP spid="198779" grpId="0" animBg="1"/>
      <p:bldP spid="198780" grpId="0" animBg="1"/>
      <p:bldP spid="198781" grpId="0" animBg="1"/>
      <p:bldP spid="1987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5886450" y="5695950"/>
            <a:ext cx="1752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40" name="Text Box 47"/>
          <p:cNvSpPr txBox="1">
            <a:spLocks noChangeArrowheads="1"/>
          </p:cNvSpPr>
          <p:nvPr/>
        </p:nvSpPr>
        <p:spPr bwMode="auto">
          <a:xfrm>
            <a:off x="5181600" y="638175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C</a:t>
            </a:r>
            <a:r>
              <a:rPr lang="en-US" altLang="en-US" sz="3600">
                <a:solidFill>
                  <a:srgbClr val="FF3300"/>
                </a:solidFill>
              </a:rPr>
              <a:t>ắt, dán chữ E</a:t>
            </a:r>
          </a:p>
        </p:txBody>
      </p:sp>
      <p:sp>
        <p:nvSpPr>
          <p:cNvPr id="14341" name="Text Box 48"/>
          <p:cNvSpPr txBox="1">
            <a:spLocks noChangeArrowheads="1"/>
          </p:cNvSpPr>
          <p:nvPr/>
        </p:nvSpPr>
        <p:spPr bwMode="auto">
          <a:xfrm>
            <a:off x="2133600" y="1171575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99"/>
                </a:solidFill>
              </a:rPr>
              <a:t>2/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  <a:r>
              <a:rPr lang="en-US" altLang="en-US" sz="3600">
                <a:solidFill>
                  <a:srgbClr val="000099"/>
                </a:solidFill>
              </a:rPr>
              <a:t>C</a:t>
            </a:r>
            <a:r>
              <a:rPr lang="en-US" altLang="en-US" sz="3600"/>
              <a:t>ác bước thực hiện</a:t>
            </a:r>
            <a:r>
              <a:rPr lang="en-US" altLang="en-US" sz="36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4342" name="Text Box 49"/>
          <p:cNvSpPr txBox="1">
            <a:spLocks noChangeArrowheads="1"/>
          </p:cNvSpPr>
          <p:nvPr/>
        </p:nvSpPr>
        <p:spPr bwMode="auto">
          <a:xfrm>
            <a:off x="2362200" y="2162176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2:</a:t>
            </a:r>
            <a:r>
              <a:rPr lang="en-US" altLang="en-US" b="0">
                <a:solidFill>
                  <a:srgbClr val="000099"/>
                </a:solidFill>
              </a:rPr>
              <a:t>  C</a:t>
            </a:r>
            <a:r>
              <a:rPr lang="en-US" altLang="en-US" b="0"/>
              <a:t>ắt </a:t>
            </a:r>
            <a:r>
              <a:rPr lang="en-US" altLang="en-US" b="0">
                <a:solidFill>
                  <a:srgbClr val="000099"/>
                </a:solidFill>
              </a:rPr>
              <a:t> chữ E</a:t>
            </a:r>
          </a:p>
        </p:txBody>
      </p:sp>
      <p:sp>
        <p:nvSpPr>
          <p:cNvPr id="200754" name="Text Box 50"/>
          <p:cNvSpPr txBox="1">
            <a:spLocks noChangeArrowheads="1"/>
          </p:cNvSpPr>
          <p:nvPr/>
        </p:nvSpPr>
        <p:spPr bwMode="auto">
          <a:xfrm>
            <a:off x="2438400" y="2543176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Gấp đôi hình chữ nhật đã kẻ chữ E theo đường dấu giữa(mặt trái ra ngoài). Cắt theo đường kẻ nửa chữ E, bỏ phần gạch chéo(H3). Mở ra được chữ E như chữ mẫu(H.1).</a:t>
            </a:r>
          </a:p>
        </p:txBody>
      </p:sp>
      <p:sp>
        <p:nvSpPr>
          <p:cNvPr id="14344" name="Text Box 51"/>
          <p:cNvSpPr txBox="1">
            <a:spLocks noChangeArrowheads="1"/>
          </p:cNvSpPr>
          <p:nvPr/>
        </p:nvSpPr>
        <p:spPr bwMode="auto">
          <a:xfrm>
            <a:off x="2438400" y="1704976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</a:t>
            </a:r>
          </a:p>
        </p:txBody>
      </p:sp>
      <p:sp>
        <p:nvSpPr>
          <p:cNvPr id="14345" name="Text Box 52"/>
          <p:cNvSpPr txBox="1">
            <a:spLocks noChangeArrowheads="1"/>
          </p:cNvSpPr>
          <p:nvPr/>
        </p:nvSpPr>
        <p:spPr bwMode="auto">
          <a:xfrm>
            <a:off x="4251326" y="6172201"/>
            <a:ext cx="192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3</a:t>
            </a:r>
          </a:p>
        </p:txBody>
      </p:sp>
      <p:sp>
        <p:nvSpPr>
          <p:cNvPr id="14346" name="Text Box 53"/>
          <p:cNvSpPr txBox="1">
            <a:spLocks noChangeArrowheads="1"/>
          </p:cNvSpPr>
          <p:nvPr/>
        </p:nvSpPr>
        <p:spPr bwMode="auto">
          <a:xfrm>
            <a:off x="7620001" y="6172201"/>
            <a:ext cx="192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1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657600" y="4518026"/>
            <a:ext cx="1524000" cy="1501775"/>
            <a:chOff x="3888" y="663"/>
            <a:chExt cx="960" cy="946"/>
          </a:xfrm>
        </p:grpSpPr>
        <p:sp>
          <p:nvSpPr>
            <p:cNvPr id="14364" name="Line 90"/>
            <p:cNvSpPr>
              <a:spLocks noChangeShapeType="1"/>
            </p:cNvSpPr>
            <p:nvPr/>
          </p:nvSpPr>
          <p:spPr bwMode="auto">
            <a:xfrm>
              <a:off x="4256" y="672"/>
              <a:ext cx="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5" name="Line 91"/>
            <p:cNvSpPr>
              <a:spLocks noChangeShapeType="1"/>
            </p:cNvSpPr>
            <p:nvPr/>
          </p:nvSpPr>
          <p:spPr bwMode="auto">
            <a:xfrm>
              <a:off x="4624" y="68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6" name="Line 92"/>
            <p:cNvSpPr>
              <a:spLocks noChangeShapeType="1"/>
            </p:cNvSpPr>
            <p:nvPr/>
          </p:nvSpPr>
          <p:spPr bwMode="auto">
            <a:xfrm>
              <a:off x="3888" y="663"/>
              <a:ext cx="0" cy="9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7" name="Line 93"/>
            <p:cNvSpPr>
              <a:spLocks noChangeShapeType="1"/>
            </p:cNvSpPr>
            <p:nvPr/>
          </p:nvSpPr>
          <p:spPr bwMode="auto">
            <a:xfrm>
              <a:off x="3888" y="663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8" name="Line 94"/>
            <p:cNvSpPr>
              <a:spLocks noChangeShapeType="1"/>
            </p:cNvSpPr>
            <p:nvPr/>
          </p:nvSpPr>
          <p:spPr bwMode="auto">
            <a:xfrm>
              <a:off x="4848" y="663"/>
              <a:ext cx="0" cy="367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9" name="Line 95"/>
            <p:cNvSpPr>
              <a:spLocks noChangeShapeType="1"/>
            </p:cNvSpPr>
            <p:nvPr/>
          </p:nvSpPr>
          <p:spPr bwMode="auto">
            <a:xfrm>
              <a:off x="4256" y="663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0" name="Line 96"/>
            <p:cNvSpPr>
              <a:spLocks noChangeShapeType="1"/>
            </p:cNvSpPr>
            <p:nvPr/>
          </p:nvSpPr>
          <p:spPr bwMode="auto">
            <a:xfrm>
              <a:off x="4848" y="1412"/>
              <a:ext cx="0" cy="1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1" name="Line 97"/>
            <p:cNvSpPr>
              <a:spLocks noChangeShapeType="1"/>
            </p:cNvSpPr>
            <p:nvPr/>
          </p:nvSpPr>
          <p:spPr bwMode="auto">
            <a:xfrm>
              <a:off x="4256" y="142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2" name="Line 98"/>
            <p:cNvSpPr>
              <a:spLocks noChangeShapeType="1"/>
            </p:cNvSpPr>
            <p:nvPr/>
          </p:nvSpPr>
          <p:spPr bwMode="auto">
            <a:xfrm>
              <a:off x="3888" y="1039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3" name="Line 99"/>
            <p:cNvSpPr>
              <a:spLocks noChangeShapeType="1"/>
            </p:cNvSpPr>
            <p:nvPr/>
          </p:nvSpPr>
          <p:spPr bwMode="auto">
            <a:xfrm>
              <a:off x="4256" y="1039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4" name="Line 100"/>
            <p:cNvSpPr>
              <a:spLocks noChangeShapeType="1"/>
            </p:cNvSpPr>
            <p:nvPr/>
          </p:nvSpPr>
          <p:spPr bwMode="auto">
            <a:xfrm>
              <a:off x="3888" y="1406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5" name="Line 101"/>
            <p:cNvSpPr>
              <a:spLocks noChangeShapeType="1"/>
            </p:cNvSpPr>
            <p:nvPr/>
          </p:nvSpPr>
          <p:spPr bwMode="auto">
            <a:xfrm>
              <a:off x="4256" y="1406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6" name="Line 102"/>
            <p:cNvSpPr>
              <a:spLocks noChangeShapeType="1"/>
            </p:cNvSpPr>
            <p:nvPr/>
          </p:nvSpPr>
          <p:spPr bwMode="auto">
            <a:xfrm>
              <a:off x="3888" y="1606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7" name="Line 103"/>
            <p:cNvSpPr>
              <a:spLocks noChangeShapeType="1"/>
            </p:cNvSpPr>
            <p:nvPr/>
          </p:nvSpPr>
          <p:spPr bwMode="auto">
            <a:xfrm>
              <a:off x="4256" y="1606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8" name="Line 104"/>
            <p:cNvSpPr>
              <a:spLocks noChangeShapeType="1"/>
            </p:cNvSpPr>
            <p:nvPr/>
          </p:nvSpPr>
          <p:spPr bwMode="auto">
            <a:xfrm>
              <a:off x="4254" y="1039"/>
              <a:ext cx="0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9" name="Line 105"/>
            <p:cNvSpPr>
              <a:spLocks noChangeShapeType="1"/>
            </p:cNvSpPr>
            <p:nvPr/>
          </p:nvSpPr>
          <p:spPr bwMode="auto">
            <a:xfrm>
              <a:off x="4624" y="1391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4219576" y="5091114"/>
            <a:ext cx="962025" cy="623887"/>
            <a:chOff x="1350" y="2256"/>
            <a:chExt cx="606" cy="393"/>
          </a:xfrm>
        </p:grpSpPr>
        <p:sp>
          <p:nvSpPr>
            <p:cNvPr id="14353" name="Line 107"/>
            <p:cNvSpPr>
              <a:spLocks noChangeShapeType="1"/>
            </p:cNvSpPr>
            <p:nvPr/>
          </p:nvSpPr>
          <p:spPr bwMode="auto">
            <a:xfrm>
              <a:off x="1956" y="2274"/>
              <a:ext cx="0" cy="3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54" name="Line 108"/>
            <p:cNvSpPr>
              <a:spLocks noChangeShapeType="1"/>
            </p:cNvSpPr>
            <p:nvPr/>
          </p:nvSpPr>
          <p:spPr bwMode="auto">
            <a:xfrm flipH="1">
              <a:off x="1380" y="225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5" name="Line 109"/>
            <p:cNvSpPr>
              <a:spLocks noChangeShapeType="1"/>
            </p:cNvSpPr>
            <p:nvPr/>
          </p:nvSpPr>
          <p:spPr bwMode="auto">
            <a:xfrm flipH="1">
              <a:off x="1472" y="2265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6" name="Line 110"/>
            <p:cNvSpPr>
              <a:spLocks noChangeShapeType="1"/>
            </p:cNvSpPr>
            <p:nvPr/>
          </p:nvSpPr>
          <p:spPr bwMode="auto">
            <a:xfrm flipH="1">
              <a:off x="1572" y="225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7" name="Line 111"/>
            <p:cNvSpPr>
              <a:spLocks noChangeShapeType="1"/>
            </p:cNvSpPr>
            <p:nvPr/>
          </p:nvSpPr>
          <p:spPr bwMode="auto">
            <a:xfrm flipH="1">
              <a:off x="1664" y="2313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8" name="Line 112"/>
            <p:cNvSpPr>
              <a:spLocks noChangeShapeType="1"/>
            </p:cNvSpPr>
            <p:nvPr/>
          </p:nvSpPr>
          <p:spPr bwMode="auto">
            <a:xfrm flipH="1">
              <a:off x="1760" y="2409"/>
              <a:ext cx="192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9" name="Line 113"/>
            <p:cNvSpPr>
              <a:spLocks noChangeShapeType="1"/>
            </p:cNvSpPr>
            <p:nvPr/>
          </p:nvSpPr>
          <p:spPr bwMode="auto">
            <a:xfrm flipH="1">
              <a:off x="1840" y="2505"/>
              <a:ext cx="11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0" name="Line 114"/>
            <p:cNvSpPr>
              <a:spLocks noChangeShapeType="1"/>
            </p:cNvSpPr>
            <p:nvPr/>
          </p:nvSpPr>
          <p:spPr bwMode="auto">
            <a:xfrm flipH="1">
              <a:off x="1352" y="2273"/>
              <a:ext cx="96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1" name="Line 115"/>
            <p:cNvSpPr>
              <a:spLocks noChangeShapeType="1"/>
            </p:cNvSpPr>
            <p:nvPr/>
          </p:nvSpPr>
          <p:spPr bwMode="auto">
            <a:xfrm flipH="1">
              <a:off x="1350" y="2273"/>
              <a:ext cx="26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2" name="Line 116"/>
            <p:cNvSpPr>
              <a:spLocks noChangeShapeType="1"/>
            </p:cNvSpPr>
            <p:nvPr/>
          </p:nvSpPr>
          <p:spPr bwMode="auto">
            <a:xfrm flipH="1">
              <a:off x="1351" y="2265"/>
              <a:ext cx="17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3" name="Line 117"/>
            <p:cNvSpPr>
              <a:spLocks noChangeShapeType="1"/>
            </p:cNvSpPr>
            <p:nvPr/>
          </p:nvSpPr>
          <p:spPr bwMode="auto">
            <a:xfrm>
              <a:off x="1728" y="2274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sp>
        <p:nvSpPr>
          <p:cNvPr id="200822" name="Rectangle 118"/>
          <p:cNvSpPr>
            <a:spLocks noChangeArrowheads="1"/>
          </p:cNvSpPr>
          <p:nvPr/>
        </p:nvSpPr>
        <p:spPr bwMode="auto">
          <a:xfrm rot="15752095">
            <a:off x="3798094" y="5330032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823" name="Rectangle 119"/>
          <p:cNvSpPr>
            <a:spLocks noChangeArrowheads="1"/>
          </p:cNvSpPr>
          <p:nvPr/>
        </p:nvSpPr>
        <p:spPr bwMode="auto">
          <a:xfrm rot="10800000">
            <a:off x="4800600" y="5334001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854" name="Rectangle 150"/>
          <p:cNvSpPr>
            <a:spLocks noChangeArrowheads="1"/>
          </p:cNvSpPr>
          <p:nvPr/>
        </p:nvSpPr>
        <p:spPr bwMode="auto">
          <a:xfrm rot="10800000">
            <a:off x="4838700" y="4743451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0855" name="Picture 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971926"/>
            <a:ext cx="1162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0868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10451 0.004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0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59 -0.093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54" grpId="0"/>
      <p:bldP spid="200822" grpId="0"/>
      <p:bldP spid="200822" grpId="1"/>
      <p:bldP spid="200822" grpId="2"/>
      <p:bldP spid="200823" grpId="0"/>
      <p:bldP spid="200823" grpId="1"/>
      <p:bldP spid="200823" grpId="2"/>
      <p:bldP spid="200854" grpId="0"/>
      <p:bldP spid="200854" grpId="1"/>
      <p:bldP spid="20085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2133600" y="10350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99"/>
                </a:solidFill>
              </a:rPr>
              <a:t>2/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000099"/>
                </a:solidFill>
              </a:rPr>
              <a:t>C</a:t>
            </a:r>
            <a:r>
              <a:rPr lang="en-US" altLang="en-US" sz="3600"/>
              <a:t>ác bước thực hiện</a:t>
            </a:r>
            <a:r>
              <a:rPr lang="en-US" altLang="en-US" sz="36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5181601" y="6338888"/>
            <a:ext cx="1387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Hình 4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362200" y="153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3:</a:t>
            </a:r>
            <a:r>
              <a:rPr lang="en-US" altLang="en-US" b="0">
                <a:solidFill>
                  <a:srgbClr val="000099"/>
                </a:solidFill>
              </a:rPr>
              <a:t>  D</a:t>
            </a:r>
            <a:r>
              <a:rPr lang="en-US" altLang="en-US" b="0"/>
              <a:t>án </a:t>
            </a:r>
            <a:r>
              <a:rPr lang="en-US" altLang="en-US" b="0">
                <a:solidFill>
                  <a:srgbClr val="000099"/>
                </a:solidFill>
              </a:rPr>
              <a:t>chữ E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362200" y="278765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- Bôi hồ vào mặt kẻ ô của chữ và dán vào vị trí đã định.(H4). 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3505200" y="6338888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2362200" y="362585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i="1">
                <a:solidFill>
                  <a:srgbClr val="000099"/>
                </a:solidFill>
              </a:rPr>
              <a:t>- </a:t>
            </a:r>
            <a:r>
              <a:rPr lang="en-US" altLang="en-US" i="1">
                <a:solidFill>
                  <a:srgbClr val="0000FF"/>
                </a:solidFill>
              </a:rPr>
              <a:t>Đặt tờ giấy nháp lên trên chữ vừa dán để miết cho phẳng.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2362200" y="194945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- Kẻ</a:t>
            </a:r>
            <a:r>
              <a:rPr lang="en-US" altLang="en-US" i="1"/>
              <a:t> một đường thẳng nằm ngang làm chuẩn. Đặt ướm chữ E vào đường chuẩn cho cân đối.</a:t>
            </a:r>
          </a:p>
        </p:txBody>
      </p:sp>
      <p:pic>
        <p:nvPicPr>
          <p:cNvPr id="2017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124326"/>
            <a:ext cx="1162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7" grpId="0"/>
      <p:bldP spid="201739" grpId="0"/>
      <p:bldP spid="201741" grpId="0"/>
      <p:bldP spid="2017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133600" y="10350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</a:rPr>
              <a:t>      3/ Th</a:t>
            </a:r>
            <a:r>
              <a:rPr lang="en-US" altLang="en-US" sz="3600"/>
              <a:t>ực hành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752600" y="14922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* </a:t>
            </a:r>
            <a:r>
              <a:rPr lang="en-US" altLang="en-US" sz="3600">
                <a:solidFill>
                  <a:schemeClr val="tx1"/>
                </a:solidFill>
              </a:rPr>
              <a:t>Nêu các bước cắt, dán chữ E.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2133600" y="21478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 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1981200" y="37480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2:</a:t>
            </a:r>
            <a:r>
              <a:rPr lang="en-US" altLang="en-US" b="0">
                <a:solidFill>
                  <a:srgbClr val="000099"/>
                </a:solidFill>
              </a:rPr>
              <a:t>  C</a:t>
            </a:r>
            <a:r>
              <a:rPr lang="en-US" altLang="en-US" b="0"/>
              <a:t>ắt </a:t>
            </a:r>
            <a:r>
              <a:rPr lang="en-US" altLang="en-US" b="0">
                <a:solidFill>
                  <a:srgbClr val="000099"/>
                </a:solidFill>
              </a:rPr>
              <a:t> chữ E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2057400" y="5729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3:</a:t>
            </a:r>
            <a:r>
              <a:rPr lang="en-US" altLang="en-US" b="0">
                <a:solidFill>
                  <a:srgbClr val="000099"/>
                </a:solidFill>
              </a:rPr>
              <a:t>  D</a:t>
            </a:r>
            <a:r>
              <a:rPr lang="en-US" altLang="en-US" b="0"/>
              <a:t>án </a:t>
            </a:r>
            <a:r>
              <a:rPr lang="en-US" altLang="en-US" b="0">
                <a:solidFill>
                  <a:srgbClr val="000099"/>
                </a:solidFill>
              </a:rPr>
              <a:t>chữ E</a:t>
            </a:r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600826" y="2895600"/>
            <a:ext cx="1095375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6605588" y="4495800"/>
            <a:ext cx="1166812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5513389" y="6648450"/>
            <a:ext cx="32543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7848600" y="2057400"/>
            <a:ext cx="762000" cy="1447800"/>
            <a:chOff x="180" y="1452"/>
            <a:chExt cx="1140" cy="2172"/>
          </a:xfrm>
        </p:grpSpPr>
        <p:sp>
          <p:nvSpPr>
            <p:cNvPr id="16467" name="Text Box 108"/>
            <p:cNvSpPr txBox="1">
              <a:spLocks noChangeArrowheads="1"/>
            </p:cNvSpPr>
            <p:nvPr/>
          </p:nvSpPr>
          <p:spPr bwMode="auto">
            <a:xfrm>
              <a:off x="339" y="1721"/>
              <a:ext cx="276" cy="77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8" name="Rectangle 109"/>
            <p:cNvSpPr>
              <a:spLocks noChangeArrowheads="1"/>
            </p:cNvSpPr>
            <p:nvPr/>
          </p:nvSpPr>
          <p:spPr bwMode="auto">
            <a:xfrm>
              <a:off x="1075" y="3178"/>
              <a:ext cx="22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69" name="Rectangle 110"/>
            <p:cNvSpPr>
              <a:spLocks noChangeArrowheads="1"/>
            </p:cNvSpPr>
            <p:nvPr/>
          </p:nvSpPr>
          <p:spPr bwMode="auto">
            <a:xfrm>
              <a:off x="634" y="3178"/>
              <a:ext cx="44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0" name="Rectangle 111"/>
            <p:cNvSpPr>
              <a:spLocks noChangeArrowheads="1"/>
            </p:cNvSpPr>
            <p:nvPr/>
          </p:nvSpPr>
          <p:spPr bwMode="auto">
            <a:xfrm>
              <a:off x="192" y="3178"/>
              <a:ext cx="442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1" name="Rectangle 112"/>
            <p:cNvSpPr>
              <a:spLocks noChangeArrowheads="1"/>
            </p:cNvSpPr>
            <p:nvPr/>
          </p:nvSpPr>
          <p:spPr bwMode="auto">
            <a:xfrm>
              <a:off x="1075" y="2749"/>
              <a:ext cx="22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2" name="Rectangle 113"/>
            <p:cNvSpPr>
              <a:spLocks noChangeArrowheads="1"/>
            </p:cNvSpPr>
            <p:nvPr/>
          </p:nvSpPr>
          <p:spPr bwMode="auto">
            <a:xfrm>
              <a:off x="634" y="2749"/>
              <a:ext cx="44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3" name="Rectangle 114"/>
            <p:cNvSpPr>
              <a:spLocks noChangeArrowheads="1"/>
            </p:cNvSpPr>
            <p:nvPr/>
          </p:nvSpPr>
          <p:spPr bwMode="auto">
            <a:xfrm>
              <a:off x="192" y="2749"/>
              <a:ext cx="442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4" name="Rectangle 115"/>
            <p:cNvSpPr>
              <a:spLocks noChangeArrowheads="1"/>
            </p:cNvSpPr>
            <p:nvPr/>
          </p:nvSpPr>
          <p:spPr bwMode="auto">
            <a:xfrm>
              <a:off x="1075" y="2321"/>
              <a:ext cx="221" cy="428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5" name="Rectangle 116"/>
            <p:cNvSpPr>
              <a:spLocks noChangeArrowheads="1"/>
            </p:cNvSpPr>
            <p:nvPr/>
          </p:nvSpPr>
          <p:spPr bwMode="auto">
            <a:xfrm>
              <a:off x="634" y="2321"/>
              <a:ext cx="441" cy="428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6" name="Rectangle 117"/>
            <p:cNvSpPr>
              <a:spLocks noChangeArrowheads="1"/>
            </p:cNvSpPr>
            <p:nvPr/>
          </p:nvSpPr>
          <p:spPr bwMode="auto">
            <a:xfrm>
              <a:off x="192" y="2321"/>
              <a:ext cx="442" cy="428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7" name="Rectangle 118"/>
            <p:cNvSpPr>
              <a:spLocks noChangeArrowheads="1"/>
            </p:cNvSpPr>
            <p:nvPr/>
          </p:nvSpPr>
          <p:spPr bwMode="auto">
            <a:xfrm>
              <a:off x="1075" y="1892"/>
              <a:ext cx="22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8" name="Rectangle 119"/>
            <p:cNvSpPr>
              <a:spLocks noChangeArrowheads="1"/>
            </p:cNvSpPr>
            <p:nvPr/>
          </p:nvSpPr>
          <p:spPr bwMode="auto">
            <a:xfrm>
              <a:off x="634" y="1892"/>
              <a:ext cx="441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79" name="Rectangle 120"/>
            <p:cNvSpPr>
              <a:spLocks noChangeArrowheads="1"/>
            </p:cNvSpPr>
            <p:nvPr/>
          </p:nvSpPr>
          <p:spPr bwMode="auto">
            <a:xfrm>
              <a:off x="192" y="1892"/>
              <a:ext cx="442" cy="429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0" name="Rectangle 121"/>
            <p:cNvSpPr>
              <a:spLocks noChangeArrowheads="1"/>
            </p:cNvSpPr>
            <p:nvPr/>
          </p:nvSpPr>
          <p:spPr bwMode="auto">
            <a:xfrm>
              <a:off x="1075" y="1476"/>
              <a:ext cx="221" cy="416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1" name="Rectangle 122"/>
            <p:cNvSpPr>
              <a:spLocks noChangeArrowheads="1"/>
            </p:cNvSpPr>
            <p:nvPr/>
          </p:nvSpPr>
          <p:spPr bwMode="auto">
            <a:xfrm>
              <a:off x="634" y="1476"/>
              <a:ext cx="441" cy="416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2" name="Rectangle 123"/>
            <p:cNvSpPr>
              <a:spLocks noChangeArrowheads="1"/>
            </p:cNvSpPr>
            <p:nvPr/>
          </p:nvSpPr>
          <p:spPr bwMode="auto">
            <a:xfrm>
              <a:off x="192" y="1476"/>
              <a:ext cx="442" cy="416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3" name="Line 124"/>
            <p:cNvSpPr>
              <a:spLocks noChangeShapeType="1"/>
            </p:cNvSpPr>
            <p:nvPr/>
          </p:nvSpPr>
          <p:spPr bwMode="auto">
            <a:xfrm>
              <a:off x="192" y="1476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4" name="Line 125"/>
            <p:cNvSpPr>
              <a:spLocks noChangeShapeType="1"/>
            </p:cNvSpPr>
            <p:nvPr/>
          </p:nvSpPr>
          <p:spPr bwMode="auto">
            <a:xfrm>
              <a:off x="192" y="18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5" name="Line 126"/>
            <p:cNvSpPr>
              <a:spLocks noChangeShapeType="1"/>
            </p:cNvSpPr>
            <p:nvPr/>
          </p:nvSpPr>
          <p:spPr bwMode="auto">
            <a:xfrm>
              <a:off x="192" y="2321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6" name="Line 127"/>
            <p:cNvSpPr>
              <a:spLocks noChangeShapeType="1"/>
            </p:cNvSpPr>
            <p:nvPr/>
          </p:nvSpPr>
          <p:spPr bwMode="auto">
            <a:xfrm>
              <a:off x="192" y="2749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7" name="Line 128"/>
            <p:cNvSpPr>
              <a:spLocks noChangeShapeType="1"/>
            </p:cNvSpPr>
            <p:nvPr/>
          </p:nvSpPr>
          <p:spPr bwMode="auto">
            <a:xfrm>
              <a:off x="192" y="3178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8" name="Line 129"/>
            <p:cNvSpPr>
              <a:spLocks noChangeShapeType="1"/>
            </p:cNvSpPr>
            <p:nvPr/>
          </p:nvSpPr>
          <p:spPr bwMode="auto">
            <a:xfrm>
              <a:off x="192" y="3607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89" name="Line 130"/>
            <p:cNvSpPr>
              <a:spLocks noChangeShapeType="1"/>
            </p:cNvSpPr>
            <p:nvPr/>
          </p:nvSpPr>
          <p:spPr bwMode="auto">
            <a:xfrm>
              <a:off x="192" y="1476"/>
              <a:ext cx="0" cy="21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0" name="Line 131"/>
            <p:cNvSpPr>
              <a:spLocks noChangeShapeType="1"/>
            </p:cNvSpPr>
            <p:nvPr/>
          </p:nvSpPr>
          <p:spPr bwMode="auto">
            <a:xfrm>
              <a:off x="634" y="1476"/>
              <a:ext cx="0" cy="2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1" name="Line 132"/>
            <p:cNvSpPr>
              <a:spLocks noChangeShapeType="1"/>
            </p:cNvSpPr>
            <p:nvPr/>
          </p:nvSpPr>
          <p:spPr bwMode="auto">
            <a:xfrm>
              <a:off x="1075" y="1476"/>
              <a:ext cx="0" cy="2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2" name="Line 133"/>
            <p:cNvSpPr>
              <a:spLocks noChangeShapeType="1"/>
            </p:cNvSpPr>
            <p:nvPr/>
          </p:nvSpPr>
          <p:spPr bwMode="auto">
            <a:xfrm>
              <a:off x="1296" y="1476"/>
              <a:ext cx="0" cy="213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93" name="AutoShape 134"/>
            <p:cNvSpPr>
              <a:spLocks noChangeArrowheads="1"/>
            </p:cNvSpPr>
            <p:nvPr/>
          </p:nvSpPr>
          <p:spPr bwMode="auto">
            <a:xfrm>
              <a:off x="180" y="1452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4" name="AutoShape 135"/>
            <p:cNvSpPr>
              <a:spLocks noChangeArrowheads="1"/>
            </p:cNvSpPr>
            <p:nvPr/>
          </p:nvSpPr>
          <p:spPr bwMode="auto">
            <a:xfrm>
              <a:off x="180" y="356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5" name="AutoShape 136"/>
            <p:cNvSpPr>
              <a:spLocks noChangeArrowheads="1"/>
            </p:cNvSpPr>
            <p:nvPr/>
          </p:nvSpPr>
          <p:spPr bwMode="auto">
            <a:xfrm>
              <a:off x="1272" y="146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6" name="AutoShape 137"/>
            <p:cNvSpPr>
              <a:spLocks noChangeArrowheads="1"/>
            </p:cNvSpPr>
            <p:nvPr/>
          </p:nvSpPr>
          <p:spPr bwMode="auto">
            <a:xfrm>
              <a:off x="600" y="1860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7" name="AutoShape 138"/>
            <p:cNvSpPr>
              <a:spLocks noChangeArrowheads="1"/>
            </p:cNvSpPr>
            <p:nvPr/>
          </p:nvSpPr>
          <p:spPr bwMode="auto">
            <a:xfrm>
              <a:off x="1272" y="1860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8" name="AutoShape 139"/>
            <p:cNvSpPr>
              <a:spLocks noChangeArrowheads="1"/>
            </p:cNvSpPr>
            <p:nvPr/>
          </p:nvSpPr>
          <p:spPr bwMode="auto">
            <a:xfrm>
              <a:off x="1272" y="2292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99" name="AutoShape 140"/>
            <p:cNvSpPr>
              <a:spLocks noChangeArrowheads="1"/>
            </p:cNvSpPr>
            <p:nvPr/>
          </p:nvSpPr>
          <p:spPr bwMode="auto">
            <a:xfrm>
              <a:off x="600" y="2280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0" name="AutoShape 141"/>
            <p:cNvSpPr>
              <a:spLocks noChangeArrowheads="1"/>
            </p:cNvSpPr>
            <p:nvPr/>
          </p:nvSpPr>
          <p:spPr bwMode="auto">
            <a:xfrm>
              <a:off x="612" y="2712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1" name="AutoShape 142"/>
            <p:cNvSpPr>
              <a:spLocks noChangeArrowheads="1"/>
            </p:cNvSpPr>
            <p:nvPr/>
          </p:nvSpPr>
          <p:spPr bwMode="auto">
            <a:xfrm>
              <a:off x="1272" y="272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2" name="AutoShape 143"/>
            <p:cNvSpPr>
              <a:spLocks noChangeArrowheads="1"/>
            </p:cNvSpPr>
            <p:nvPr/>
          </p:nvSpPr>
          <p:spPr bwMode="auto">
            <a:xfrm>
              <a:off x="1272" y="314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3" name="AutoShape 144"/>
            <p:cNvSpPr>
              <a:spLocks noChangeArrowheads="1"/>
            </p:cNvSpPr>
            <p:nvPr/>
          </p:nvSpPr>
          <p:spPr bwMode="auto">
            <a:xfrm>
              <a:off x="600" y="3144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4" name="AutoShape 145"/>
            <p:cNvSpPr>
              <a:spLocks noChangeArrowheads="1"/>
            </p:cNvSpPr>
            <p:nvPr/>
          </p:nvSpPr>
          <p:spPr bwMode="auto">
            <a:xfrm>
              <a:off x="1272" y="3576"/>
              <a:ext cx="48" cy="48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505" name="Line 146"/>
            <p:cNvSpPr>
              <a:spLocks noChangeShapeType="1"/>
            </p:cNvSpPr>
            <p:nvPr/>
          </p:nvSpPr>
          <p:spPr bwMode="auto">
            <a:xfrm>
              <a:off x="216" y="1476"/>
              <a:ext cx="10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6" name="Line 147"/>
            <p:cNvSpPr>
              <a:spLocks noChangeShapeType="1"/>
            </p:cNvSpPr>
            <p:nvPr/>
          </p:nvSpPr>
          <p:spPr bwMode="auto">
            <a:xfrm>
              <a:off x="624" y="1884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7" name="Line 148"/>
            <p:cNvSpPr>
              <a:spLocks noChangeShapeType="1"/>
            </p:cNvSpPr>
            <p:nvPr/>
          </p:nvSpPr>
          <p:spPr bwMode="auto">
            <a:xfrm>
              <a:off x="624" y="2316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8" name="Line 149"/>
            <p:cNvSpPr>
              <a:spLocks noChangeShapeType="1"/>
            </p:cNvSpPr>
            <p:nvPr/>
          </p:nvSpPr>
          <p:spPr bwMode="auto">
            <a:xfrm>
              <a:off x="624" y="2748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09" name="Line 150"/>
            <p:cNvSpPr>
              <a:spLocks noChangeShapeType="1"/>
            </p:cNvSpPr>
            <p:nvPr/>
          </p:nvSpPr>
          <p:spPr bwMode="auto">
            <a:xfrm>
              <a:off x="624" y="3168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0" name="Line 151"/>
            <p:cNvSpPr>
              <a:spLocks noChangeShapeType="1"/>
            </p:cNvSpPr>
            <p:nvPr/>
          </p:nvSpPr>
          <p:spPr bwMode="auto">
            <a:xfrm>
              <a:off x="624" y="3168"/>
              <a:ext cx="67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1" name="Line 152"/>
            <p:cNvSpPr>
              <a:spLocks noChangeShapeType="1"/>
            </p:cNvSpPr>
            <p:nvPr/>
          </p:nvSpPr>
          <p:spPr bwMode="auto">
            <a:xfrm>
              <a:off x="192" y="3600"/>
              <a:ext cx="112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2" name="Line 153"/>
            <p:cNvSpPr>
              <a:spLocks noChangeShapeType="1"/>
            </p:cNvSpPr>
            <p:nvPr/>
          </p:nvSpPr>
          <p:spPr bwMode="auto">
            <a:xfrm>
              <a:off x="192" y="1488"/>
              <a:ext cx="0" cy="2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3" name="Line 154"/>
            <p:cNvSpPr>
              <a:spLocks noChangeShapeType="1"/>
            </p:cNvSpPr>
            <p:nvPr/>
          </p:nvSpPr>
          <p:spPr bwMode="auto">
            <a:xfrm>
              <a:off x="1296" y="1452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4" name="Line 155"/>
            <p:cNvSpPr>
              <a:spLocks noChangeShapeType="1"/>
            </p:cNvSpPr>
            <p:nvPr/>
          </p:nvSpPr>
          <p:spPr bwMode="auto">
            <a:xfrm>
              <a:off x="624" y="1872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5" name="Line 156"/>
            <p:cNvSpPr>
              <a:spLocks noChangeShapeType="1"/>
            </p:cNvSpPr>
            <p:nvPr/>
          </p:nvSpPr>
          <p:spPr bwMode="auto">
            <a:xfrm>
              <a:off x="1296" y="2316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6" name="Line 157"/>
            <p:cNvSpPr>
              <a:spLocks noChangeShapeType="1"/>
            </p:cNvSpPr>
            <p:nvPr/>
          </p:nvSpPr>
          <p:spPr bwMode="auto">
            <a:xfrm>
              <a:off x="624" y="2736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  <p:sp>
          <p:nvSpPr>
            <p:cNvPr id="16517" name="Line 158"/>
            <p:cNvSpPr>
              <a:spLocks noChangeShapeType="1"/>
            </p:cNvSpPr>
            <p:nvPr/>
          </p:nvSpPr>
          <p:spPr bwMode="auto">
            <a:xfrm>
              <a:off x="1296" y="3168"/>
              <a:ext cx="0" cy="43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SG"/>
            </a:p>
          </p:txBody>
        </p:sp>
      </p:grpSp>
      <p:sp>
        <p:nvSpPr>
          <p:cNvPr id="202911" name="Line 159"/>
          <p:cNvSpPr>
            <a:spLocks noChangeShapeType="1"/>
          </p:cNvSpPr>
          <p:nvPr/>
        </p:nvSpPr>
        <p:spPr bwMode="auto">
          <a:xfrm flipH="1" flipV="1">
            <a:off x="7543800" y="2762251"/>
            <a:ext cx="1485900" cy="47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grpSp>
        <p:nvGrpSpPr>
          <p:cNvPr id="3" name="Group 194"/>
          <p:cNvGrpSpPr>
            <a:grpSpLocks/>
          </p:cNvGrpSpPr>
          <p:nvPr/>
        </p:nvGrpSpPr>
        <p:grpSpPr bwMode="auto">
          <a:xfrm>
            <a:off x="5334000" y="2057400"/>
            <a:ext cx="838200" cy="1524000"/>
            <a:chOff x="1632" y="1296"/>
            <a:chExt cx="816" cy="1488"/>
          </a:xfrm>
        </p:grpSpPr>
        <p:sp>
          <p:nvSpPr>
            <p:cNvPr id="16429" name="Text Box 195"/>
            <p:cNvSpPr txBox="1">
              <a:spLocks noChangeArrowheads="1"/>
            </p:cNvSpPr>
            <p:nvPr/>
          </p:nvSpPr>
          <p:spPr bwMode="auto">
            <a:xfrm>
              <a:off x="1754" y="1480"/>
              <a:ext cx="179" cy="507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30" name="Rectangle 196"/>
            <p:cNvSpPr>
              <a:spLocks noChangeArrowheads="1"/>
            </p:cNvSpPr>
            <p:nvPr/>
          </p:nvSpPr>
          <p:spPr bwMode="auto">
            <a:xfrm>
              <a:off x="2273" y="2478"/>
              <a:ext cx="158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1" name="Rectangle 197"/>
            <p:cNvSpPr>
              <a:spLocks noChangeArrowheads="1"/>
            </p:cNvSpPr>
            <p:nvPr/>
          </p:nvSpPr>
          <p:spPr bwMode="auto">
            <a:xfrm>
              <a:off x="1957" y="2478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2" name="Rectangle 198"/>
            <p:cNvSpPr>
              <a:spLocks noChangeArrowheads="1"/>
            </p:cNvSpPr>
            <p:nvPr/>
          </p:nvSpPr>
          <p:spPr bwMode="auto">
            <a:xfrm>
              <a:off x="1641" y="2478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3" name="Rectangle 199"/>
            <p:cNvSpPr>
              <a:spLocks noChangeArrowheads="1"/>
            </p:cNvSpPr>
            <p:nvPr/>
          </p:nvSpPr>
          <p:spPr bwMode="auto">
            <a:xfrm>
              <a:off x="2273" y="2185"/>
              <a:ext cx="158" cy="293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4" name="Rectangle 200"/>
            <p:cNvSpPr>
              <a:spLocks noChangeArrowheads="1"/>
            </p:cNvSpPr>
            <p:nvPr/>
          </p:nvSpPr>
          <p:spPr bwMode="auto">
            <a:xfrm>
              <a:off x="1957" y="2185"/>
              <a:ext cx="316" cy="293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5" name="Rectangle 201"/>
            <p:cNvSpPr>
              <a:spLocks noChangeArrowheads="1"/>
            </p:cNvSpPr>
            <p:nvPr/>
          </p:nvSpPr>
          <p:spPr bwMode="auto">
            <a:xfrm>
              <a:off x="1641" y="2185"/>
              <a:ext cx="316" cy="293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6" name="Rectangle 202"/>
            <p:cNvSpPr>
              <a:spLocks noChangeArrowheads="1"/>
            </p:cNvSpPr>
            <p:nvPr/>
          </p:nvSpPr>
          <p:spPr bwMode="auto">
            <a:xfrm>
              <a:off x="2273" y="1891"/>
              <a:ext cx="158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7" name="Rectangle 203"/>
            <p:cNvSpPr>
              <a:spLocks noChangeArrowheads="1"/>
            </p:cNvSpPr>
            <p:nvPr/>
          </p:nvSpPr>
          <p:spPr bwMode="auto">
            <a:xfrm>
              <a:off x="1957" y="1891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8" name="Rectangle 204"/>
            <p:cNvSpPr>
              <a:spLocks noChangeArrowheads="1"/>
            </p:cNvSpPr>
            <p:nvPr/>
          </p:nvSpPr>
          <p:spPr bwMode="auto">
            <a:xfrm>
              <a:off x="1641" y="1891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39" name="Rectangle 205"/>
            <p:cNvSpPr>
              <a:spLocks noChangeArrowheads="1"/>
            </p:cNvSpPr>
            <p:nvPr/>
          </p:nvSpPr>
          <p:spPr bwMode="auto">
            <a:xfrm>
              <a:off x="2273" y="1597"/>
              <a:ext cx="158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0" name="Rectangle 206"/>
            <p:cNvSpPr>
              <a:spLocks noChangeArrowheads="1"/>
            </p:cNvSpPr>
            <p:nvPr/>
          </p:nvSpPr>
          <p:spPr bwMode="auto">
            <a:xfrm>
              <a:off x="1957" y="1597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1" name="Rectangle 207"/>
            <p:cNvSpPr>
              <a:spLocks noChangeArrowheads="1"/>
            </p:cNvSpPr>
            <p:nvPr/>
          </p:nvSpPr>
          <p:spPr bwMode="auto">
            <a:xfrm>
              <a:off x="1641" y="1597"/>
              <a:ext cx="316" cy="2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2" name="Rectangle 208"/>
            <p:cNvSpPr>
              <a:spLocks noChangeArrowheads="1"/>
            </p:cNvSpPr>
            <p:nvPr/>
          </p:nvSpPr>
          <p:spPr bwMode="auto">
            <a:xfrm>
              <a:off x="2273" y="1312"/>
              <a:ext cx="158" cy="285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3" name="Rectangle 209"/>
            <p:cNvSpPr>
              <a:spLocks noChangeArrowheads="1"/>
            </p:cNvSpPr>
            <p:nvPr/>
          </p:nvSpPr>
          <p:spPr bwMode="auto">
            <a:xfrm>
              <a:off x="1957" y="1312"/>
              <a:ext cx="316" cy="285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4" name="Rectangle 210"/>
            <p:cNvSpPr>
              <a:spLocks noChangeArrowheads="1"/>
            </p:cNvSpPr>
            <p:nvPr/>
          </p:nvSpPr>
          <p:spPr bwMode="auto">
            <a:xfrm>
              <a:off x="1641" y="1312"/>
              <a:ext cx="316" cy="285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45" name="Line 211"/>
            <p:cNvSpPr>
              <a:spLocks noChangeShapeType="1"/>
            </p:cNvSpPr>
            <p:nvPr/>
          </p:nvSpPr>
          <p:spPr bwMode="auto">
            <a:xfrm>
              <a:off x="1641" y="1312"/>
              <a:ext cx="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6" name="Line 212"/>
            <p:cNvSpPr>
              <a:spLocks noChangeShapeType="1"/>
            </p:cNvSpPr>
            <p:nvPr/>
          </p:nvSpPr>
          <p:spPr bwMode="auto">
            <a:xfrm>
              <a:off x="1641" y="1597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7" name="Line 213"/>
            <p:cNvSpPr>
              <a:spLocks noChangeShapeType="1"/>
            </p:cNvSpPr>
            <p:nvPr/>
          </p:nvSpPr>
          <p:spPr bwMode="auto">
            <a:xfrm>
              <a:off x="1641" y="1891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8" name="Line 214"/>
            <p:cNvSpPr>
              <a:spLocks noChangeShapeType="1"/>
            </p:cNvSpPr>
            <p:nvPr/>
          </p:nvSpPr>
          <p:spPr bwMode="auto">
            <a:xfrm>
              <a:off x="1641" y="2185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49" name="Line 215"/>
            <p:cNvSpPr>
              <a:spLocks noChangeShapeType="1"/>
            </p:cNvSpPr>
            <p:nvPr/>
          </p:nvSpPr>
          <p:spPr bwMode="auto">
            <a:xfrm>
              <a:off x="1641" y="2478"/>
              <a:ext cx="7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0" name="Line 216"/>
            <p:cNvSpPr>
              <a:spLocks noChangeShapeType="1"/>
            </p:cNvSpPr>
            <p:nvPr/>
          </p:nvSpPr>
          <p:spPr bwMode="auto">
            <a:xfrm>
              <a:off x="1641" y="2772"/>
              <a:ext cx="7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1" name="Line 217"/>
            <p:cNvSpPr>
              <a:spLocks noChangeShapeType="1"/>
            </p:cNvSpPr>
            <p:nvPr/>
          </p:nvSpPr>
          <p:spPr bwMode="auto">
            <a:xfrm>
              <a:off x="1641" y="1312"/>
              <a:ext cx="0" cy="1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2" name="Line 218"/>
            <p:cNvSpPr>
              <a:spLocks noChangeShapeType="1"/>
            </p:cNvSpPr>
            <p:nvPr/>
          </p:nvSpPr>
          <p:spPr bwMode="auto">
            <a:xfrm>
              <a:off x="1957" y="1312"/>
              <a:ext cx="0" cy="1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3" name="Line 219"/>
            <p:cNvSpPr>
              <a:spLocks noChangeShapeType="1"/>
            </p:cNvSpPr>
            <p:nvPr/>
          </p:nvSpPr>
          <p:spPr bwMode="auto">
            <a:xfrm>
              <a:off x="2273" y="1312"/>
              <a:ext cx="0" cy="1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4" name="Line 220"/>
            <p:cNvSpPr>
              <a:spLocks noChangeShapeType="1"/>
            </p:cNvSpPr>
            <p:nvPr/>
          </p:nvSpPr>
          <p:spPr bwMode="auto">
            <a:xfrm>
              <a:off x="2431" y="1312"/>
              <a:ext cx="0" cy="1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55" name="AutoShape 221"/>
            <p:cNvSpPr>
              <a:spLocks noChangeArrowheads="1"/>
            </p:cNvSpPr>
            <p:nvPr/>
          </p:nvSpPr>
          <p:spPr bwMode="auto">
            <a:xfrm>
              <a:off x="1632" y="1296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6" name="AutoShape 222"/>
            <p:cNvSpPr>
              <a:spLocks noChangeArrowheads="1"/>
            </p:cNvSpPr>
            <p:nvPr/>
          </p:nvSpPr>
          <p:spPr bwMode="auto">
            <a:xfrm>
              <a:off x="1632" y="2743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7" name="AutoShape 223"/>
            <p:cNvSpPr>
              <a:spLocks noChangeArrowheads="1"/>
            </p:cNvSpPr>
            <p:nvPr/>
          </p:nvSpPr>
          <p:spPr bwMode="auto">
            <a:xfrm>
              <a:off x="2414" y="1304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8" name="AutoShape 224"/>
            <p:cNvSpPr>
              <a:spLocks noChangeArrowheads="1"/>
            </p:cNvSpPr>
            <p:nvPr/>
          </p:nvSpPr>
          <p:spPr bwMode="auto">
            <a:xfrm>
              <a:off x="1933" y="1576"/>
              <a:ext cx="34" cy="32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59" name="AutoShape 225"/>
            <p:cNvSpPr>
              <a:spLocks noChangeArrowheads="1"/>
            </p:cNvSpPr>
            <p:nvPr/>
          </p:nvSpPr>
          <p:spPr bwMode="auto">
            <a:xfrm>
              <a:off x="2414" y="1576"/>
              <a:ext cx="34" cy="32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0" name="AutoShape 226"/>
            <p:cNvSpPr>
              <a:spLocks noChangeArrowheads="1"/>
            </p:cNvSpPr>
            <p:nvPr/>
          </p:nvSpPr>
          <p:spPr bwMode="auto">
            <a:xfrm>
              <a:off x="2414" y="1871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1" name="AutoShape 227"/>
            <p:cNvSpPr>
              <a:spLocks noChangeArrowheads="1"/>
            </p:cNvSpPr>
            <p:nvPr/>
          </p:nvSpPr>
          <p:spPr bwMode="auto">
            <a:xfrm>
              <a:off x="1933" y="1863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2" name="AutoShape 228"/>
            <p:cNvSpPr>
              <a:spLocks noChangeArrowheads="1"/>
            </p:cNvSpPr>
            <p:nvPr/>
          </p:nvSpPr>
          <p:spPr bwMode="auto">
            <a:xfrm>
              <a:off x="1941" y="2159"/>
              <a:ext cx="35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3" name="AutoShape 229"/>
            <p:cNvSpPr>
              <a:spLocks noChangeArrowheads="1"/>
            </p:cNvSpPr>
            <p:nvPr/>
          </p:nvSpPr>
          <p:spPr bwMode="auto">
            <a:xfrm>
              <a:off x="2414" y="2167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4" name="AutoShape 230"/>
            <p:cNvSpPr>
              <a:spLocks noChangeArrowheads="1"/>
            </p:cNvSpPr>
            <p:nvPr/>
          </p:nvSpPr>
          <p:spPr bwMode="auto">
            <a:xfrm>
              <a:off x="2414" y="2455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5" name="AutoShape 231"/>
            <p:cNvSpPr>
              <a:spLocks noChangeArrowheads="1"/>
            </p:cNvSpPr>
            <p:nvPr/>
          </p:nvSpPr>
          <p:spPr bwMode="auto">
            <a:xfrm>
              <a:off x="1933" y="2455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6466" name="AutoShape 232"/>
            <p:cNvSpPr>
              <a:spLocks noChangeArrowheads="1"/>
            </p:cNvSpPr>
            <p:nvPr/>
          </p:nvSpPr>
          <p:spPr bwMode="auto">
            <a:xfrm>
              <a:off x="2414" y="2751"/>
              <a:ext cx="34" cy="33"/>
            </a:xfrm>
            <a:prstGeom prst="flowChartConnector">
              <a:avLst/>
            </a:prstGeom>
            <a:solidFill>
              <a:srgbClr val="FAFD83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grpSp>
        <p:nvGrpSpPr>
          <p:cNvPr id="4" name="Group 253"/>
          <p:cNvGrpSpPr>
            <a:grpSpLocks/>
          </p:cNvGrpSpPr>
          <p:nvPr/>
        </p:nvGrpSpPr>
        <p:grpSpPr bwMode="auto">
          <a:xfrm>
            <a:off x="5257800" y="3886200"/>
            <a:ext cx="838200" cy="914400"/>
            <a:chOff x="2208" y="1584"/>
            <a:chExt cx="960" cy="946"/>
          </a:xfrm>
        </p:grpSpPr>
        <p:sp>
          <p:nvSpPr>
            <p:cNvPr id="16400" name="Rectangle 254"/>
            <p:cNvSpPr>
              <a:spLocks noChangeArrowheads="1"/>
            </p:cNvSpPr>
            <p:nvPr/>
          </p:nvSpPr>
          <p:spPr bwMode="auto">
            <a:xfrm>
              <a:off x="2944" y="1960"/>
              <a:ext cx="224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255"/>
            <p:cNvSpPr>
              <a:spLocks noChangeArrowheads="1"/>
            </p:cNvSpPr>
            <p:nvPr/>
          </p:nvSpPr>
          <p:spPr bwMode="auto">
            <a:xfrm>
              <a:off x="2576" y="1960"/>
              <a:ext cx="368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33C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en-US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2" name="Line 256"/>
            <p:cNvSpPr>
              <a:spLocks noChangeShapeType="1"/>
            </p:cNvSpPr>
            <p:nvPr/>
          </p:nvSpPr>
          <p:spPr bwMode="auto">
            <a:xfrm>
              <a:off x="2576" y="1593"/>
              <a:ext cx="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3" name="Line 257"/>
            <p:cNvSpPr>
              <a:spLocks noChangeShapeType="1"/>
            </p:cNvSpPr>
            <p:nvPr/>
          </p:nvSpPr>
          <p:spPr bwMode="auto">
            <a:xfrm>
              <a:off x="2944" y="1602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4" name="Line 258"/>
            <p:cNvSpPr>
              <a:spLocks noChangeShapeType="1"/>
            </p:cNvSpPr>
            <p:nvPr/>
          </p:nvSpPr>
          <p:spPr bwMode="auto">
            <a:xfrm>
              <a:off x="2208" y="1584"/>
              <a:ext cx="0" cy="9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5" name="Line 259"/>
            <p:cNvSpPr>
              <a:spLocks noChangeShapeType="1"/>
            </p:cNvSpPr>
            <p:nvPr/>
          </p:nvSpPr>
          <p:spPr bwMode="auto">
            <a:xfrm>
              <a:off x="2208" y="1584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6" name="Line 260"/>
            <p:cNvSpPr>
              <a:spLocks noChangeShapeType="1"/>
            </p:cNvSpPr>
            <p:nvPr/>
          </p:nvSpPr>
          <p:spPr bwMode="auto">
            <a:xfrm>
              <a:off x="3168" y="1584"/>
              <a:ext cx="0" cy="367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7" name="Line 261"/>
            <p:cNvSpPr>
              <a:spLocks noChangeShapeType="1"/>
            </p:cNvSpPr>
            <p:nvPr/>
          </p:nvSpPr>
          <p:spPr bwMode="auto">
            <a:xfrm>
              <a:off x="2576" y="1584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8" name="Line 262"/>
            <p:cNvSpPr>
              <a:spLocks noChangeShapeType="1"/>
            </p:cNvSpPr>
            <p:nvPr/>
          </p:nvSpPr>
          <p:spPr bwMode="auto">
            <a:xfrm>
              <a:off x="3168" y="2333"/>
              <a:ext cx="0" cy="1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09" name="Line 263"/>
            <p:cNvSpPr>
              <a:spLocks noChangeShapeType="1"/>
            </p:cNvSpPr>
            <p:nvPr/>
          </p:nvSpPr>
          <p:spPr bwMode="auto">
            <a:xfrm>
              <a:off x="2576" y="2345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0" name="Line 264"/>
            <p:cNvSpPr>
              <a:spLocks noChangeShapeType="1"/>
            </p:cNvSpPr>
            <p:nvPr/>
          </p:nvSpPr>
          <p:spPr bwMode="auto">
            <a:xfrm>
              <a:off x="2208" y="1960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1" name="Line 265"/>
            <p:cNvSpPr>
              <a:spLocks noChangeShapeType="1"/>
            </p:cNvSpPr>
            <p:nvPr/>
          </p:nvSpPr>
          <p:spPr bwMode="auto">
            <a:xfrm>
              <a:off x="2576" y="1960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2" name="Line 266"/>
            <p:cNvSpPr>
              <a:spLocks noChangeShapeType="1"/>
            </p:cNvSpPr>
            <p:nvPr/>
          </p:nvSpPr>
          <p:spPr bwMode="auto">
            <a:xfrm>
              <a:off x="2208" y="2327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3" name="Line 267"/>
            <p:cNvSpPr>
              <a:spLocks noChangeShapeType="1"/>
            </p:cNvSpPr>
            <p:nvPr/>
          </p:nvSpPr>
          <p:spPr bwMode="auto">
            <a:xfrm>
              <a:off x="2576" y="2327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4" name="Line 268"/>
            <p:cNvSpPr>
              <a:spLocks noChangeShapeType="1"/>
            </p:cNvSpPr>
            <p:nvPr/>
          </p:nvSpPr>
          <p:spPr bwMode="auto">
            <a:xfrm>
              <a:off x="2208" y="2527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5" name="Line 269"/>
            <p:cNvSpPr>
              <a:spLocks noChangeShapeType="1"/>
            </p:cNvSpPr>
            <p:nvPr/>
          </p:nvSpPr>
          <p:spPr bwMode="auto">
            <a:xfrm>
              <a:off x="2576" y="2527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6" name="Line 270"/>
            <p:cNvSpPr>
              <a:spLocks noChangeShapeType="1"/>
            </p:cNvSpPr>
            <p:nvPr/>
          </p:nvSpPr>
          <p:spPr bwMode="auto">
            <a:xfrm>
              <a:off x="3168" y="1969"/>
              <a:ext cx="0" cy="3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17" name="Line 271"/>
            <p:cNvSpPr>
              <a:spLocks noChangeShapeType="1"/>
            </p:cNvSpPr>
            <p:nvPr/>
          </p:nvSpPr>
          <p:spPr bwMode="auto">
            <a:xfrm flipH="1">
              <a:off x="2592" y="1951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8" name="Line 272"/>
            <p:cNvSpPr>
              <a:spLocks noChangeShapeType="1"/>
            </p:cNvSpPr>
            <p:nvPr/>
          </p:nvSpPr>
          <p:spPr bwMode="auto">
            <a:xfrm flipH="1">
              <a:off x="2684" y="196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19" name="Line 273"/>
            <p:cNvSpPr>
              <a:spLocks noChangeShapeType="1"/>
            </p:cNvSpPr>
            <p:nvPr/>
          </p:nvSpPr>
          <p:spPr bwMode="auto">
            <a:xfrm flipH="1">
              <a:off x="2784" y="1951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0" name="Line 274"/>
            <p:cNvSpPr>
              <a:spLocks noChangeShapeType="1"/>
            </p:cNvSpPr>
            <p:nvPr/>
          </p:nvSpPr>
          <p:spPr bwMode="auto">
            <a:xfrm flipH="1">
              <a:off x="2876" y="200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1" name="Line 275"/>
            <p:cNvSpPr>
              <a:spLocks noChangeShapeType="1"/>
            </p:cNvSpPr>
            <p:nvPr/>
          </p:nvSpPr>
          <p:spPr bwMode="auto">
            <a:xfrm flipH="1">
              <a:off x="2972" y="2104"/>
              <a:ext cx="192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2" name="Line 276"/>
            <p:cNvSpPr>
              <a:spLocks noChangeShapeType="1"/>
            </p:cNvSpPr>
            <p:nvPr/>
          </p:nvSpPr>
          <p:spPr bwMode="auto">
            <a:xfrm flipH="1">
              <a:off x="3052" y="2200"/>
              <a:ext cx="11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3" name="Line 277"/>
            <p:cNvSpPr>
              <a:spLocks noChangeShapeType="1"/>
            </p:cNvSpPr>
            <p:nvPr/>
          </p:nvSpPr>
          <p:spPr bwMode="auto">
            <a:xfrm flipH="1">
              <a:off x="2564" y="1968"/>
              <a:ext cx="96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4" name="Line 278"/>
            <p:cNvSpPr>
              <a:spLocks noChangeShapeType="1"/>
            </p:cNvSpPr>
            <p:nvPr/>
          </p:nvSpPr>
          <p:spPr bwMode="auto">
            <a:xfrm flipH="1">
              <a:off x="2562" y="1968"/>
              <a:ext cx="26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5" name="Line 279"/>
            <p:cNvSpPr>
              <a:spLocks noChangeShapeType="1"/>
            </p:cNvSpPr>
            <p:nvPr/>
          </p:nvSpPr>
          <p:spPr bwMode="auto">
            <a:xfrm flipH="1">
              <a:off x="2563" y="1960"/>
              <a:ext cx="17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426" name="Line 280"/>
            <p:cNvSpPr>
              <a:spLocks noChangeShapeType="1"/>
            </p:cNvSpPr>
            <p:nvPr/>
          </p:nvSpPr>
          <p:spPr bwMode="auto">
            <a:xfrm>
              <a:off x="2574" y="1960"/>
              <a:ext cx="0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27" name="Line 281"/>
            <p:cNvSpPr>
              <a:spLocks noChangeShapeType="1"/>
            </p:cNvSpPr>
            <p:nvPr/>
          </p:nvSpPr>
          <p:spPr bwMode="auto">
            <a:xfrm>
              <a:off x="2949" y="1969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6428" name="Line 282"/>
            <p:cNvSpPr>
              <a:spLocks noChangeShapeType="1"/>
            </p:cNvSpPr>
            <p:nvPr/>
          </p:nvSpPr>
          <p:spPr bwMode="auto">
            <a:xfrm>
              <a:off x="2944" y="2312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pic>
        <p:nvPicPr>
          <p:cNvPr id="203035" name="Picture 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3657600"/>
            <a:ext cx="927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037" name="Picture 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927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  <p:bldP spid="202761" grpId="0"/>
      <p:bldP spid="202762" grpId="0"/>
      <p:bldP spid="2027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095376"/>
            <a:ext cx="11439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GIỎI, CHĂM NGOAN</a:t>
            </a:r>
            <a:endParaRPr lang="en-SG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7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/>
          <p:cNvSpPr txBox="1">
            <a:spLocks noChangeArrowheads="1"/>
          </p:cNvSpPr>
          <p:nvPr/>
        </p:nvSpPr>
        <p:spPr bwMode="auto">
          <a:xfrm>
            <a:off x="1752600" y="695325"/>
            <a:ext cx="792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err="1" smtClean="0">
                <a:latin typeface="HP001 4 hàng"/>
                <a:cs typeface="Arial" panose="020B0604020202020204" pitchFamily="34" charset="0"/>
              </a:rPr>
              <a:t>Thủ</a:t>
            </a:r>
            <a:r>
              <a:rPr lang="en-US" dirty="0" smtClean="0">
                <a:latin typeface="HP001 4 hàng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HP001 4 hàng"/>
                <a:cs typeface="Arial" panose="020B0604020202020204" pitchFamily="34" charset="0"/>
              </a:rPr>
              <a:t>công</a:t>
            </a:r>
            <a:endParaRPr lang="en-US" dirty="0">
              <a:latin typeface="HP001 4 hàng"/>
              <a:cs typeface="Arial" panose="020B0604020202020204" pitchFamily="34" charset="0"/>
            </a:endParaRPr>
          </a:p>
        </p:txBody>
      </p:sp>
      <p:sp>
        <p:nvSpPr>
          <p:cNvPr id="12291" name="Text Box 27"/>
          <p:cNvSpPr txBox="1">
            <a:spLocks noChangeArrowheads="1"/>
          </p:cNvSpPr>
          <p:nvPr/>
        </p:nvSpPr>
        <p:spPr bwMode="auto">
          <a:xfrm>
            <a:off x="923925" y="26989"/>
            <a:ext cx="1034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12069" y="1296988"/>
            <a:ext cx="3405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err="1" smtClean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dán</a:t>
            </a:r>
            <a:r>
              <a:rPr lang="en-US" dirty="0" smtClean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HP001 4 hàng"/>
                <a:cs typeface="Arial" panose="020B0604020202020204" pitchFamily="34" charset="0"/>
              </a:rPr>
              <a:t> V, E</a:t>
            </a:r>
            <a:endParaRPr lang="en-US" dirty="0">
              <a:solidFill>
                <a:srgbClr val="FF0000"/>
              </a:solidFill>
              <a:latin typeface="HP001 4 hàng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6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1" y="533401"/>
            <a:ext cx="4078817" cy="608013"/>
          </a:xfrm>
          <a:gradFill rotWithShape="1">
            <a:gsLst>
              <a:gs pos="0">
                <a:srgbClr val="0099FF"/>
              </a:gs>
              <a:gs pos="100000">
                <a:srgbClr val="FF8200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900" b="1" smtClean="0">
                <a:solidFill>
                  <a:srgbClr val="000099"/>
                </a:solidFill>
              </a:rPr>
              <a:t>VẬT LIỆU:</a:t>
            </a:r>
            <a:r>
              <a:rPr lang="en-US" altLang="en-US" sz="40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171" name="Text Box 81"/>
          <p:cNvSpPr txBox="1">
            <a:spLocks noChangeArrowheads="1"/>
          </p:cNvSpPr>
          <p:nvPr/>
        </p:nvSpPr>
        <p:spPr bwMode="auto">
          <a:xfrm>
            <a:off x="609600" y="1371600"/>
            <a:ext cx="1097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Giấy nháp, thước kẻ, bút chì, kéo, hồ dán.</a:t>
            </a:r>
          </a:p>
        </p:txBody>
      </p:sp>
      <p:sp>
        <p:nvSpPr>
          <p:cNvPr id="7172" name="Rectangle 83"/>
          <p:cNvSpPr>
            <a:spLocks noChangeArrowheads="1"/>
          </p:cNvSpPr>
          <p:nvPr/>
        </p:nvSpPr>
        <p:spPr bwMode="auto">
          <a:xfrm>
            <a:off x="6096001" y="2590801"/>
            <a:ext cx="14766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800">
                <a:sym typeface="Wingdings 2" pitchFamily="18" charset="2"/>
              </a:rPr>
              <a:t>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 rot="1862908">
            <a:off x="8839200" y="1905000"/>
            <a:ext cx="1320800" cy="3581400"/>
            <a:chOff x="0" y="0"/>
            <a:chExt cx="624" cy="2256"/>
          </a:xfrm>
        </p:grpSpPr>
        <p:pic>
          <p:nvPicPr>
            <p:cNvPr id="2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87"/>
            <p:cNvSpPr txBox="1">
              <a:spLocks noChangeArrowheads="1"/>
            </p:cNvSpPr>
            <p:nvPr/>
          </p:nvSpPr>
          <p:spPr bwMode="auto">
            <a:xfrm rot="16200000">
              <a:off x="-350" y="1211"/>
              <a:ext cx="129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HỒ       DÁN</a:t>
              </a:r>
            </a:p>
          </p:txBody>
        </p:sp>
      </p:grpSp>
      <p:sp>
        <p:nvSpPr>
          <p:cNvPr id="7176" name="Rectangle 88"/>
          <p:cNvSpPr>
            <a:spLocks noChangeArrowheads="1"/>
          </p:cNvSpPr>
          <p:nvPr/>
        </p:nvSpPr>
        <p:spPr bwMode="auto">
          <a:xfrm rot="-976890">
            <a:off x="9805306" y="4467464"/>
            <a:ext cx="158569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600" b="1">
                <a:sym typeface="Wingdings" pitchFamily="2" charset="2"/>
              </a:rPr>
              <a:t></a:t>
            </a:r>
          </a:p>
        </p:txBody>
      </p:sp>
      <p:pic>
        <p:nvPicPr>
          <p:cNvPr id="7177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486400"/>
            <a:ext cx="828675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91"/>
          <p:cNvSpPr>
            <a:spLocks noChangeArrowheads="1"/>
          </p:cNvSpPr>
          <p:nvPr/>
        </p:nvSpPr>
        <p:spPr bwMode="auto">
          <a:xfrm rot="1664798">
            <a:off x="1524000" y="2362200"/>
            <a:ext cx="233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/>
          </a:p>
        </p:txBody>
      </p:sp>
      <p:sp>
        <p:nvSpPr>
          <p:cNvPr id="7179" name="Rectangle 92"/>
          <p:cNvSpPr>
            <a:spLocks noChangeArrowheads="1"/>
          </p:cNvSpPr>
          <p:nvPr/>
        </p:nvSpPr>
        <p:spPr bwMode="auto">
          <a:xfrm rot="1664798">
            <a:off x="2336800" y="2667000"/>
            <a:ext cx="233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/>
          </a:p>
        </p:txBody>
      </p:sp>
      <p:sp>
        <p:nvSpPr>
          <p:cNvPr id="7180" name="Rectangle 93"/>
          <p:cNvSpPr>
            <a:spLocks noChangeArrowheads="1"/>
          </p:cNvSpPr>
          <p:nvPr/>
        </p:nvSpPr>
        <p:spPr bwMode="auto">
          <a:xfrm rot="1544170">
            <a:off x="3098800" y="2952750"/>
            <a:ext cx="2336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16345576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2" grpId="0" autoUpdateAnimBg="0"/>
      <p:bldP spid="7176" grpId="0" autoUpdateAnimBg="0"/>
      <p:bldP spid="7178" grpId="0" animBg="1" autoUpdateAnimBg="0"/>
      <p:bldP spid="7179" grpId="0" animBg="1" autoUpdateAnimBg="0"/>
      <p:bldP spid="718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3414184" y="6059488"/>
            <a:ext cx="14542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600" b="0">
                <a:solidFill>
                  <a:srgbClr val="FF3300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924984" y="242888"/>
            <a:ext cx="558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A/ C</a:t>
            </a:r>
            <a:r>
              <a:rPr lang="en-US" altLang="vi-VN" sz="3600">
                <a:solidFill>
                  <a:srgbClr val="FF3300"/>
                </a:solidFill>
                <a:latin typeface="Times New Roman" pitchFamily="18" charset="0"/>
              </a:rPr>
              <a:t>ắt, dán chữ V</a:t>
            </a: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-33867" y="884238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1/</a:t>
            </a:r>
            <a:r>
              <a:rPr lang="en-US" altLang="vi-VN" sz="36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Quan sát và nhận xét chữ V: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1909234" y="2278063"/>
            <a:ext cx="9355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800" b="0">
                <a:solidFill>
                  <a:srgbClr val="FF3300"/>
                </a:solidFill>
                <a:latin typeface="Times New Roman" pitchFamily="18" charset="0"/>
              </a:rPr>
              <a:t>1</a:t>
            </a:r>
            <a:r>
              <a:rPr lang="en-US" altLang="vi-VN" sz="3600" b="0">
                <a:solidFill>
                  <a:srgbClr val="FF3300"/>
                </a:solidFill>
                <a:latin typeface="Times New Roman" pitchFamily="18" charset="0"/>
              </a:rPr>
              <a:t>ô</a:t>
            </a: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>
            <a:off x="4315884" y="3813175"/>
            <a:ext cx="1437216" cy="984250"/>
          </a:xfrm>
          <a:prstGeom prst="wedgeRectCallout">
            <a:avLst>
              <a:gd name="adj1" fmla="val -32292"/>
              <a:gd name="adj2" fmla="val 483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vi-VN" sz="3200"/>
              <a:t>5ô</a:t>
            </a:r>
          </a:p>
        </p:txBody>
      </p:sp>
      <p:sp>
        <p:nvSpPr>
          <p:cNvPr id="170030" name="Line 46"/>
          <p:cNvSpPr>
            <a:spLocks noChangeShapeType="1"/>
          </p:cNvSpPr>
          <p:nvPr/>
        </p:nvSpPr>
        <p:spPr bwMode="auto">
          <a:xfrm>
            <a:off x="1244600" y="2286000"/>
            <a:ext cx="2540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1" name="Line 47"/>
          <p:cNvSpPr>
            <a:spLocks noChangeShapeType="1"/>
          </p:cNvSpPr>
          <p:nvPr/>
        </p:nvSpPr>
        <p:spPr bwMode="auto">
          <a:xfrm flipH="1">
            <a:off x="1168400" y="2286000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Text Box 48"/>
          <p:cNvSpPr txBox="1">
            <a:spLocks noChangeArrowheads="1"/>
          </p:cNvSpPr>
          <p:nvPr/>
        </p:nvSpPr>
        <p:spPr bwMode="auto">
          <a:xfrm>
            <a:off x="1604434" y="5476876"/>
            <a:ext cx="12403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0033" name="AutoShape 49"/>
          <p:cNvSpPr>
            <a:spLocks noChangeArrowheads="1"/>
          </p:cNvSpPr>
          <p:nvPr/>
        </p:nvSpPr>
        <p:spPr bwMode="auto">
          <a:xfrm>
            <a:off x="1676400" y="1752600"/>
            <a:ext cx="1422400" cy="533400"/>
          </a:xfrm>
          <a:prstGeom prst="wedgeRectCallout">
            <a:avLst>
              <a:gd name="adj1" fmla="val -32144"/>
              <a:gd name="adj2" fmla="val 1315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vi-VN" sz="3200"/>
              <a:t>3ô</a:t>
            </a:r>
          </a:p>
        </p:txBody>
      </p:sp>
      <p:sp>
        <p:nvSpPr>
          <p:cNvPr id="170034" name="Line 50"/>
          <p:cNvSpPr>
            <a:spLocks noChangeShapeType="1"/>
          </p:cNvSpPr>
          <p:nvPr/>
        </p:nvSpPr>
        <p:spPr bwMode="auto">
          <a:xfrm>
            <a:off x="1964267" y="57340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6" name="Line 52"/>
          <p:cNvSpPr>
            <a:spLocks noChangeShapeType="1"/>
          </p:cNvSpPr>
          <p:nvPr/>
        </p:nvSpPr>
        <p:spPr bwMode="auto">
          <a:xfrm>
            <a:off x="2853267" y="57340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7" name="Line 53"/>
          <p:cNvSpPr>
            <a:spLocks noChangeShapeType="1"/>
          </p:cNvSpPr>
          <p:nvPr/>
        </p:nvSpPr>
        <p:spPr bwMode="auto">
          <a:xfrm flipV="1">
            <a:off x="2042584" y="608965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8" name="Line 54"/>
          <p:cNvSpPr>
            <a:spLocks noChangeShapeType="1"/>
          </p:cNvSpPr>
          <p:nvPr/>
        </p:nvSpPr>
        <p:spPr bwMode="auto">
          <a:xfrm flipH="1">
            <a:off x="1964267" y="6076950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39" name="Text Box 55"/>
          <p:cNvSpPr txBox="1">
            <a:spLocks noChangeArrowheads="1"/>
          </p:cNvSpPr>
          <p:nvPr/>
        </p:nvSpPr>
        <p:spPr bwMode="auto">
          <a:xfrm>
            <a:off x="1767418" y="6121400"/>
            <a:ext cx="12403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rgbClr val="0033CC"/>
                </a:solidFill>
                <a:latin typeface="Times New Roman" pitchFamily="18" charset="0"/>
              </a:rPr>
              <a:t>1ô</a:t>
            </a:r>
          </a:p>
        </p:txBody>
      </p:sp>
      <p:pic>
        <p:nvPicPr>
          <p:cNvPr id="17004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28194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42" name="Line 58"/>
          <p:cNvSpPr>
            <a:spLocks noChangeShapeType="1"/>
          </p:cNvSpPr>
          <p:nvPr/>
        </p:nvSpPr>
        <p:spPr bwMode="auto">
          <a:xfrm flipH="1" flipV="1">
            <a:off x="3924300" y="2895600"/>
            <a:ext cx="0" cy="2895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3" name="Line 59"/>
          <p:cNvSpPr>
            <a:spLocks noChangeShapeType="1"/>
          </p:cNvSpPr>
          <p:nvPr/>
        </p:nvSpPr>
        <p:spPr bwMode="auto">
          <a:xfrm>
            <a:off x="3924300" y="2895600"/>
            <a:ext cx="0" cy="2819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4" name="Line 60"/>
          <p:cNvSpPr>
            <a:spLocks noChangeShapeType="1"/>
          </p:cNvSpPr>
          <p:nvPr/>
        </p:nvSpPr>
        <p:spPr bwMode="auto">
          <a:xfrm flipV="1">
            <a:off x="1168400" y="2057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5" name="Line 61"/>
          <p:cNvSpPr>
            <a:spLocks noChangeShapeType="1"/>
          </p:cNvSpPr>
          <p:nvPr/>
        </p:nvSpPr>
        <p:spPr bwMode="auto">
          <a:xfrm flipV="1">
            <a:off x="3784600" y="1981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046" name="AutoShape 62"/>
          <p:cNvSpPr>
            <a:spLocks/>
          </p:cNvSpPr>
          <p:nvPr/>
        </p:nvSpPr>
        <p:spPr bwMode="auto">
          <a:xfrm rot="-5400000">
            <a:off x="1372394" y="2145507"/>
            <a:ext cx="531813" cy="914400"/>
          </a:xfrm>
          <a:prstGeom prst="rightBrace">
            <a:avLst>
              <a:gd name="adj1" fmla="val 10746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24" name="Text Box 109"/>
          <p:cNvSpPr txBox="1">
            <a:spLocks noChangeArrowheads="1"/>
          </p:cNvSpPr>
          <p:nvPr/>
        </p:nvSpPr>
        <p:spPr bwMode="auto">
          <a:xfrm>
            <a:off x="5784851" y="4140201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- N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ét chữ V rộng 1 ô</a:t>
            </a:r>
          </a:p>
        </p:txBody>
      </p:sp>
      <p:sp>
        <p:nvSpPr>
          <p:cNvPr id="27" name="Text Box 156"/>
          <p:cNvSpPr txBox="1">
            <a:spLocks noChangeArrowheads="1"/>
          </p:cNvSpPr>
          <p:nvPr/>
        </p:nvSpPr>
        <p:spPr bwMode="auto">
          <a:xfrm>
            <a:off x="5655733" y="2143126"/>
            <a:ext cx="586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- Ch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ữ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V c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ó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chi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ều dài 5 ô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" name="Text Box 157"/>
          <p:cNvSpPr txBox="1">
            <a:spLocks noChangeArrowheads="1"/>
          </p:cNvSpPr>
          <p:nvPr/>
        </p:nvSpPr>
        <p:spPr bwMode="auto">
          <a:xfrm>
            <a:off x="5702300" y="2662239"/>
            <a:ext cx="5867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- Ch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ữ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V c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ó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chi</a:t>
            </a: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ều rộng phía trên 3 ô, phía dưới 1 ô</a:t>
            </a:r>
            <a:endParaRPr lang="en-US" alt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Text Box 108"/>
          <p:cNvSpPr txBox="1">
            <a:spLocks noChangeArrowheads="1"/>
          </p:cNvSpPr>
          <p:nvPr/>
        </p:nvSpPr>
        <p:spPr bwMode="auto">
          <a:xfrm>
            <a:off x="5357284" y="1655764"/>
            <a:ext cx="674581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Nhận xét về hình dáng chữ V?</a:t>
            </a:r>
          </a:p>
        </p:txBody>
      </p:sp>
      <p:sp>
        <p:nvSpPr>
          <p:cNvPr id="30" name="Text Box 109"/>
          <p:cNvSpPr txBox="1">
            <a:spLocks noChangeArrowheads="1"/>
          </p:cNvSpPr>
          <p:nvPr/>
        </p:nvSpPr>
        <p:spPr bwMode="auto">
          <a:xfrm>
            <a:off x="5753100" y="3616325"/>
            <a:ext cx="54271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</a:rPr>
              <a:t>Nét chữ V rộng mấy ô ?</a:t>
            </a:r>
          </a:p>
        </p:txBody>
      </p:sp>
    </p:spTree>
    <p:extLst>
      <p:ext uri="{BB962C8B-B14F-4D97-AF65-F5344CB8AC3E}">
        <p14:creationId xmlns:p14="http://schemas.microsoft.com/office/powerpoint/2010/main" val="13070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7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/>
      <p:bldP spid="170002" grpId="0"/>
      <p:bldP spid="170003" grpId="0"/>
      <p:bldP spid="170008" grpId="0"/>
      <p:bldP spid="170027" grpId="0"/>
      <p:bldP spid="170030" grpId="0" animBg="1"/>
      <p:bldP spid="170031" grpId="0" animBg="1"/>
      <p:bldP spid="170033" grpId="0"/>
      <p:bldP spid="170034" grpId="0" animBg="1"/>
      <p:bldP spid="170036" grpId="0" animBg="1"/>
      <p:bldP spid="170037" grpId="0" animBg="1"/>
      <p:bldP spid="170038" grpId="0" animBg="1"/>
      <p:bldP spid="170039" grpId="0"/>
      <p:bldP spid="170042" grpId="0" animBg="1"/>
      <p:bldP spid="170043" grpId="0" animBg="1"/>
      <p:bldP spid="170044" grpId="0" animBg="1"/>
      <p:bldP spid="170045" grpId="0" animBg="1"/>
      <p:bldP spid="170046" grpId="0" animBg="1"/>
      <p:bldP spid="24" grpId="0"/>
      <p:bldP spid="28" grpId="0"/>
      <p:bldP spid="29" grpId="0" autoUpdateAnimBg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304800" y="995363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2/</a:t>
            </a: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ác bước thực hiện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772833" y="1657351"/>
            <a:ext cx="955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Kẻ chữ V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204633" y="2286000"/>
            <a:ext cx="911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Lật mặt trái của tờ giấy thủ công, kẻ, cắt một hình chữ nhật có chiều dài 5ô, rộng 3ô.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3073400" y="5013325"/>
            <a:ext cx="911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Sau đó, kẻ chữ V theo các điểm đã chấm (hình 2)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914401" y="5867401"/>
            <a:ext cx="20531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2</a:t>
            </a:r>
          </a:p>
        </p:txBody>
      </p:sp>
      <p:sp>
        <p:nvSpPr>
          <p:cNvPr id="7175" name="Text Box 67"/>
          <p:cNvSpPr txBox="1">
            <a:spLocks noChangeArrowheads="1"/>
          </p:cNvSpPr>
          <p:nvPr/>
        </p:nvSpPr>
        <p:spPr bwMode="auto">
          <a:xfrm>
            <a:off x="893234" y="273367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>
              <a:solidFill>
                <a:srgbClr val="0033CC"/>
              </a:solidFill>
              <a:latin typeface="Times New Roman" pitchFamily="18" charset="0"/>
            </a:endParaRPr>
          </a:p>
        </p:txBody>
      </p:sp>
      <p:graphicFrame>
        <p:nvGraphicFramePr>
          <p:cNvPr id="171132" name="Group 124"/>
          <p:cNvGraphicFramePr>
            <a:graphicFrameLocks noGrp="1"/>
          </p:cNvGraphicFramePr>
          <p:nvPr>
            <p:ph/>
          </p:nvPr>
        </p:nvGraphicFramePr>
        <p:xfrm>
          <a:off x="736600" y="2667000"/>
          <a:ext cx="2133600" cy="2819402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1159" name="Text Box 151"/>
          <p:cNvSpPr txBox="1">
            <a:spLocks noChangeArrowheads="1"/>
          </p:cNvSpPr>
          <p:nvPr/>
        </p:nvSpPr>
        <p:spPr bwMode="auto">
          <a:xfrm>
            <a:off x="3073400" y="4154488"/>
            <a:ext cx="911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- Chấm các điểm đánh dấu hình chữ V vào hình chữ nhật.</a:t>
            </a:r>
          </a:p>
        </p:txBody>
      </p:sp>
      <p:sp>
        <p:nvSpPr>
          <p:cNvPr id="171160" name="Line 152"/>
          <p:cNvSpPr>
            <a:spLocks noChangeShapeType="1"/>
          </p:cNvSpPr>
          <p:nvPr/>
        </p:nvSpPr>
        <p:spPr bwMode="auto">
          <a:xfrm>
            <a:off x="1803400" y="2286000"/>
            <a:ext cx="0" cy="38100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61" name="Text Box 153"/>
          <p:cNvSpPr txBox="1">
            <a:spLocks noChangeArrowheads="1"/>
          </p:cNvSpPr>
          <p:nvPr/>
        </p:nvSpPr>
        <p:spPr bwMode="auto">
          <a:xfrm>
            <a:off x="516467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2" name="Text Box 154"/>
          <p:cNvSpPr txBox="1">
            <a:spLocks noChangeArrowheads="1"/>
          </p:cNvSpPr>
          <p:nvPr/>
        </p:nvSpPr>
        <p:spPr bwMode="auto">
          <a:xfrm>
            <a:off x="1193800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3" name="Text Box 155"/>
          <p:cNvSpPr txBox="1">
            <a:spLocks noChangeArrowheads="1"/>
          </p:cNvSpPr>
          <p:nvPr/>
        </p:nvSpPr>
        <p:spPr bwMode="auto">
          <a:xfrm>
            <a:off x="1930400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4" name="Text Box 156"/>
          <p:cNvSpPr txBox="1">
            <a:spLocks noChangeArrowheads="1"/>
          </p:cNvSpPr>
          <p:nvPr/>
        </p:nvSpPr>
        <p:spPr bwMode="auto">
          <a:xfrm>
            <a:off x="2641600" y="18859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5" name="Text Box 157"/>
          <p:cNvSpPr txBox="1">
            <a:spLocks noChangeArrowheads="1"/>
          </p:cNvSpPr>
          <p:nvPr/>
        </p:nvSpPr>
        <p:spPr bwMode="auto">
          <a:xfrm>
            <a:off x="1549400" y="354965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6" name="Text Box 158"/>
          <p:cNvSpPr txBox="1">
            <a:spLocks noChangeArrowheads="1"/>
          </p:cNvSpPr>
          <p:nvPr/>
        </p:nvSpPr>
        <p:spPr bwMode="auto">
          <a:xfrm>
            <a:off x="1168400" y="467360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7" name="Text Box 159"/>
          <p:cNvSpPr txBox="1">
            <a:spLocks noChangeArrowheads="1"/>
          </p:cNvSpPr>
          <p:nvPr/>
        </p:nvSpPr>
        <p:spPr bwMode="auto">
          <a:xfrm>
            <a:off x="1905000" y="4686300"/>
            <a:ext cx="3962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>
                <a:latin typeface="Times New Roman" pitchFamily="18" charset="0"/>
              </a:rPr>
              <a:t>.</a:t>
            </a:r>
          </a:p>
        </p:txBody>
      </p:sp>
      <p:sp>
        <p:nvSpPr>
          <p:cNvPr id="171168" name="Line 160"/>
          <p:cNvSpPr>
            <a:spLocks noChangeShapeType="1"/>
          </p:cNvSpPr>
          <p:nvPr/>
        </p:nvSpPr>
        <p:spPr bwMode="auto">
          <a:xfrm>
            <a:off x="762000" y="2667000"/>
            <a:ext cx="711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69" name="Line 161"/>
          <p:cNvSpPr>
            <a:spLocks noChangeShapeType="1"/>
          </p:cNvSpPr>
          <p:nvPr/>
        </p:nvSpPr>
        <p:spPr bwMode="auto">
          <a:xfrm>
            <a:off x="2235200" y="26670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0" name="Line 162"/>
          <p:cNvSpPr>
            <a:spLocks noChangeShapeType="1"/>
          </p:cNvSpPr>
          <p:nvPr/>
        </p:nvSpPr>
        <p:spPr bwMode="auto">
          <a:xfrm>
            <a:off x="1447800" y="5486400"/>
            <a:ext cx="711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1" name="Line 163"/>
          <p:cNvSpPr>
            <a:spLocks noChangeShapeType="1"/>
          </p:cNvSpPr>
          <p:nvPr/>
        </p:nvSpPr>
        <p:spPr bwMode="auto">
          <a:xfrm>
            <a:off x="762000" y="2667000"/>
            <a:ext cx="660400" cy="2819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2" name="Line 164"/>
          <p:cNvSpPr>
            <a:spLocks noChangeShapeType="1"/>
          </p:cNvSpPr>
          <p:nvPr/>
        </p:nvSpPr>
        <p:spPr bwMode="auto">
          <a:xfrm flipH="1">
            <a:off x="2159000" y="2667000"/>
            <a:ext cx="762000" cy="2819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3" name="Line 165"/>
          <p:cNvSpPr>
            <a:spLocks noChangeShapeType="1"/>
          </p:cNvSpPr>
          <p:nvPr/>
        </p:nvSpPr>
        <p:spPr bwMode="auto">
          <a:xfrm flipH="1">
            <a:off x="1803400" y="2647950"/>
            <a:ext cx="4064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174" name="Line 166"/>
          <p:cNvSpPr>
            <a:spLocks noChangeShapeType="1"/>
          </p:cNvSpPr>
          <p:nvPr/>
        </p:nvSpPr>
        <p:spPr bwMode="auto">
          <a:xfrm>
            <a:off x="1447800" y="2667000"/>
            <a:ext cx="355600" cy="1676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04633" y="3252789"/>
            <a:ext cx="911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 Chia hình chữ nhật thành hai phần bằng nhau.</a:t>
            </a:r>
          </a:p>
        </p:txBody>
      </p:sp>
    </p:spTree>
    <p:extLst>
      <p:ext uri="{BB962C8B-B14F-4D97-AF65-F5344CB8AC3E}">
        <p14:creationId xmlns:p14="http://schemas.microsoft.com/office/powerpoint/2010/main" val="23701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7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7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7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7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0"/>
                                        <p:tgtEl>
                                          <p:spTgt spid="17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0"/>
                                        <p:tgtEl>
                                          <p:spTgt spid="17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17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/>
      <p:bldP spid="171018" grpId="0"/>
      <p:bldP spid="171022" grpId="0"/>
      <p:bldP spid="171023" grpId="0"/>
      <p:bldP spid="171159" grpId="0"/>
      <p:bldP spid="171160" grpId="0" animBg="1"/>
      <p:bldP spid="171161" grpId="0"/>
      <p:bldP spid="171162" grpId="0"/>
      <p:bldP spid="171163" grpId="0"/>
      <p:bldP spid="171164" grpId="0"/>
      <p:bldP spid="171165" grpId="0"/>
      <p:bldP spid="171166" grpId="0"/>
      <p:bldP spid="171167" grpId="0"/>
      <p:bldP spid="171168" grpId="0" animBg="1"/>
      <p:bldP spid="171169" grpId="0" animBg="1"/>
      <p:bldP spid="171170" grpId="0" animBg="1"/>
      <p:bldP spid="171171" grpId="0" animBg="1"/>
      <p:bldP spid="171172" grpId="0" animBg="1"/>
      <p:bldP spid="171173" grpId="0" animBg="1"/>
      <p:bldP spid="17117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6" name="Line 14"/>
          <p:cNvSpPr>
            <a:spLocks noChangeShapeType="1"/>
          </p:cNvSpPr>
          <p:nvPr/>
        </p:nvSpPr>
        <p:spPr bwMode="auto">
          <a:xfrm>
            <a:off x="5816600" y="5695950"/>
            <a:ext cx="2336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169" name="Picture 17" descr="Untitled-3"/>
          <p:cNvPicPr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476750"/>
            <a:ext cx="112606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70" name="Rectangle 18"/>
          <p:cNvSpPr>
            <a:spLocks noChangeArrowheads="1"/>
          </p:cNvSpPr>
          <p:nvPr/>
        </p:nvSpPr>
        <p:spPr bwMode="auto">
          <a:xfrm rot="-4409068">
            <a:off x="4196028" y="5634901"/>
            <a:ext cx="1281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vi-VN" sz="40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</a:t>
            </a:r>
            <a:r>
              <a:rPr lang="en-US" altLang="vi-VN" sz="400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7172" name="AutoShape 20"/>
          <p:cNvSpPr>
            <a:spLocks noChangeArrowheads="1"/>
          </p:cNvSpPr>
          <p:nvPr/>
        </p:nvSpPr>
        <p:spPr bwMode="auto">
          <a:xfrm rot="-236465">
            <a:off x="4724400" y="4572001"/>
            <a:ext cx="533400" cy="1533525"/>
          </a:xfrm>
          <a:prstGeom prst="triangle">
            <a:avLst>
              <a:gd name="adj" fmla="val 98574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grpSp>
        <p:nvGrpSpPr>
          <p:cNvPr id="177173" name="Group 21"/>
          <p:cNvGrpSpPr>
            <a:grpSpLocks/>
          </p:cNvGrpSpPr>
          <p:nvPr/>
        </p:nvGrpSpPr>
        <p:grpSpPr bwMode="auto">
          <a:xfrm>
            <a:off x="4800600" y="4648201"/>
            <a:ext cx="431800" cy="1419225"/>
            <a:chOff x="2634" y="2880"/>
            <a:chExt cx="204" cy="954"/>
          </a:xfrm>
        </p:grpSpPr>
        <p:sp>
          <p:nvSpPr>
            <p:cNvPr id="9249" name="AutoShape 22" descr="75%"/>
            <p:cNvSpPr>
              <a:spLocks noChangeArrowheads="1"/>
            </p:cNvSpPr>
            <p:nvPr/>
          </p:nvSpPr>
          <p:spPr bwMode="auto">
            <a:xfrm>
              <a:off x="2640" y="2880"/>
              <a:ext cx="180" cy="948"/>
            </a:xfrm>
            <a:prstGeom prst="triangle">
              <a:avLst>
                <a:gd name="adj" fmla="val 94444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altLang="vi-VN"/>
            </a:p>
          </p:txBody>
        </p:sp>
        <p:sp>
          <p:nvSpPr>
            <p:cNvPr id="9250" name="Line 23"/>
            <p:cNvSpPr>
              <a:spLocks noChangeShapeType="1"/>
            </p:cNvSpPr>
            <p:nvPr/>
          </p:nvSpPr>
          <p:spPr bwMode="auto">
            <a:xfrm flipV="1">
              <a:off x="2718" y="37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24"/>
            <p:cNvSpPr>
              <a:spLocks noChangeShapeType="1"/>
            </p:cNvSpPr>
            <p:nvPr/>
          </p:nvSpPr>
          <p:spPr bwMode="auto">
            <a:xfrm flipV="1">
              <a:off x="2634" y="373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25"/>
            <p:cNvSpPr>
              <a:spLocks noChangeShapeType="1"/>
            </p:cNvSpPr>
            <p:nvPr/>
          </p:nvSpPr>
          <p:spPr bwMode="auto">
            <a:xfrm flipV="1">
              <a:off x="2640" y="369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26"/>
            <p:cNvSpPr>
              <a:spLocks noChangeShapeType="1"/>
            </p:cNvSpPr>
            <p:nvPr/>
          </p:nvSpPr>
          <p:spPr bwMode="auto">
            <a:xfrm flipV="1">
              <a:off x="2640" y="364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27"/>
            <p:cNvSpPr>
              <a:spLocks noChangeShapeType="1"/>
            </p:cNvSpPr>
            <p:nvPr/>
          </p:nvSpPr>
          <p:spPr bwMode="auto">
            <a:xfrm flipV="1">
              <a:off x="2646" y="360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28"/>
            <p:cNvSpPr>
              <a:spLocks noChangeShapeType="1"/>
            </p:cNvSpPr>
            <p:nvPr/>
          </p:nvSpPr>
          <p:spPr bwMode="auto">
            <a:xfrm flipV="1">
              <a:off x="2670" y="355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29"/>
            <p:cNvSpPr>
              <a:spLocks noChangeShapeType="1"/>
            </p:cNvSpPr>
            <p:nvPr/>
          </p:nvSpPr>
          <p:spPr bwMode="auto">
            <a:xfrm flipV="1">
              <a:off x="2688" y="35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30"/>
            <p:cNvSpPr>
              <a:spLocks noChangeShapeType="1"/>
            </p:cNvSpPr>
            <p:nvPr/>
          </p:nvSpPr>
          <p:spPr bwMode="auto">
            <a:xfrm flipV="1">
              <a:off x="2688" y="34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31"/>
            <p:cNvSpPr>
              <a:spLocks noChangeShapeType="1"/>
            </p:cNvSpPr>
            <p:nvPr/>
          </p:nvSpPr>
          <p:spPr bwMode="auto">
            <a:xfrm flipV="1">
              <a:off x="2688" y="3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32"/>
            <p:cNvSpPr>
              <a:spLocks noChangeShapeType="1"/>
            </p:cNvSpPr>
            <p:nvPr/>
          </p:nvSpPr>
          <p:spPr bwMode="auto">
            <a:xfrm flipV="1">
              <a:off x="2688" y="33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33"/>
            <p:cNvSpPr>
              <a:spLocks noChangeShapeType="1"/>
            </p:cNvSpPr>
            <p:nvPr/>
          </p:nvSpPr>
          <p:spPr bwMode="auto">
            <a:xfrm flipV="1">
              <a:off x="2736" y="33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34"/>
            <p:cNvSpPr>
              <a:spLocks noChangeShapeType="1"/>
            </p:cNvSpPr>
            <p:nvPr/>
          </p:nvSpPr>
          <p:spPr bwMode="auto">
            <a:xfrm flipV="1">
              <a:off x="2736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5"/>
            <p:cNvSpPr>
              <a:spLocks noChangeShapeType="1"/>
            </p:cNvSpPr>
            <p:nvPr/>
          </p:nvSpPr>
          <p:spPr bwMode="auto">
            <a:xfrm flipV="1">
              <a:off x="2736" y="32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36"/>
            <p:cNvSpPr>
              <a:spLocks noChangeShapeType="1"/>
            </p:cNvSpPr>
            <p:nvPr/>
          </p:nvSpPr>
          <p:spPr bwMode="auto">
            <a:xfrm flipV="1">
              <a:off x="2736" y="31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37"/>
            <p:cNvSpPr>
              <a:spLocks noChangeShapeType="1"/>
            </p:cNvSpPr>
            <p:nvPr/>
          </p:nvSpPr>
          <p:spPr bwMode="auto">
            <a:xfrm flipV="1">
              <a:off x="2736" y="312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190" name="AutoShape 38"/>
          <p:cNvSpPr>
            <a:spLocks noChangeArrowheads="1"/>
          </p:cNvSpPr>
          <p:nvPr/>
        </p:nvSpPr>
        <p:spPr bwMode="auto">
          <a:xfrm rot="10800000">
            <a:off x="4483100" y="4591050"/>
            <a:ext cx="279400" cy="914400"/>
          </a:xfrm>
          <a:prstGeom prst="triangle">
            <a:avLst>
              <a:gd name="adj" fmla="val 6818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grpSp>
        <p:nvGrpSpPr>
          <p:cNvPr id="177191" name="Group 39"/>
          <p:cNvGrpSpPr>
            <a:grpSpLocks/>
          </p:cNvGrpSpPr>
          <p:nvPr/>
        </p:nvGrpSpPr>
        <p:grpSpPr bwMode="auto">
          <a:xfrm rot="10800000">
            <a:off x="4572000" y="4591050"/>
            <a:ext cx="177800" cy="895350"/>
            <a:chOff x="2634" y="2880"/>
            <a:chExt cx="204" cy="954"/>
          </a:xfrm>
        </p:grpSpPr>
        <p:sp>
          <p:nvSpPr>
            <p:cNvPr id="9233" name="AutoShape 40" descr="75%"/>
            <p:cNvSpPr>
              <a:spLocks noChangeArrowheads="1"/>
            </p:cNvSpPr>
            <p:nvPr/>
          </p:nvSpPr>
          <p:spPr bwMode="auto">
            <a:xfrm>
              <a:off x="2640" y="2880"/>
              <a:ext cx="180" cy="948"/>
            </a:xfrm>
            <a:prstGeom prst="triangle">
              <a:avLst>
                <a:gd name="adj" fmla="val 94444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vi-VN" altLang="vi-VN"/>
            </a:p>
          </p:txBody>
        </p:sp>
        <p:sp>
          <p:nvSpPr>
            <p:cNvPr id="9234" name="Line 41"/>
            <p:cNvSpPr>
              <a:spLocks noChangeShapeType="1"/>
            </p:cNvSpPr>
            <p:nvPr/>
          </p:nvSpPr>
          <p:spPr bwMode="auto">
            <a:xfrm flipV="1">
              <a:off x="2718" y="378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42"/>
            <p:cNvSpPr>
              <a:spLocks noChangeShapeType="1"/>
            </p:cNvSpPr>
            <p:nvPr/>
          </p:nvSpPr>
          <p:spPr bwMode="auto">
            <a:xfrm flipV="1">
              <a:off x="2634" y="373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43"/>
            <p:cNvSpPr>
              <a:spLocks noChangeShapeType="1"/>
            </p:cNvSpPr>
            <p:nvPr/>
          </p:nvSpPr>
          <p:spPr bwMode="auto">
            <a:xfrm flipV="1">
              <a:off x="2640" y="369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44"/>
            <p:cNvSpPr>
              <a:spLocks noChangeShapeType="1"/>
            </p:cNvSpPr>
            <p:nvPr/>
          </p:nvSpPr>
          <p:spPr bwMode="auto">
            <a:xfrm flipV="1">
              <a:off x="2640" y="364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45"/>
            <p:cNvSpPr>
              <a:spLocks noChangeShapeType="1"/>
            </p:cNvSpPr>
            <p:nvPr/>
          </p:nvSpPr>
          <p:spPr bwMode="auto">
            <a:xfrm flipV="1">
              <a:off x="2646" y="360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46"/>
            <p:cNvSpPr>
              <a:spLocks noChangeShapeType="1"/>
            </p:cNvSpPr>
            <p:nvPr/>
          </p:nvSpPr>
          <p:spPr bwMode="auto">
            <a:xfrm flipV="1">
              <a:off x="2670" y="355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47"/>
            <p:cNvSpPr>
              <a:spLocks noChangeShapeType="1"/>
            </p:cNvSpPr>
            <p:nvPr/>
          </p:nvSpPr>
          <p:spPr bwMode="auto">
            <a:xfrm flipV="1">
              <a:off x="2688" y="350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48"/>
            <p:cNvSpPr>
              <a:spLocks noChangeShapeType="1"/>
            </p:cNvSpPr>
            <p:nvPr/>
          </p:nvSpPr>
          <p:spPr bwMode="auto">
            <a:xfrm flipV="1">
              <a:off x="2688" y="34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49"/>
            <p:cNvSpPr>
              <a:spLocks noChangeShapeType="1"/>
            </p:cNvSpPr>
            <p:nvPr/>
          </p:nvSpPr>
          <p:spPr bwMode="auto">
            <a:xfrm flipV="1">
              <a:off x="2688" y="3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50"/>
            <p:cNvSpPr>
              <a:spLocks noChangeShapeType="1"/>
            </p:cNvSpPr>
            <p:nvPr/>
          </p:nvSpPr>
          <p:spPr bwMode="auto">
            <a:xfrm flipV="1">
              <a:off x="2688" y="33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51"/>
            <p:cNvSpPr>
              <a:spLocks noChangeShapeType="1"/>
            </p:cNvSpPr>
            <p:nvPr/>
          </p:nvSpPr>
          <p:spPr bwMode="auto">
            <a:xfrm flipV="1">
              <a:off x="2736" y="33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52"/>
            <p:cNvSpPr>
              <a:spLocks noChangeShapeType="1"/>
            </p:cNvSpPr>
            <p:nvPr/>
          </p:nvSpPr>
          <p:spPr bwMode="auto">
            <a:xfrm flipV="1">
              <a:off x="2736" y="326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53"/>
            <p:cNvSpPr>
              <a:spLocks noChangeShapeType="1"/>
            </p:cNvSpPr>
            <p:nvPr/>
          </p:nvSpPr>
          <p:spPr bwMode="auto">
            <a:xfrm flipV="1">
              <a:off x="2736" y="32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54"/>
            <p:cNvSpPr>
              <a:spLocks noChangeShapeType="1"/>
            </p:cNvSpPr>
            <p:nvPr/>
          </p:nvSpPr>
          <p:spPr bwMode="auto">
            <a:xfrm flipV="1">
              <a:off x="2736" y="31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55"/>
            <p:cNvSpPr>
              <a:spLocks noChangeShapeType="1"/>
            </p:cNvSpPr>
            <p:nvPr/>
          </p:nvSpPr>
          <p:spPr bwMode="auto">
            <a:xfrm flipV="1">
              <a:off x="2736" y="312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208" name="Rectangle 56"/>
          <p:cNvSpPr>
            <a:spLocks noChangeArrowheads="1"/>
          </p:cNvSpPr>
          <p:nvPr/>
        </p:nvSpPr>
        <p:spPr bwMode="auto">
          <a:xfrm rot="6876422">
            <a:off x="4174861" y="4172814"/>
            <a:ext cx="12811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vi-VN" sz="400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</a:t>
            </a:r>
            <a:r>
              <a:rPr lang="en-US" altLang="vi-VN" sz="4000">
                <a:solidFill>
                  <a:srgbClr val="0000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226" name="Text Box 60"/>
          <p:cNvSpPr txBox="1">
            <a:spLocks noChangeArrowheads="1"/>
          </p:cNvSpPr>
          <p:nvPr/>
        </p:nvSpPr>
        <p:spPr bwMode="auto">
          <a:xfrm>
            <a:off x="812800" y="1068388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2/</a:t>
            </a: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ác bước thực hiện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227" name="Text Box 61"/>
          <p:cNvSpPr txBox="1">
            <a:spLocks noChangeArrowheads="1"/>
          </p:cNvSpPr>
          <p:nvPr/>
        </p:nvSpPr>
        <p:spPr bwMode="auto">
          <a:xfrm>
            <a:off x="1117600" y="2162176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C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ắt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chữ V</a:t>
            </a:r>
          </a:p>
        </p:txBody>
      </p:sp>
      <p:sp>
        <p:nvSpPr>
          <p:cNvPr id="177214" name="Text Box 62"/>
          <p:cNvSpPr txBox="1">
            <a:spLocks noChangeArrowheads="1"/>
          </p:cNvSpPr>
          <p:nvPr/>
        </p:nvSpPr>
        <p:spPr bwMode="auto">
          <a:xfrm>
            <a:off x="1219200" y="2543176"/>
            <a:ext cx="1097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0">
                <a:solidFill>
                  <a:srgbClr val="0000FF"/>
                </a:solidFill>
                <a:latin typeface="Times New Roman" pitchFamily="18" charset="0"/>
              </a:rPr>
              <a:t>Gấp đôi hình chữ nhật đã kẻ chữ V theo đường dấu giữa(mặt trái ra ngoài). Cắt theo đường kẻ nửa chữ V, bỏ phần gạch chéo(H3). Mở ra được chữ V như chữ mẫu(H.1).</a:t>
            </a:r>
          </a:p>
        </p:txBody>
      </p:sp>
      <p:sp>
        <p:nvSpPr>
          <p:cNvPr id="9229" name="Text Box 63"/>
          <p:cNvSpPr txBox="1">
            <a:spLocks noChangeArrowheads="1"/>
          </p:cNvSpPr>
          <p:nvPr/>
        </p:nvSpPr>
        <p:spPr bwMode="auto">
          <a:xfrm>
            <a:off x="1219200" y="1704975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Kẻ chữ V</a:t>
            </a:r>
          </a:p>
        </p:txBody>
      </p:sp>
      <p:sp>
        <p:nvSpPr>
          <p:cNvPr id="177216" name="Text Box 64"/>
          <p:cNvSpPr txBox="1">
            <a:spLocks noChangeArrowheads="1"/>
          </p:cNvSpPr>
          <p:nvPr/>
        </p:nvSpPr>
        <p:spPr bwMode="auto">
          <a:xfrm>
            <a:off x="3636434" y="6172201"/>
            <a:ext cx="25611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3</a:t>
            </a:r>
          </a:p>
        </p:txBody>
      </p:sp>
      <p:sp>
        <p:nvSpPr>
          <p:cNvPr id="177217" name="Text Box 65"/>
          <p:cNvSpPr txBox="1">
            <a:spLocks noChangeArrowheads="1"/>
          </p:cNvSpPr>
          <p:nvPr/>
        </p:nvSpPr>
        <p:spPr bwMode="auto">
          <a:xfrm>
            <a:off x="8128001" y="6172201"/>
            <a:ext cx="25611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1</a:t>
            </a:r>
          </a:p>
        </p:txBody>
      </p:sp>
      <p:pic>
        <p:nvPicPr>
          <p:cNvPr id="177218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68" y="472440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378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57 0.05602 L 0.03976 -0.23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33" dur="20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 0.05602 L -0.04046 0.262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53" dur="2000" fill="hold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8" presetClass="exit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7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6" grpId="0" animBg="1"/>
      <p:bldP spid="177170" grpId="0"/>
      <p:bldP spid="177170" grpId="1"/>
      <p:bldP spid="177170" grpId="2"/>
      <p:bldP spid="177172" grpId="0" animBg="1"/>
      <p:bldP spid="177190" grpId="0" animBg="1"/>
      <p:bldP spid="177208" grpId="0"/>
      <p:bldP spid="177208" grpId="1"/>
      <p:bldP spid="177208" grpId="2"/>
      <p:bldP spid="177214" grpId="0"/>
      <p:bldP spid="177216" grpId="0"/>
      <p:bldP spid="177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4"/>
          <p:cNvSpPr txBox="1">
            <a:spLocks noChangeArrowheads="1"/>
          </p:cNvSpPr>
          <p:nvPr/>
        </p:nvSpPr>
        <p:spPr bwMode="auto">
          <a:xfrm>
            <a:off x="2743200" y="76201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vi-VN" b="0">
              <a:latin typeface="Times New Roman" pitchFamily="18" charset="0"/>
            </a:endParaRPr>
          </a:p>
          <a:p>
            <a:pPr eaLnBrk="1" hangingPunct="1"/>
            <a:endParaRPr lang="en-US" altLang="vi-VN" b="0">
              <a:latin typeface="Times New Roman" pitchFamily="18" charset="0"/>
            </a:endParaRPr>
          </a:p>
        </p:txBody>
      </p:sp>
      <p:sp>
        <p:nvSpPr>
          <p:cNvPr id="10243" name="Text Box 47"/>
          <p:cNvSpPr txBox="1">
            <a:spLocks noChangeArrowheads="1"/>
          </p:cNvSpPr>
          <p:nvPr/>
        </p:nvSpPr>
        <p:spPr bwMode="auto">
          <a:xfrm>
            <a:off x="812800" y="1035050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2/</a:t>
            </a: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ác bước thực hiện</a:t>
            </a: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4132" name="Text Box 52"/>
          <p:cNvSpPr txBox="1">
            <a:spLocks noChangeArrowheads="1"/>
          </p:cNvSpPr>
          <p:nvPr/>
        </p:nvSpPr>
        <p:spPr bwMode="auto">
          <a:xfrm>
            <a:off x="4876801" y="6338888"/>
            <a:ext cx="184996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33CC"/>
                </a:solidFill>
                <a:latin typeface="Times New Roman" pitchFamily="18" charset="0"/>
              </a:rPr>
              <a:t>Hình 4</a:t>
            </a:r>
          </a:p>
        </p:txBody>
      </p:sp>
      <p:sp>
        <p:nvSpPr>
          <p:cNvPr id="10245" name="Text Box 53"/>
          <p:cNvSpPr txBox="1">
            <a:spLocks noChangeArrowheads="1"/>
          </p:cNvSpPr>
          <p:nvPr/>
        </p:nvSpPr>
        <p:spPr bwMode="auto">
          <a:xfrm>
            <a:off x="1117600" y="15382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D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án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chữ V</a:t>
            </a:r>
          </a:p>
        </p:txBody>
      </p:sp>
      <p:sp>
        <p:nvSpPr>
          <p:cNvPr id="174134" name="Text Box 54"/>
          <p:cNvSpPr txBox="1">
            <a:spLocks noChangeArrowheads="1"/>
          </p:cNvSpPr>
          <p:nvPr/>
        </p:nvSpPr>
        <p:spPr bwMode="auto">
          <a:xfrm>
            <a:off x="1117600" y="2787650"/>
            <a:ext cx="1107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- Bôi hồ vào mặt kẻ ô của chữ và dán vào vị trí đã định.(H4). </a:t>
            </a:r>
          </a:p>
        </p:txBody>
      </p:sp>
      <p:sp>
        <p:nvSpPr>
          <p:cNvPr id="174136" name="Line 56"/>
          <p:cNvSpPr>
            <a:spLocks noChangeShapeType="1"/>
          </p:cNvSpPr>
          <p:nvPr/>
        </p:nvSpPr>
        <p:spPr bwMode="auto">
          <a:xfrm>
            <a:off x="2641600" y="6338888"/>
            <a:ext cx="599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37" name="Text Box 57"/>
          <p:cNvSpPr txBox="1">
            <a:spLocks noChangeArrowheads="1"/>
          </p:cNvSpPr>
          <p:nvPr/>
        </p:nvSpPr>
        <p:spPr bwMode="auto">
          <a:xfrm>
            <a:off x="1117600" y="3625850"/>
            <a:ext cx="1026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i="1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altLang="vi-VN" sz="2800" i="1">
                <a:solidFill>
                  <a:srgbClr val="0000FF"/>
                </a:solidFill>
                <a:latin typeface="Times New Roman" pitchFamily="18" charset="0"/>
              </a:rPr>
              <a:t>Đặt tờ giấy nháp lên trên chữ vừa dán để miết cho phẳng.</a:t>
            </a:r>
          </a:p>
        </p:txBody>
      </p:sp>
      <p:sp>
        <p:nvSpPr>
          <p:cNvPr id="174138" name="Text Box 58"/>
          <p:cNvSpPr txBox="1">
            <a:spLocks noChangeArrowheads="1"/>
          </p:cNvSpPr>
          <p:nvPr/>
        </p:nvSpPr>
        <p:spPr bwMode="auto">
          <a:xfrm>
            <a:off x="1117600" y="1949450"/>
            <a:ext cx="1107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000099"/>
                </a:solidFill>
                <a:latin typeface="Times New Roman" pitchFamily="18" charset="0"/>
              </a:rPr>
              <a:t>- Kẻ</a:t>
            </a:r>
            <a:r>
              <a:rPr lang="en-US" altLang="vi-VN" sz="2800" i="1">
                <a:solidFill>
                  <a:srgbClr val="0033CC"/>
                </a:solidFill>
                <a:latin typeface="Times New Roman" pitchFamily="18" charset="0"/>
              </a:rPr>
              <a:t> một đường thẳng nằm ngang làm chuẩn. Đặt ướm chữ V vào đường chuẩn cho cân đối.</a:t>
            </a:r>
          </a:p>
        </p:txBody>
      </p:sp>
      <p:pic>
        <p:nvPicPr>
          <p:cNvPr id="174139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489585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44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2" grpId="0"/>
      <p:bldP spid="174134" grpId="0"/>
      <p:bldP spid="174136" grpId="0" animBg="1"/>
      <p:bldP spid="174137" grpId="0"/>
      <p:bldP spid="174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812800" y="850900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99"/>
                </a:solidFill>
                <a:latin typeface="Times New Roman" pitchFamily="18" charset="0"/>
              </a:rPr>
              <a:t>      3/ Th</a:t>
            </a:r>
            <a:r>
              <a:rPr lang="en-US" altLang="vi-VN" sz="3600">
                <a:solidFill>
                  <a:srgbClr val="0033CC"/>
                </a:solidFill>
                <a:latin typeface="Times New Roman" pitchFamily="18" charset="0"/>
              </a:rPr>
              <a:t>ực hành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04800" y="1492250"/>
            <a:ext cx="1137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vi-VN" sz="3600">
                <a:latin typeface="Times New Roman" pitchFamily="18" charset="0"/>
              </a:rPr>
              <a:t>Nêu các bước cắt, dán chữ V.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812800" y="21478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1: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Kẻ chữ V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09600" y="37480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2: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C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ắt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chữ V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711200" y="57292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0000"/>
                </a:solidFill>
                <a:latin typeface="Times New Roman" pitchFamily="18" charset="0"/>
              </a:rPr>
              <a:t>Bước 3: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  D</a:t>
            </a:r>
            <a:r>
              <a:rPr lang="en-US" altLang="vi-VN" sz="2800" b="0">
                <a:solidFill>
                  <a:srgbClr val="0033CC"/>
                </a:solidFill>
                <a:latin typeface="Times New Roman" pitchFamily="18" charset="0"/>
              </a:rPr>
              <a:t>án </a:t>
            </a:r>
            <a:r>
              <a:rPr lang="en-US" altLang="vi-VN" sz="2800" b="0">
                <a:solidFill>
                  <a:srgbClr val="000099"/>
                </a:solidFill>
                <a:latin typeface="Times New Roman" pitchFamily="18" charset="0"/>
              </a:rPr>
              <a:t>chữ V</a:t>
            </a:r>
          </a:p>
        </p:txBody>
      </p:sp>
      <p:pic>
        <p:nvPicPr>
          <p:cNvPr id="184332" name="Picture 12" descr="Untitled-5"/>
          <p:cNvPicPr preferRelativeResize="0">
            <a:picLocks noChangeAspect="1" noChangeArrowheads="1"/>
          </p:cNvPicPr>
          <p:nvPr/>
        </p:nvPicPr>
        <p:blipFill>
          <a:blip r:embed="rId2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84" y="2152650"/>
            <a:ext cx="1437216" cy="150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3" name="Picture 13" descr="Untitled-2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1" y="2057400"/>
            <a:ext cx="1511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6769101" y="2895600"/>
            <a:ext cx="1460500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9192685" y="2095500"/>
            <a:ext cx="2116" cy="16335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 flipV="1">
            <a:off x="6775451" y="4495800"/>
            <a:ext cx="1555749" cy="15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38" name="Picture 18" descr="62"/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8" t="7185" r="35728" b="19078"/>
          <a:stretch>
            <a:fillRect/>
          </a:stretch>
        </p:blipFill>
        <p:spPr bwMode="auto">
          <a:xfrm>
            <a:off x="5300134" y="3886200"/>
            <a:ext cx="6752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9" name="Line 19"/>
          <p:cNvSpPr>
            <a:spLocks noChangeShapeType="1"/>
          </p:cNvSpPr>
          <p:nvPr/>
        </p:nvSpPr>
        <p:spPr bwMode="auto">
          <a:xfrm>
            <a:off x="5319185" y="6648450"/>
            <a:ext cx="433916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76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68" y="373380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7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200650"/>
            <a:ext cx="12996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/>
      <p:bldP spid="184329" grpId="0"/>
      <p:bldP spid="184330" grpId="0"/>
      <p:bldP spid="184331" grpId="0"/>
      <p:bldP spid="184334" grpId="0" animBg="1"/>
      <p:bldP spid="184335" grpId="0" animBg="1"/>
      <p:bldP spid="184336" grpId="0" animBg="1"/>
      <p:bldP spid="1843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5035550" y="614045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b="0">
                <a:solidFill>
                  <a:srgbClr val="FF3300"/>
                </a:solidFill>
              </a:rPr>
              <a:t>Hình 1</a:t>
            </a: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2133600" y="10668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000099"/>
                </a:solidFill>
              </a:rPr>
              <a:t>B</a:t>
            </a:r>
            <a:r>
              <a:rPr lang="en-US" altLang="en-US" sz="3600" dirty="0" smtClean="0">
                <a:solidFill>
                  <a:srgbClr val="000099"/>
                </a:solidFill>
              </a:rPr>
              <a:t>/</a:t>
            </a:r>
            <a:r>
              <a:rPr lang="en-US" altLang="en-US" sz="3600" dirty="0" smtClean="0">
                <a:solidFill>
                  <a:srgbClr val="FF3300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Quan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sát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nhận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xét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chữ</a:t>
            </a:r>
            <a:r>
              <a:rPr lang="en-US" altLang="en-US" sz="3600" dirty="0">
                <a:solidFill>
                  <a:srgbClr val="000099"/>
                </a:solidFill>
              </a:rPr>
              <a:t> E:</a:t>
            </a:r>
          </a:p>
        </p:txBody>
      </p:sp>
      <p:sp>
        <p:nvSpPr>
          <p:cNvPr id="12292" name="Text Box 48"/>
          <p:cNvSpPr txBox="1">
            <a:spLocks noChangeArrowheads="1"/>
          </p:cNvSpPr>
          <p:nvPr/>
        </p:nvSpPr>
        <p:spPr bwMode="auto">
          <a:xfrm>
            <a:off x="2727326" y="5476876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aphicFrame>
        <p:nvGraphicFramePr>
          <p:cNvPr id="170048" name="Group 64"/>
          <p:cNvGraphicFramePr>
            <a:graphicFrameLocks noGrp="1"/>
          </p:cNvGraphicFramePr>
          <p:nvPr/>
        </p:nvGraphicFramePr>
        <p:xfrm>
          <a:off x="2076450" y="2312988"/>
          <a:ext cx="3352800" cy="315436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092" name="Text Box 108"/>
          <p:cNvSpPr txBox="1">
            <a:spLocks noChangeArrowheads="1"/>
          </p:cNvSpPr>
          <p:nvPr/>
        </p:nvSpPr>
        <p:spPr bwMode="auto">
          <a:xfrm>
            <a:off x="5715000" y="1905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- </a:t>
            </a:r>
            <a:r>
              <a:rPr lang="en-US" altLang="en-US">
                <a:solidFill>
                  <a:srgbClr val="FF0000"/>
                </a:solidFill>
              </a:rPr>
              <a:t>Nét chữ E rộng mấy ô ?</a:t>
            </a:r>
          </a:p>
        </p:txBody>
      </p:sp>
      <p:sp>
        <p:nvSpPr>
          <p:cNvPr id="170093" name="Text Box 109"/>
          <p:cNvSpPr txBox="1">
            <a:spLocks noChangeArrowheads="1"/>
          </p:cNvSpPr>
          <p:nvPr/>
        </p:nvSpPr>
        <p:spPr bwMode="auto">
          <a:xfrm>
            <a:off x="5695950" y="2438401"/>
            <a:ext cx="348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- N</a:t>
            </a:r>
            <a:r>
              <a:rPr lang="en-US" altLang="en-US"/>
              <a:t>ét chữ E rộng 1 ô</a:t>
            </a:r>
          </a:p>
        </p:txBody>
      </p:sp>
      <p:sp>
        <p:nvSpPr>
          <p:cNvPr id="170094" name="Text Box 110"/>
          <p:cNvSpPr txBox="1">
            <a:spLocks noChangeArrowheads="1"/>
          </p:cNvSpPr>
          <p:nvPr/>
        </p:nvSpPr>
        <p:spPr bwMode="auto">
          <a:xfrm>
            <a:off x="5676900" y="2971801"/>
            <a:ext cx="523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- Nhận xét về hình dáng chữ E?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0095" name="Text Box 111"/>
          <p:cNvSpPr txBox="1">
            <a:spLocks noChangeArrowheads="1"/>
          </p:cNvSpPr>
          <p:nvPr/>
        </p:nvSpPr>
        <p:spPr bwMode="auto">
          <a:xfrm>
            <a:off x="5715000" y="4724400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n</a:t>
            </a:r>
            <a:r>
              <a:rPr lang="en-US" altLang="en-US"/>
              <a:t>ữa</a:t>
            </a:r>
            <a:r>
              <a:rPr lang="en-US" altLang="en-US">
                <a:solidFill>
                  <a:srgbClr val="0000FF"/>
                </a:solidFill>
              </a:rPr>
              <a:t> ph</a:t>
            </a:r>
            <a:r>
              <a:rPr lang="en-US" altLang="en-US"/>
              <a:t>ía</a:t>
            </a:r>
            <a:r>
              <a:rPr lang="en-US" altLang="en-US">
                <a:solidFill>
                  <a:srgbClr val="0000FF"/>
                </a:solidFill>
              </a:rPr>
              <a:t> tr</a:t>
            </a:r>
            <a:r>
              <a:rPr lang="en-US" altLang="en-US"/>
              <a:t>ên</a:t>
            </a:r>
            <a:r>
              <a:rPr lang="en-US" altLang="en-US">
                <a:solidFill>
                  <a:srgbClr val="0000FF"/>
                </a:solidFill>
              </a:rPr>
              <a:t> v</a:t>
            </a:r>
            <a:r>
              <a:rPr lang="en-US" altLang="en-US"/>
              <a:t>à</a:t>
            </a:r>
            <a:r>
              <a:rPr lang="en-US" altLang="en-US">
                <a:solidFill>
                  <a:srgbClr val="0000FF"/>
                </a:solidFill>
              </a:rPr>
              <a:t> n</a:t>
            </a:r>
            <a:r>
              <a:rPr lang="en-US" altLang="en-US"/>
              <a:t>ữa</a:t>
            </a:r>
            <a:r>
              <a:rPr lang="en-US" altLang="en-US">
                <a:solidFill>
                  <a:srgbClr val="0000FF"/>
                </a:solidFill>
              </a:rPr>
              <a:t> ph</a:t>
            </a:r>
            <a:r>
              <a:rPr lang="en-US" altLang="en-US"/>
              <a:t>ía</a:t>
            </a:r>
            <a:r>
              <a:rPr lang="en-US" altLang="en-US">
                <a:solidFill>
                  <a:srgbClr val="0000FF"/>
                </a:solidFill>
              </a:rPr>
              <a:t> d</a:t>
            </a:r>
            <a:r>
              <a:rPr lang="en-US" altLang="en-US"/>
              <a:t>ưới</a:t>
            </a:r>
            <a:r>
              <a:rPr lang="en-US" altLang="en-US">
                <a:solidFill>
                  <a:srgbClr val="0000FF"/>
                </a:solidFill>
              </a:rPr>
              <a:t> gi</a:t>
            </a:r>
            <a:r>
              <a:rPr lang="en-US" altLang="en-US"/>
              <a:t>ống</a:t>
            </a:r>
            <a:r>
              <a:rPr lang="en-US" altLang="en-US">
                <a:solidFill>
                  <a:srgbClr val="0000FF"/>
                </a:solidFill>
              </a:rPr>
              <a:t> nhau.</a:t>
            </a:r>
          </a:p>
        </p:txBody>
      </p:sp>
      <p:sp>
        <p:nvSpPr>
          <p:cNvPr id="170096" name="Line 112"/>
          <p:cNvSpPr>
            <a:spLocks noChangeShapeType="1"/>
          </p:cNvSpPr>
          <p:nvPr/>
        </p:nvSpPr>
        <p:spPr bwMode="auto">
          <a:xfrm>
            <a:off x="1543050" y="3905250"/>
            <a:ext cx="41148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2" name="Line 148"/>
          <p:cNvSpPr>
            <a:spLocks noChangeShapeType="1"/>
          </p:cNvSpPr>
          <p:nvPr/>
        </p:nvSpPr>
        <p:spPr bwMode="auto">
          <a:xfrm>
            <a:off x="2457450" y="2286000"/>
            <a:ext cx="0" cy="3200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3" name="Text Box 149"/>
          <p:cNvSpPr txBox="1">
            <a:spLocks noChangeArrowheads="1"/>
          </p:cNvSpPr>
          <p:nvPr/>
        </p:nvSpPr>
        <p:spPr bwMode="auto">
          <a:xfrm>
            <a:off x="1466850" y="3581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 Ô</a:t>
            </a:r>
          </a:p>
        </p:txBody>
      </p:sp>
      <p:sp>
        <p:nvSpPr>
          <p:cNvPr id="170134" name="Line 150"/>
          <p:cNvSpPr>
            <a:spLocks noChangeShapeType="1"/>
          </p:cNvSpPr>
          <p:nvPr/>
        </p:nvSpPr>
        <p:spPr bwMode="auto">
          <a:xfrm flipV="1">
            <a:off x="2743200" y="1828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5" name="Line 151"/>
          <p:cNvSpPr>
            <a:spLocks noChangeShapeType="1"/>
          </p:cNvSpPr>
          <p:nvPr/>
        </p:nvSpPr>
        <p:spPr bwMode="auto">
          <a:xfrm flipV="1">
            <a:off x="4514850" y="184785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6" name="Line 152"/>
          <p:cNvSpPr>
            <a:spLocks noChangeShapeType="1"/>
          </p:cNvSpPr>
          <p:nvPr/>
        </p:nvSpPr>
        <p:spPr bwMode="auto">
          <a:xfrm>
            <a:off x="2762250" y="184785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7" name="Text Box 153"/>
          <p:cNvSpPr txBox="1">
            <a:spLocks noChangeArrowheads="1"/>
          </p:cNvSpPr>
          <p:nvPr/>
        </p:nvSpPr>
        <p:spPr bwMode="auto">
          <a:xfrm>
            <a:off x="3292476" y="1824038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2,5 Ô</a:t>
            </a:r>
          </a:p>
        </p:txBody>
      </p:sp>
      <p:sp>
        <p:nvSpPr>
          <p:cNvPr id="170138" name="AutoShape 154"/>
          <p:cNvSpPr>
            <a:spLocks/>
          </p:cNvSpPr>
          <p:nvPr/>
        </p:nvSpPr>
        <p:spPr bwMode="auto">
          <a:xfrm>
            <a:off x="4457700" y="4869240"/>
            <a:ext cx="457200" cy="548521"/>
          </a:xfrm>
          <a:prstGeom prst="rightBrace">
            <a:avLst>
              <a:gd name="adj1" fmla="val 1111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70139" name="Text Box 155"/>
          <p:cNvSpPr txBox="1">
            <a:spLocks noChangeArrowheads="1"/>
          </p:cNvSpPr>
          <p:nvPr/>
        </p:nvSpPr>
        <p:spPr bwMode="auto">
          <a:xfrm>
            <a:off x="4781550" y="4876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 Ô</a:t>
            </a:r>
          </a:p>
        </p:txBody>
      </p:sp>
      <p:sp>
        <p:nvSpPr>
          <p:cNvPr id="170140" name="Text Box 156"/>
          <p:cNvSpPr txBox="1">
            <a:spLocks noChangeArrowheads="1"/>
          </p:cNvSpPr>
          <p:nvPr/>
        </p:nvSpPr>
        <p:spPr bwMode="auto">
          <a:xfrm>
            <a:off x="5715000" y="3524251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chi</a:t>
            </a:r>
            <a:r>
              <a:rPr lang="en-US" altLang="en-US"/>
              <a:t>ều dài 5 ô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0141" name="Text Box 157"/>
          <p:cNvSpPr txBox="1">
            <a:spLocks noChangeArrowheads="1"/>
          </p:cNvSpPr>
          <p:nvPr/>
        </p:nvSpPr>
        <p:spPr bwMode="auto">
          <a:xfrm>
            <a:off x="5734050" y="4152901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chi</a:t>
            </a:r>
            <a:r>
              <a:rPr lang="en-US" altLang="en-US"/>
              <a:t>ều rộng 2,5 ô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461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/>
      <p:bldP spid="170003" grpId="0"/>
      <p:bldP spid="170092" grpId="0" autoUpdateAnimBg="0"/>
      <p:bldP spid="170093" grpId="0"/>
      <p:bldP spid="170094" grpId="0"/>
      <p:bldP spid="170095" grpId="0"/>
      <p:bldP spid="170137" grpId="0"/>
      <p:bldP spid="170138" grpId="0" animBg="1"/>
      <p:bldP spid="1701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724</Words>
  <Application>Microsoft Office PowerPoint</Application>
  <PresentationFormat>Widescreen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HP001 4 hàng</vt:lpstr>
      <vt:lpstr>Times New Roman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VẬT LIỆU: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AutoBVT</cp:lastModifiedBy>
  <cp:revision>19</cp:revision>
  <dcterms:created xsi:type="dcterms:W3CDTF">2021-10-30T10:19:02Z</dcterms:created>
  <dcterms:modified xsi:type="dcterms:W3CDTF">2021-12-13T02:58:20Z</dcterms:modified>
</cp:coreProperties>
</file>