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3" r:id="rId17"/>
    <p:sldId id="269" r:id="rId18"/>
    <p:sldId id="270" r:id="rId19"/>
    <p:sldId id="271" r:id="rId20"/>
    <p:sldId id="272"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18CE7E-3964-4BD8-BEBE-2AC41DB1CED8}" type="datetimeFigureOut">
              <a:rPr lang="en-US" smtClean="0"/>
              <a:t>19/12/2021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245829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8CE7E-3964-4BD8-BEBE-2AC41DB1CED8}" type="datetimeFigureOut">
              <a:rPr lang="en-US" smtClean="0"/>
              <a:t>19/12/2021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130188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8CE7E-3964-4BD8-BEBE-2AC41DB1CED8}" type="datetimeFigureOut">
              <a:rPr lang="en-US" smtClean="0"/>
              <a:t>19/12/2021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846283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8CE7E-3964-4BD8-BEBE-2AC41DB1CED8}" type="datetimeFigureOut">
              <a:rPr lang="en-US" smtClean="0"/>
              <a:t>19/12/2021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272028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8CE7E-3964-4BD8-BEBE-2AC41DB1CED8}" type="datetimeFigureOut">
              <a:rPr lang="en-US" smtClean="0"/>
              <a:t>19/12/2021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2867906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18CE7E-3964-4BD8-BEBE-2AC41DB1CED8}" type="datetimeFigureOut">
              <a:rPr lang="en-US" smtClean="0"/>
              <a:t>19/12/2021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1750571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8CE7E-3964-4BD8-BEBE-2AC41DB1CED8}" type="datetimeFigureOut">
              <a:rPr lang="en-US" smtClean="0"/>
              <a:t>19/12/2021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220466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18CE7E-3964-4BD8-BEBE-2AC41DB1CED8}" type="datetimeFigureOut">
              <a:rPr lang="en-US" smtClean="0"/>
              <a:t>19/12/2021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12772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18CE7E-3964-4BD8-BEBE-2AC41DB1CED8}" type="datetimeFigureOut">
              <a:rPr lang="en-US" smtClean="0"/>
              <a:t>19/12/2021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142375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18CE7E-3964-4BD8-BEBE-2AC41DB1CED8}" type="datetimeFigureOut">
              <a:rPr lang="en-US" smtClean="0"/>
              <a:t>19/12/2021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57608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8CE7E-3964-4BD8-BEBE-2AC41DB1CED8}" type="datetimeFigureOut">
              <a:rPr lang="en-US" smtClean="0"/>
              <a:t>19/12/2021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21631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8CE7E-3964-4BD8-BEBE-2AC41DB1CED8}" type="datetimeFigureOut">
              <a:rPr lang="en-US" smtClean="0"/>
              <a:t>19/12/2021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27C3D-6759-4834-94BF-3F96244BBBDB}" type="slidenum">
              <a:rPr lang="en-US" smtClean="0"/>
              <a:t>‹#›</a:t>
            </a:fld>
            <a:endParaRPr lang="en-US"/>
          </a:p>
        </p:txBody>
      </p:sp>
    </p:spTree>
    <p:extLst>
      <p:ext uri="{BB962C8B-B14F-4D97-AF65-F5344CB8AC3E}">
        <p14:creationId xmlns:p14="http://schemas.microsoft.com/office/powerpoint/2010/main" val="370430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8CE7E-3964-4BD8-BEBE-2AC41DB1CED8}" type="datetimeFigureOut">
              <a:rPr lang="en-US" smtClean="0"/>
              <a:t>19/12/2021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27C3D-6759-4834-94BF-3F96244BBBDB}" type="slidenum">
              <a:rPr lang="en-US" smtClean="0"/>
              <a:t>‹#›</a:t>
            </a:fld>
            <a:endParaRPr lang="en-US"/>
          </a:p>
        </p:txBody>
      </p:sp>
    </p:spTree>
    <p:extLst>
      <p:ext uri="{BB962C8B-B14F-4D97-AF65-F5344CB8AC3E}">
        <p14:creationId xmlns:p14="http://schemas.microsoft.com/office/powerpoint/2010/main" val="253674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8.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WordArt 4"/>
          <p:cNvSpPr>
            <a:spLocks noChangeArrowheads="1" noChangeShapeType="1" noTextEdit="1"/>
          </p:cNvSpPr>
          <p:nvPr/>
        </p:nvSpPr>
        <p:spPr bwMode="auto">
          <a:xfrm>
            <a:off x="2207926" y="914400"/>
            <a:ext cx="7620000" cy="1981200"/>
          </a:xfrm>
          <a:prstGeom prst="rect">
            <a:avLst/>
          </a:prstGeom>
        </p:spPr>
        <p:txBody>
          <a:bodyPr wrap="none" fromWordArt="1">
            <a:prstTxWarp prst="textDeflate">
              <a:avLst>
                <a:gd name="adj" fmla="val 18750"/>
              </a:avLst>
            </a:prstTxWarp>
          </a:bodyPr>
          <a:lstStyle/>
          <a:p>
            <a:pPr algn="ctr"/>
            <a:r>
              <a:rPr lang="en-US" sz="2800"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Bài</a:t>
            </a:r>
            <a:r>
              <a:rPr lang="en-US" sz="2800"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giảng</a:t>
            </a:r>
            <a:r>
              <a:rPr lang="en-US" sz="2800"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trực</a:t>
            </a:r>
            <a:r>
              <a:rPr lang="en-US" sz="2800"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tuyến</a:t>
            </a:r>
            <a:endParaRPr lang="en-US" sz="2800"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a:r>
              <a:rPr lang="en-US" sz="2800"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Tập</a:t>
            </a:r>
            <a:r>
              <a:rPr lang="en-US" sz="2800"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a:ln w="19050">
                  <a:solidFill>
                    <a:srgbClr val="99CCFF"/>
                  </a:solidFill>
                  <a:round/>
                  <a:headEnd/>
                  <a:tailEnd/>
                </a:ln>
                <a:effectLst>
                  <a:outerShdw dist="35921" dir="2700000" algn="ctr" rotWithShape="0">
                    <a:srgbClr val="990000"/>
                  </a:outerShdw>
                </a:effectLst>
                <a:cs typeface="Times New Roman" panose="02020603050405020304" pitchFamily="18" charset="0"/>
              </a:rPr>
              <a:t>đọc</a:t>
            </a:r>
            <a:r>
              <a:rPr lang="en-US" sz="2800" kern="10" dirty="0">
                <a:ln w="19050">
                  <a:solidFill>
                    <a:srgbClr val="99CCFF"/>
                  </a:solidFill>
                  <a:round/>
                  <a:headEnd/>
                  <a:tailEnd/>
                </a:ln>
                <a:effectLst>
                  <a:outerShdw dist="35921" dir="2700000" algn="ctr" rotWithShape="0">
                    <a:srgbClr val="990000"/>
                  </a:outerShdw>
                </a:effectLst>
                <a:cs typeface="Times New Roman" panose="02020603050405020304" pitchFamily="18" charset="0"/>
              </a:rPr>
              <a:t> </a:t>
            </a:r>
            <a:r>
              <a:rPr lang="en-US" sz="2800" kern="10" dirty="0" err="1">
                <a:ln w="19050">
                  <a:solidFill>
                    <a:srgbClr val="99CCFF"/>
                  </a:solidFill>
                  <a:round/>
                  <a:headEnd/>
                  <a:tailEnd/>
                </a:ln>
                <a:effectLst>
                  <a:outerShdw dist="35921" dir="2700000" algn="ctr" rotWithShape="0">
                    <a:srgbClr val="990000"/>
                  </a:outerShdw>
                </a:effectLst>
                <a:cs typeface="Times New Roman" panose="02020603050405020304" pitchFamily="18" charset="0"/>
              </a:rPr>
              <a:t>kể</a:t>
            </a:r>
            <a:r>
              <a:rPr lang="en-US" sz="2800" kern="10" dirty="0">
                <a:ln w="19050">
                  <a:solidFill>
                    <a:srgbClr val="99CCFF"/>
                  </a:solidFill>
                  <a:round/>
                  <a:headEnd/>
                  <a:tailEnd/>
                </a:ln>
                <a:effectLst>
                  <a:outerShdw dist="35921" dir="2700000" algn="ctr" rotWithShape="0">
                    <a:srgbClr val="990000"/>
                  </a:outerShdw>
                </a:effectLst>
                <a:cs typeface="Times New Roman" panose="02020603050405020304" pitchFamily="18" charset="0"/>
              </a:rPr>
              <a:t> </a:t>
            </a:r>
            <a:r>
              <a:rPr lang="en-US" sz="2800" kern="10" dirty="0" err="1">
                <a:ln w="19050">
                  <a:solidFill>
                    <a:srgbClr val="99CCFF"/>
                  </a:solidFill>
                  <a:round/>
                  <a:headEnd/>
                  <a:tailEnd/>
                </a:ln>
                <a:effectLst>
                  <a:outerShdw dist="35921" dir="2700000" algn="ctr" rotWithShape="0">
                    <a:srgbClr val="990000"/>
                  </a:outerShdw>
                </a:effectLst>
                <a:cs typeface="Times New Roman" panose="02020603050405020304" pitchFamily="18" charset="0"/>
              </a:rPr>
              <a:t>chuyện</a:t>
            </a:r>
            <a:r>
              <a:rPr lang="en-US" sz="2800"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2800" kern="10" dirty="0" err="1">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Lớp</a:t>
            </a:r>
            <a:r>
              <a:rPr lang="en-US" sz="2800" kern="10" dirty="0">
                <a:ln w="19050">
                  <a:solidFill>
                    <a:srgbClr val="99CCFF"/>
                  </a:solidFill>
                  <a:round/>
                  <a:headEnd/>
                  <a:tailEnd/>
                </a:ln>
                <a:effectLst>
                  <a:outerShdw dist="35921" dir="2700000" algn="ctr" rotWithShape="0">
                    <a:srgbClr val="990000"/>
                  </a:outerShdw>
                </a:effectLst>
                <a:latin typeface="Times New Roman" panose="02020603050405020304" pitchFamily="18" charset="0"/>
                <a:cs typeface="Times New Roman" panose="02020603050405020304" pitchFamily="18" charset="0"/>
              </a:rPr>
              <a:t> 3</a:t>
            </a:r>
          </a:p>
        </p:txBody>
      </p:sp>
      <p:pic>
        <p:nvPicPr>
          <p:cNvPr id="2051" name="Picture 5"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9436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19550"/>
            <a:ext cx="1752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WordArt 7"/>
          <p:cNvSpPr>
            <a:spLocks noTextEdit="1"/>
          </p:cNvSpPr>
          <p:nvPr/>
        </p:nvSpPr>
        <p:spPr bwMode="auto">
          <a:xfrm>
            <a:off x="2667000" y="76200"/>
            <a:ext cx="7086600" cy="914400"/>
          </a:xfrm>
          <a:prstGeom prst="rect">
            <a:avLst/>
          </a:prstGeom>
        </p:spPr>
        <p:txBody>
          <a:bodyPr wrap="none" fromWordArt="1">
            <a:prstTxWarp prst="textPlain">
              <a:avLst>
                <a:gd name="adj" fmla="val 50000"/>
              </a:avLst>
            </a:prstTxWarp>
          </a:bodyPr>
          <a:lstStyle/>
          <a:p>
            <a:pPr algn="ctr" eaLnBrk="1" hangingPunct="1">
              <a:defRPr/>
            </a:pPr>
            <a:r>
              <a:rPr lang="vi-VN" sz="2700" b="1" kern="10"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PHÒNG GIÁO DỤC VÀ ĐÀO TẠO </a:t>
            </a:r>
            <a:r>
              <a:rPr lang="en-US" sz="2700" b="1" kern="10"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QUẬN LONG BIÊN</a:t>
            </a:r>
            <a:endParaRPr lang="vi-VN" sz="2700" b="1" kern="10"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endParaRPr>
          </a:p>
          <a:p>
            <a:pPr algn="ctr" eaLnBrk="1" hangingPunct="1">
              <a:defRPr/>
            </a:pPr>
            <a:r>
              <a:rPr lang="vi-VN" sz="2700" b="1" kern="10"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TRƯỜNG TIỂU HỌC </a:t>
            </a:r>
            <a:r>
              <a:rPr lang="en-US" sz="2700" b="1" kern="10"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ÁI MỘ A</a:t>
            </a:r>
          </a:p>
        </p:txBody>
      </p:sp>
      <p:sp>
        <p:nvSpPr>
          <p:cNvPr id="2" name="Text Box 12"/>
          <p:cNvSpPr txBox="1">
            <a:spLocks noChangeArrowheads="1"/>
          </p:cNvSpPr>
          <p:nvPr/>
        </p:nvSpPr>
        <p:spPr bwMode="auto">
          <a:xfrm>
            <a:off x="2743200" y="52578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err="1">
                <a:latin typeface="Times New Roman" panose="02020603050405020304" pitchFamily="18" charset="0"/>
                <a:cs typeface="Times New Roman" panose="02020603050405020304" pitchFamily="18" charset="0"/>
              </a:rPr>
              <a:t>Giáo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Nguyễn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Thị</a:t>
            </a:r>
            <a:r>
              <a:rPr lang="en-US" altLang="en-US" b="1" dirty="0">
                <a:latin typeface="Times New Roman" panose="02020603050405020304" pitchFamily="18" charset="0"/>
                <a:cs typeface="Times New Roman" panose="02020603050405020304" pitchFamily="18" charset="0"/>
              </a:rPr>
              <a:t> Thu Lan</a:t>
            </a:r>
          </a:p>
        </p:txBody>
      </p:sp>
      <p:pic>
        <p:nvPicPr>
          <p:cNvPr id="2055" name="Picture 4"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8937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872663" y="42863"/>
            <a:ext cx="8382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Notched Right Arrow 15"/>
          <p:cNvSpPr/>
          <p:nvPr/>
        </p:nvSpPr>
        <p:spPr>
          <a:xfrm>
            <a:off x="8839200" y="5715000"/>
            <a:ext cx="12954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0"/>
            <a:ext cx="4400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20575" y="14288"/>
            <a:ext cx="485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8" descr="BD20530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5400" y="55626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14"/>
          <p:cNvSpPr>
            <a:spLocks noChangeArrowheads="1"/>
          </p:cNvSpPr>
          <p:nvPr/>
        </p:nvSpPr>
        <p:spPr bwMode="auto">
          <a:xfrm>
            <a:off x="1752600" y="3351214"/>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FF0000"/>
                </a:solidFill>
                <a:cs typeface="Arial" panose="020B0604020202020204" pitchFamily="34" charset="0"/>
              </a:rPr>
              <a:t>ĐÔI BẠN</a:t>
            </a:r>
          </a:p>
        </p:txBody>
      </p:sp>
    </p:spTree>
    <p:extLst>
      <p:ext uri="{BB962C8B-B14F-4D97-AF65-F5344CB8AC3E}">
        <p14:creationId xmlns:p14="http://schemas.microsoft.com/office/powerpoint/2010/main" val="2994109333"/>
      </p:ext>
    </p:extLst>
  </p:cSld>
  <p:clrMapOvr>
    <a:masterClrMapping/>
  </p:clrMapOvr>
  <p:transition advClick="0">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500" fill="hold"/>
                                        <p:tgtEl>
                                          <p:spTgt spid="49156"/>
                                        </p:tgtEl>
                                        <p:attrNameLst>
                                          <p:attrName>ppt_w</p:attrName>
                                        </p:attrNameLst>
                                      </p:cBhvr>
                                      <p:tavLst>
                                        <p:tav tm="0">
                                          <p:val>
                                            <p:fltVal val="0"/>
                                          </p:val>
                                        </p:tav>
                                        <p:tav tm="100000">
                                          <p:val>
                                            <p:strVal val="#ppt_w"/>
                                          </p:val>
                                        </p:tav>
                                      </p:tavLst>
                                    </p:anim>
                                    <p:anim calcmode="lin" valueType="num">
                                      <p:cBhvr>
                                        <p:cTn id="8" dur="500" fill="hold"/>
                                        <p:tgtEl>
                                          <p:spTgt spid="49156"/>
                                        </p:tgtEl>
                                        <p:attrNameLst>
                                          <p:attrName>ppt_h</p:attrName>
                                        </p:attrNameLst>
                                      </p:cBhvr>
                                      <p:tavLst>
                                        <p:tav tm="0">
                                          <p:val>
                                            <p:fltVal val="0"/>
                                          </p:val>
                                        </p:tav>
                                        <p:tav tm="100000">
                                          <p:val>
                                            <p:strVal val="#ppt_h"/>
                                          </p:val>
                                        </p:tav>
                                      </p:tavLst>
                                    </p:anim>
                                  </p:childTnLst>
                                </p:cTn>
                              </p:par>
                              <p:par>
                                <p:cTn id="9" presetID="63" presetClass="path" presetSubtype="0" accel="50000" decel="50000" fill="hold" nodeType="withEffect">
                                  <p:stCondLst>
                                    <p:cond delay="0"/>
                                  </p:stCondLst>
                                  <p:childTnLst>
                                    <p:animMotion origin="layout" path="M -0.01458 -1.96532E-6 L 0.49167 -1.96532E-6 " pathEditMode="relative" rAng="0" ptsTypes="AA">
                                      <p:cBhvr>
                                        <p:cTn id="10" dur="2000" spd="-100000" fill="hold"/>
                                        <p:tgtEl>
                                          <p:spTgt spid="13"/>
                                        </p:tgtEl>
                                        <p:attrNameLst>
                                          <p:attrName>ppt_x</p:attrName>
                                          <p:attrName>ppt_y</p:attrName>
                                        </p:attrNameLst>
                                      </p:cBhvr>
                                      <p:rCtr x="25313" y="0"/>
                                    </p:animMotion>
                                  </p:childTnLst>
                                </p:cTn>
                              </p:par>
                              <p:par>
                                <p:cTn id="11" presetID="35" presetClass="path" presetSubtype="0" accel="50000" decel="50000" fill="hold" nodeType="withEffect">
                                  <p:stCondLst>
                                    <p:cond delay="0"/>
                                  </p:stCondLst>
                                  <p:childTnLst>
                                    <p:animMotion origin="layout" path="M -2.77778E-6 -2.89017E-6 L -0.53507 -0.00208 " pathEditMode="relative" rAng="0" ptsTypes="AA">
                                      <p:cBhvr>
                                        <p:cTn id="12" dur="2000" spd="-100000" fill="hold"/>
                                        <p:tgtEl>
                                          <p:spTgt spid="14"/>
                                        </p:tgtEl>
                                        <p:attrNameLst>
                                          <p:attrName>ppt_x</p:attrName>
                                          <p:attrName>ppt_y</p:attrName>
                                        </p:attrNameLst>
                                      </p:cBhvr>
                                      <p:rCtr x="-26753"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57" y="51516"/>
            <a:ext cx="10515600" cy="1325563"/>
          </a:xfrm>
        </p:spPr>
        <p:txBody>
          <a:bodyPr>
            <a:normAutofit/>
          </a:bodyPr>
          <a:lstStyle/>
          <a:p>
            <a:r>
              <a:rPr lang="vi-VN" sz="3400" dirty="0" smtClean="0">
                <a:solidFill>
                  <a:srgbClr val="FF0000"/>
                </a:solidFill>
              </a:rPr>
              <a:t>1. Thành và Mến kết bạn khi nào ?</a:t>
            </a:r>
            <a:endParaRPr lang="en-US" sz="3400" dirty="0">
              <a:solidFill>
                <a:srgbClr val="FF0000"/>
              </a:solidFill>
            </a:endParaRPr>
          </a:p>
        </p:txBody>
      </p:sp>
      <p:sp>
        <p:nvSpPr>
          <p:cNvPr id="3" name="Content Placeholder 2"/>
          <p:cNvSpPr>
            <a:spLocks noGrp="1"/>
          </p:cNvSpPr>
          <p:nvPr>
            <p:ph idx="1"/>
          </p:nvPr>
        </p:nvSpPr>
        <p:spPr>
          <a:xfrm>
            <a:off x="783772" y="1377079"/>
            <a:ext cx="12192000" cy="4351338"/>
          </a:xfrm>
        </p:spPr>
        <p:txBody>
          <a:bodyPr>
            <a:normAutofit/>
          </a:bodyPr>
          <a:lstStyle/>
          <a:p>
            <a:pPr algn="just">
              <a:buFontTx/>
              <a:buChar char="-"/>
            </a:pPr>
            <a:r>
              <a:rPr lang="vi-VN" sz="3400" dirty="0" smtClean="0">
                <a:latin typeface="+mj-lt"/>
              </a:rPr>
              <a:t>Thành và Mến kết bạn với nhau từ nhỏ.</a:t>
            </a:r>
          </a:p>
          <a:p>
            <a:pPr algn="just">
              <a:buFontTx/>
              <a:buChar char="-"/>
            </a:pPr>
            <a:r>
              <a:rPr lang="vi-VN" sz="3400" dirty="0" smtClean="0">
                <a:latin typeface="+mj-lt"/>
              </a:rPr>
              <a:t>Ngày ấy, giặc Mĩ ném bom phá hoại miền</a:t>
            </a:r>
            <a:endParaRPr lang="vi-VN" sz="3400" dirty="0">
              <a:latin typeface="+mj-lt"/>
            </a:endParaRPr>
          </a:p>
          <a:p>
            <a:pPr marL="0" indent="0" algn="just">
              <a:buNone/>
            </a:pPr>
            <a:r>
              <a:rPr lang="vi-VN" sz="3400" dirty="0" smtClean="0">
                <a:latin typeface="+mj-lt"/>
              </a:rPr>
              <a:t> Bắc, Thành theo bố mẹ sơ tán về quên Mến.</a:t>
            </a:r>
          </a:p>
          <a:p>
            <a:pPr algn="just">
              <a:buFontTx/>
              <a:buChar char="-"/>
            </a:pPr>
            <a:r>
              <a:rPr lang="vi-VN" sz="3400" dirty="0" smtClean="0">
                <a:latin typeface="+mj-lt"/>
              </a:rPr>
              <a:t>Mĩ thua, Thành về lại thị xã.</a:t>
            </a:r>
          </a:p>
          <a:p>
            <a:pPr algn="just">
              <a:buFontTx/>
              <a:buChar char="-"/>
            </a:pPr>
            <a:r>
              <a:rPr lang="vi-VN" sz="3400" dirty="0" smtClean="0">
                <a:latin typeface="+mj-lt"/>
              </a:rPr>
              <a:t>Hai năm sau bố Thành đón Mến ra chơi.</a:t>
            </a:r>
            <a:endParaRPr lang="en-US" sz="3400" dirty="0">
              <a:latin typeface="+mj-lt"/>
            </a:endParaRPr>
          </a:p>
        </p:txBody>
      </p:sp>
    </p:spTree>
    <p:extLst>
      <p:ext uri="{BB962C8B-B14F-4D97-AF65-F5344CB8AC3E}">
        <p14:creationId xmlns:p14="http://schemas.microsoft.com/office/powerpoint/2010/main" val="1556671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901" y="0"/>
            <a:ext cx="10515600" cy="1325563"/>
          </a:xfrm>
        </p:spPr>
        <p:txBody>
          <a:bodyPr>
            <a:normAutofit/>
          </a:bodyPr>
          <a:lstStyle/>
          <a:p>
            <a:r>
              <a:rPr lang="vi-VN" sz="3400" dirty="0" smtClean="0">
                <a:solidFill>
                  <a:srgbClr val="FF0000"/>
                </a:solidFill>
              </a:rPr>
              <a:t>2. Mến thấy thị xã có gì lạ ?</a:t>
            </a:r>
            <a:endParaRPr lang="en-US" sz="3400" dirty="0">
              <a:solidFill>
                <a:srgbClr val="FF0000"/>
              </a:solidFill>
            </a:endParaRPr>
          </a:p>
        </p:txBody>
      </p:sp>
      <p:sp>
        <p:nvSpPr>
          <p:cNvPr id="3" name="Content Placeholder 2"/>
          <p:cNvSpPr>
            <a:spLocks noGrp="1"/>
          </p:cNvSpPr>
          <p:nvPr>
            <p:ph idx="1"/>
          </p:nvPr>
        </p:nvSpPr>
        <p:spPr>
          <a:xfrm>
            <a:off x="326571" y="1325563"/>
            <a:ext cx="12192000" cy="4351338"/>
          </a:xfrm>
        </p:spPr>
        <p:txBody>
          <a:bodyPr>
            <a:noAutofit/>
          </a:bodyPr>
          <a:lstStyle/>
          <a:p>
            <a:pPr algn="just">
              <a:buFontTx/>
              <a:buChar char="-"/>
            </a:pPr>
            <a:r>
              <a:rPr lang="vi-VN" sz="3400" dirty="0" smtClean="0">
                <a:latin typeface="+mj-lt"/>
              </a:rPr>
              <a:t>Cái gì đối với mến cũng lạ:</a:t>
            </a:r>
          </a:p>
          <a:p>
            <a:pPr marL="0" indent="0" algn="just">
              <a:buNone/>
            </a:pPr>
            <a:r>
              <a:rPr lang="vi-VN" sz="3400" dirty="0">
                <a:latin typeface="+mj-lt"/>
              </a:rPr>
              <a:t> </a:t>
            </a:r>
            <a:r>
              <a:rPr lang="vi-VN" sz="3400" dirty="0" smtClean="0">
                <a:latin typeface="+mj-lt"/>
              </a:rPr>
              <a:t>+ Thị xã có nhiều phố.</a:t>
            </a:r>
          </a:p>
          <a:p>
            <a:pPr marL="0" indent="0" algn="just">
              <a:buNone/>
            </a:pPr>
            <a:r>
              <a:rPr lang="vi-VN" sz="3400" dirty="0" smtClean="0">
                <a:latin typeface="+mj-lt"/>
              </a:rPr>
              <a:t> + Phối nào cũng nhà ngói san sát, cái cao cái thấp.</a:t>
            </a:r>
          </a:p>
          <a:p>
            <a:pPr marL="0" indent="0" algn="just">
              <a:buNone/>
            </a:pPr>
            <a:r>
              <a:rPr lang="vi-VN" sz="3400" dirty="0">
                <a:latin typeface="+mj-lt"/>
              </a:rPr>
              <a:t> </a:t>
            </a:r>
            <a:r>
              <a:rPr lang="vi-VN" sz="3400" dirty="0" smtClean="0">
                <a:latin typeface="+mj-lt"/>
              </a:rPr>
              <a:t>+ Xe cộ đi lại nườm nượp.</a:t>
            </a:r>
          </a:p>
          <a:p>
            <a:pPr marL="0" indent="0" algn="just">
              <a:buNone/>
            </a:pPr>
            <a:r>
              <a:rPr lang="vi-VN" sz="3400" dirty="0">
                <a:latin typeface="+mj-lt"/>
              </a:rPr>
              <a:t> </a:t>
            </a:r>
            <a:r>
              <a:rPr lang="vi-VN" sz="3400" dirty="0" smtClean="0">
                <a:latin typeface="+mj-lt"/>
              </a:rPr>
              <a:t>+ Bạn đêm đèn điện lấp lánh như sao.</a:t>
            </a:r>
            <a:endParaRPr lang="en-US" sz="3400" dirty="0">
              <a:latin typeface="+mj-lt"/>
            </a:endParaRPr>
          </a:p>
        </p:txBody>
      </p:sp>
    </p:spTree>
    <p:extLst>
      <p:ext uri="{BB962C8B-B14F-4D97-AF65-F5344CB8AC3E}">
        <p14:creationId xmlns:p14="http://schemas.microsoft.com/office/powerpoint/2010/main" val="335323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62"/>
            <a:ext cx="12192000" cy="1325563"/>
          </a:xfrm>
        </p:spPr>
        <p:txBody>
          <a:bodyPr>
            <a:noAutofit/>
          </a:bodyPr>
          <a:lstStyle/>
          <a:p>
            <a:pPr algn="ctr"/>
            <a:r>
              <a:rPr lang="vi-VN" sz="3400" dirty="0" smtClean="0">
                <a:solidFill>
                  <a:srgbClr val="FF0000"/>
                </a:solidFill>
              </a:rPr>
              <a:t>3. Ở công viên, Mến đã có hành động gì đáng khen ?</a:t>
            </a:r>
            <a:endParaRPr lang="en-US" sz="3400" dirty="0">
              <a:solidFill>
                <a:srgbClr val="FF0000"/>
              </a:solidFill>
            </a:endParaRPr>
          </a:p>
        </p:txBody>
      </p:sp>
      <p:sp>
        <p:nvSpPr>
          <p:cNvPr id="3" name="Content Placeholder 2"/>
          <p:cNvSpPr>
            <a:spLocks noGrp="1"/>
          </p:cNvSpPr>
          <p:nvPr>
            <p:ph idx="1"/>
          </p:nvPr>
        </p:nvSpPr>
        <p:spPr>
          <a:xfrm>
            <a:off x="354874" y="1574855"/>
            <a:ext cx="11482252" cy="4852070"/>
          </a:xfrm>
        </p:spPr>
        <p:txBody>
          <a:bodyPr>
            <a:normAutofit/>
          </a:bodyPr>
          <a:lstStyle/>
          <a:p>
            <a:pPr marL="0" indent="0" algn="just">
              <a:buNone/>
            </a:pPr>
            <a:r>
              <a:rPr lang="vi-VN" sz="3400" dirty="0">
                <a:latin typeface="+mj-lt"/>
              </a:rPr>
              <a:t>-</a:t>
            </a:r>
            <a:r>
              <a:rPr lang="vi-VN" sz="3400" dirty="0" smtClean="0">
                <a:latin typeface="+mj-lt"/>
              </a:rPr>
              <a:t> Một em nhỏ bị rơi xuống nước.</a:t>
            </a:r>
          </a:p>
          <a:p>
            <a:pPr algn="just">
              <a:buFontTx/>
              <a:buChar char="-"/>
            </a:pPr>
            <a:r>
              <a:rPr lang="vi-VN" sz="3400" dirty="0" smtClean="0">
                <a:latin typeface="+mj-lt"/>
              </a:rPr>
              <a:t>Nghe tiếng kêu thất thanh Mến đã nhanh chóng lao xuống nước cứu cậu bé lên bờ. </a:t>
            </a:r>
          </a:p>
          <a:p>
            <a:pPr marL="0" indent="0" algn="just">
              <a:buNone/>
            </a:pPr>
            <a:r>
              <a:rPr lang="en-US" sz="3400" dirty="0" smtClean="0">
                <a:solidFill>
                  <a:srgbClr val="FF0000"/>
                </a:solidFill>
                <a:latin typeface="+mj-lt"/>
              </a:rPr>
              <a:t>→</a:t>
            </a:r>
            <a:r>
              <a:rPr lang="vi-VN" sz="3400" dirty="0" smtClean="0">
                <a:solidFill>
                  <a:srgbClr val="FF0000"/>
                </a:solidFill>
                <a:latin typeface="+mj-lt"/>
              </a:rPr>
              <a:t> Mến phản ứng rất nhanh, lao ngay xuống hồ cứu em nhỏ.</a:t>
            </a:r>
          </a:p>
          <a:p>
            <a:pPr marL="0" indent="0" algn="just">
              <a:buNone/>
            </a:pPr>
            <a:r>
              <a:rPr lang="en-US" sz="3400" dirty="0" smtClean="0">
                <a:solidFill>
                  <a:srgbClr val="FF0000"/>
                </a:solidFill>
                <a:latin typeface="+mj-lt"/>
              </a:rPr>
              <a:t>→</a:t>
            </a:r>
            <a:r>
              <a:rPr lang="vi-VN" sz="3400" dirty="0" smtClean="0">
                <a:solidFill>
                  <a:srgbClr val="FF0000"/>
                </a:solidFill>
                <a:latin typeface="+mj-lt"/>
              </a:rPr>
              <a:t> Mến rất dũng cảm và sẵn sàng giúp đỡ người khác, không sợ nguy hiểm đến tính mạng.</a:t>
            </a:r>
            <a:endParaRPr lang="en-US" sz="3400" dirty="0">
              <a:solidFill>
                <a:srgbClr val="FF0000"/>
              </a:solidFill>
              <a:latin typeface="+mj-lt"/>
            </a:endParaRPr>
          </a:p>
        </p:txBody>
      </p:sp>
    </p:spTree>
    <p:extLst>
      <p:ext uri="{BB962C8B-B14F-4D97-AF65-F5344CB8AC3E}">
        <p14:creationId xmlns:p14="http://schemas.microsoft.com/office/powerpoint/2010/main" val="785173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r>
              <a:rPr lang="vi-VN" sz="3400" b="1" dirty="0" smtClean="0">
                <a:solidFill>
                  <a:srgbClr val="FF0000"/>
                </a:solidFill>
              </a:rPr>
              <a:t>4. Em hiểu câu nói của người bố như thế nào ?</a:t>
            </a:r>
            <a:endParaRPr lang="en-US" sz="3400" b="1" dirty="0">
              <a:solidFill>
                <a:srgbClr val="FF0000"/>
              </a:solidFill>
            </a:endParaRPr>
          </a:p>
        </p:txBody>
      </p:sp>
      <p:sp>
        <p:nvSpPr>
          <p:cNvPr id="3" name="Content Placeholder 2"/>
          <p:cNvSpPr>
            <a:spLocks noGrp="1"/>
          </p:cNvSpPr>
          <p:nvPr>
            <p:ph idx="1"/>
          </p:nvPr>
        </p:nvSpPr>
        <p:spPr>
          <a:xfrm>
            <a:off x="335280" y="1995192"/>
            <a:ext cx="11617234" cy="2540313"/>
          </a:xfrm>
        </p:spPr>
        <p:txBody>
          <a:bodyPr>
            <a:normAutofit/>
          </a:bodyPr>
          <a:lstStyle/>
          <a:p>
            <a:pPr marL="0" indent="0">
              <a:buNone/>
            </a:pPr>
            <a:r>
              <a:rPr lang="vi-VN" sz="4000" b="1" dirty="0" smtClean="0">
                <a:latin typeface="HP001 4 hàng" panose="020B0603050302020204" pitchFamily="34" charset="0"/>
              </a:rPr>
              <a:t>	</a:t>
            </a:r>
            <a:r>
              <a:rPr lang="vi-VN" sz="3400" dirty="0" smtClean="0">
                <a:latin typeface="+mj-lt"/>
              </a:rPr>
              <a:t>Câu nói của người bố ca ngợi phẩm chất tốt đẹp của những người sống ở quê – những người sẵn sàng giúp đỡ người khác khi có khó khăn, không ngần ngại khi cứu người.</a:t>
            </a:r>
            <a:endParaRPr lang="en-US" sz="3400" dirty="0">
              <a:latin typeface="+mj-lt"/>
            </a:endParaRPr>
          </a:p>
        </p:txBody>
      </p:sp>
      <p:sp>
        <p:nvSpPr>
          <p:cNvPr id="4" name="TextBox 3"/>
          <p:cNvSpPr txBox="1"/>
          <p:nvPr/>
        </p:nvSpPr>
        <p:spPr>
          <a:xfrm>
            <a:off x="261257" y="326244"/>
            <a:ext cx="11323840" cy="1138773"/>
          </a:xfrm>
          <a:prstGeom prst="rect">
            <a:avLst/>
          </a:prstGeom>
          <a:noFill/>
        </p:spPr>
        <p:txBody>
          <a:bodyPr wrap="square" rtlCol="0">
            <a:spAutoFit/>
          </a:bodyPr>
          <a:lstStyle/>
          <a:p>
            <a:pPr algn="ctr"/>
            <a:r>
              <a:rPr lang="vi-VN" sz="3400" b="1" dirty="0" smtClean="0">
                <a:solidFill>
                  <a:srgbClr val="FF0000"/>
                </a:solidFill>
                <a:latin typeface="+mj-lt"/>
              </a:rPr>
              <a:t>5. Những chi tiết nào nói lên tình cảm thủy chung của gia đình Thành đối với những người đã giúp đỡ mình ?</a:t>
            </a:r>
            <a:endParaRPr lang="en-US" sz="3400" b="1" dirty="0">
              <a:solidFill>
                <a:srgbClr val="FF0000"/>
              </a:solidFill>
              <a:latin typeface="+mj-lt"/>
            </a:endParaRPr>
          </a:p>
        </p:txBody>
      </p:sp>
      <p:sp>
        <p:nvSpPr>
          <p:cNvPr id="5" name="TextBox 4"/>
          <p:cNvSpPr txBox="1"/>
          <p:nvPr/>
        </p:nvSpPr>
        <p:spPr>
          <a:xfrm>
            <a:off x="365760" y="2406995"/>
            <a:ext cx="11586754" cy="3231654"/>
          </a:xfrm>
          <a:prstGeom prst="rect">
            <a:avLst/>
          </a:prstGeom>
          <a:noFill/>
        </p:spPr>
        <p:txBody>
          <a:bodyPr wrap="square" rtlCol="0">
            <a:spAutoFit/>
          </a:bodyPr>
          <a:lstStyle/>
          <a:p>
            <a:pPr algn="just"/>
            <a:r>
              <a:rPr lang="vi-VN" sz="3400" dirty="0">
                <a:latin typeface="+mj-lt"/>
              </a:rPr>
              <a:t>-</a:t>
            </a:r>
            <a:r>
              <a:rPr lang="vi-VN" sz="3400" dirty="0" smtClean="0">
                <a:latin typeface="+mj-lt"/>
              </a:rPr>
              <a:t> Gia đình Thành tuy đã về thị xã nhưng vẫn luôn nhớ gia đình Mến. </a:t>
            </a:r>
          </a:p>
          <a:p>
            <a:pPr algn="just"/>
            <a:r>
              <a:rPr lang="vi-VN" sz="3400" dirty="0">
                <a:latin typeface="+mj-lt"/>
              </a:rPr>
              <a:t>-</a:t>
            </a:r>
            <a:r>
              <a:rPr lang="vi-VN" sz="3400" dirty="0" smtClean="0">
                <a:latin typeface="+mj-lt"/>
              </a:rPr>
              <a:t> Bố Thành về lại nơi sơ tán trước đây đón Mến ra chơi. </a:t>
            </a:r>
          </a:p>
          <a:p>
            <a:pPr algn="just"/>
            <a:r>
              <a:rPr lang="vi-VN" sz="3400" dirty="0">
                <a:latin typeface="+mj-lt"/>
              </a:rPr>
              <a:t>-</a:t>
            </a:r>
            <a:r>
              <a:rPr lang="vi-VN" sz="3400" dirty="0" smtClean="0">
                <a:latin typeface="+mj-lt"/>
              </a:rPr>
              <a:t> Thành đưa Mến đi khắp thị xã.</a:t>
            </a:r>
          </a:p>
          <a:p>
            <a:pPr algn="just"/>
            <a:r>
              <a:rPr lang="vi-VN" sz="3400" dirty="0">
                <a:latin typeface="+mj-lt"/>
              </a:rPr>
              <a:t>-</a:t>
            </a:r>
            <a:r>
              <a:rPr lang="vi-VN" sz="3400" dirty="0" smtClean="0">
                <a:latin typeface="+mj-lt"/>
              </a:rPr>
              <a:t> Bố Thành luôn nhớ ơn gia đình Mến và có những suy nhất rất tốt đẹp về về người ở quê.</a:t>
            </a:r>
            <a:endParaRPr lang="en-US" sz="3400" dirty="0">
              <a:latin typeface="+mj-lt"/>
            </a:endParaRPr>
          </a:p>
        </p:txBody>
      </p:sp>
    </p:spTree>
    <p:extLst>
      <p:ext uri="{BB962C8B-B14F-4D97-AF65-F5344CB8AC3E}">
        <p14:creationId xmlns:p14="http://schemas.microsoft.com/office/powerpoint/2010/main" val="593103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ý thuyết tập đọc: đôi bạn tiếng việ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 y="546393"/>
            <a:ext cx="4507606" cy="5918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77307" y="546393"/>
            <a:ext cx="6692721" cy="923330"/>
          </a:xfrm>
          <a:prstGeom prst="rect">
            <a:avLst/>
          </a:prstGeom>
          <a:noFill/>
        </p:spPr>
        <p:txBody>
          <a:bodyPr wrap="square" rtlCol="0">
            <a:spAutoFit/>
          </a:bodyPr>
          <a:lstStyle/>
          <a:p>
            <a:r>
              <a:rPr lang="en-US" sz="5400" b="1" u="sng" dirty="0" smtClean="0">
                <a:solidFill>
                  <a:srgbClr val="FF0000"/>
                </a:solidFill>
                <a:latin typeface="HP001 4 hàng" panose="020B0603050302020204" pitchFamily="34" charset="0"/>
              </a:rPr>
              <a:t>Ý </a:t>
            </a:r>
            <a:r>
              <a:rPr lang="vi-VN" sz="5400" b="1" u="sng" dirty="0" smtClean="0">
                <a:solidFill>
                  <a:srgbClr val="FF0000"/>
                </a:solidFill>
                <a:latin typeface="HP001 4 hàng" panose="020B0603050302020204" pitchFamily="34" charset="0"/>
              </a:rPr>
              <a:t>nghĩa</a:t>
            </a:r>
            <a:endParaRPr lang="en-US" sz="5400" b="1" u="sng" dirty="0">
              <a:solidFill>
                <a:srgbClr val="FF0000"/>
              </a:solidFill>
              <a:latin typeface="HP001 4 hàng" panose="020B0603050302020204" pitchFamily="34" charset="0"/>
            </a:endParaRPr>
          </a:p>
        </p:txBody>
      </p:sp>
      <p:grpSp>
        <p:nvGrpSpPr>
          <p:cNvPr id="8" name="Group 7"/>
          <p:cNvGrpSpPr/>
          <p:nvPr/>
        </p:nvGrpSpPr>
        <p:grpSpPr>
          <a:xfrm>
            <a:off x="4511899" y="1777285"/>
            <a:ext cx="7532055" cy="4415764"/>
            <a:chOff x="4511899" y="1777285"/>
            <a:chExt cx="7680101" cy="4415764"/>
          </a:xfrm>
        </p:grpSpPr>
        <p:sp>
          <p:nvSpPr>
            <p:cNvPr id="5" name="Rounded Rectangle 4"/>
            <p:cNvSpPr/>
            <p:nvPr/>
          </p:nvSpPr>
          <p:spPr>
            <a:xfrm>
              <a:off x="4511899" y="1777285"/>
              <a:ext cx="7680101" cy="4415764"/>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HP001 4 hàng" panose="020B0603050302020204" pitchFamily="34" charset="0"/>
              </a:endParaRPr>
            </a:p>
          </p:txBody>
        </p:sp>
        <p:sp>
          <p:nvSpPr>
            <p:cNvPr id="7" name="TextBox 6"/>
            <p:cNvSpPr txBox="1"/>
            <p:nvPr/>
          </p:nvSpPr>
          <p:spPr>
            <a:xfrm>
              <a:off x="4511899" y="2075031"/>
              <a:ext cx="7581363" cy="3785652"/>
            </a:xfrm>
            <a:prstGeom prst="rect">
              <a:avLst/>
            </a:prstGeom>
            <a:noFill/>
          </p:spPr>
          <p:txBody>
            <a:bodyPr wrap="square" rtlCol="0">
              <a:spAutoFit/>
            </a:bodyPr>
            <a:lstStyle/>
            <a:p>
              <a:pPr algn="just"/>
              <a:r>
                <a:rPr lang="vi-VN" sz="3600" b="1" dirty="0" smtClean="0">
                  <a:latin typeface="HP001 4 hàng" panose="020B0603050302020204" pitchFamily="34" charset="0"/>
                </a:rPr>
                <a:t>   </a:t>
              </a:r>
              <a:r>
                <a:rPr lang="vi-VN" sz="3400" b="1" dirty="0" smtClean="0">
                  <a:latin typeface="+mj-lt"/>
                </a:rPr>
                <a:t>Câu chuyện ca ngợi phẩm chất tốt đẹp của những người dân làng quê sẵn sàng giúp đỡ người khác, hi sinh vì người khác và lòng thủy chung của người thành phố với những người sữn sàng giúp đỡ mình lúc khó khăn, gian khổ.</a:t>
              </a:r>
              <a:endParaRPr lang="en-US" sz="3400" b="1" dirty="0">
                <a:latin typeface="+mj-lt"/>
              </a:endParaRPr>
            </a:p>
          </p:txBody>
        </p:sp>
      </p:grpSp>
    </p:spTree>
    <p:extLst>
      <p:ext uri="{BB962C8B-B14F-4D97-AF65-F5344CB8AC3E}">
        <p14:creationId xmlns:p14="http://schemas.microsoft.com/office/powerpoint/2010/main" val="39979205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4648200" y="513715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endParaRPr lang="en-US" altLang="en-US" sz="1800" b="1">
              <a:latin typeface="VNI-Times" pitchFamily="2" charset="0"/>
              <a:cs typeface="Arial" panose="020B0604020202020204" pitchFamily="34" charset="0"/>
            </a:endParaRPr>
          </a:p>
        </p:txBody>
      </p:sp>
      <p:pic>
        <p:nvPicPr>
          <p:cNvPr id="75779" name="Picture 4" descr="695059t4d7nfe8k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4965700"/>
            <a:ext cx="1143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descr="1064982z6po9vz2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905500" y="4381500"/>
            <a:ext cx="571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6" descr="2067166a35x1e8i0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86350"/>
            <a:ext cx="1257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8"/>
          <p:cNvSpPr txBox="1">
            <a:spLocks noChangeArrowheads="1"/>
          </p:cNvSpPr>
          <p:nvPr/>
        </p:nvSpPr>
        <p:spPr bwMode="auto">
          <a:xfrm>
            <a:off x="1524000" y="262890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3333CC"/>
                </a:solidFill>
                <a:latin typeface="Times New Roman" panose="02020603050405020304" pitchFamily="18" charset="0"/>
                <a:cs typeface="Arial" panose="020B0604020202020204" pitchFamily="34" charset="0"/>
              </a:rPr>
              <a:t>     </a:t>
            </a:r>
            <a:endParaRPr lang="en-US" altLang="en-US" sz="1800">
              <a:latin typeface="Times New Roman" panose="02020603050405020304" pitchFamily="18" charset="0"/>
              <a:cs typeface="Arial" panose="020B0604020202020204" pitchFamily="34" charset="0"/>
            </a:endParaRPr>
          </a:p>
        </p:txBody>
      </p:sp>
      <p:sp>
        <p:nvSpPr>
          <p:cNvPr id="75783" name="Rectangle 3"/>
          <p:cNvSpPr>
            <a:spLocks noChangeArrowheads="1"/>
          </p:cNvSpPr>
          <p:nvPr/>
        </p:nvSpPr>
        <p:spPr bwMode="auto">
          <a:xfrm>
            <a:off x="1524000" y="1701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a:solidFill>
                  <a:srgbClr val="FF3300"/>
                </a:solidFill>
                <a:latin typeface="Times New Roman" panose="02020603050405020304" pitchFamily="18" charset="0"/>
                <a:cs typeface="Times New Roman" panose="02020603050405020304" pitchFamily="18" charset="0"/>
              </a:rPr>
              <a:t>Đôi bạn</a:t>
            </a:r>
          </a:p>
        </p:txBody>
      </p:sp>
      <p:sp>
        <p:nvSpPr>
          <p:cNvPr id="75784" name="Rectangle 8"/>
          <p:cNvSpPr>
            <a:spLocks noChangeArrowheads="1"/>
          </p:cNvSpPr>
          <p:nvPr/>
        </p:nvSpPr>
        <p:spPr bwMode="auto">
          <a:xfrm>
            <a:off x="15240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u="sng">
                <a:solidFill>
                  <a:srgbClr val="0000CC"/>
                </a:solidFill>
                <a:latin typeface="Times New Roman" panose="02020603050405020304" pitchFamily="18" charset="0"/>
                <a:cs typeface="Arial" panose="020B0604020202020204" pitchFamily="34" charset="0"/>
              </a:rPr>
              <a:t>Tập đọc - Kể  chuyện</a:t>
            </a:r>
          </a:p>
        </p:txBody>
      </p:sp>
      <p:sp>
        <p:nvSpPr>
          <p:cNvPr id="75785" name="WordArt 15"/>
          <p:cNvSpPr>
            <a:spLocks noChangeArrowheads="1" noChangeShapeType="1" noTextEdit="1"/>
          </p:cNvSpPr>
          <p:nvPr/>
        </p:nvSpPr>
        <p:spPr bwMode="auto">
          <a:xfrm>
            <a:off x="1676401" y="857250"/>
            <a:ext cx="5648325" cy="3028950"/>
          </a:xfrm>
          <a:prstGeom prst="rect">
            <a:avLst/>
          </a:prstGeom>
        </p:spPr>
        <p:txBody>
          <a:bodyPr wrap="none" fromWordArt="1">
            <a:prstTxWarp prst="textCurveDown">
              <a:avLst>
                <a:gd name="adj" fmla="val 43477"/>
              </a:avLst>
            </a:prstTxWarp>
            <a:scene3d>
              <a:camera prst="legacyPerspectiveFront">
                <a:rot lat="20519976"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cs typeface="Times New Roman" panose="02020603050405020304" pitchFamily="18" charset="0"/>
              </a:rPr>
              <a:t>KỂ CHUYỆN</a:t>
            </a:r>
          </a:p>
        </p:txBody>
      </p:sp>
      <p:sp>
        <p:nvSpPr>
          <p:cNvPr id="13328" name="Text Box 16"/>
          <p:cNvSpPr txBox="1">
            <a:spLocks noChangeArrowheads="1"/>
          </p:cNvSpPr>
          <p:nvPr/>
        </p:nvSpPr>
        <p:spPr bwMode="auto">
          <a:xfrm>
            <a:off x="1524000" y="36576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Dựa vào gợi ý dưới đây , kể lại toàn bộ câu chuyện Đôi bạn:</a:t>
            </a:r>
          </a:p>
        </p:txBody>
      </p:sp>
    </p:spTree>
    <p:extLst>
      <p:ext uri="{BB962C8B-B14F-4D97-AF65-F5344CB8AC3E}">
        <p14:creationId xmlns:p14="http://schemas.microsoft.com/office/powerpoint/2010/main" val="239246271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28"/>
                                        </p:tgtEl>
                                        <p:attrNameLst>
                                          <p:attrName>style.visibility</p:attrName>
                                        </p:attrNameLst>
                                      </p:cBhvr>
                                      <p:to>
                                        <p:strVal val="visible"/>
                                      </p:to>
                                    </p:set>
                                    <p:animEffect transition="in" filter="fade">
                                      <p:cBhvr>
                                        <p:cTn id="7" dur="500"/>
                                        <p:tgtEl>
                                          <p:spTgt spid="13328"/>
                                        </p:tgtEl>
                                      </p:cBhvr>
                                    </p:animEffect>
                                    <p:anim calcmode="lin" valueType="num">
                                      <p:cBhvr>
                                        <p:cTn id="8" dur="500" fill="hold"/>
                                        <p:tgtEl>
                                          <p:spTgt spid="13328"/>
                                        </p:tgtEl>
                                        <p:attrNameLst>
                                          <p:attrName>ppt_x</p:attrName>
                                        </p:attrNameLst>
                                      </p:cBhvr>
                                      <p:tavLst>
                                        <p:tav tm="0">
                                          <p:val>
                                            <p:strVal val="#ppt_x"/>
                                          </p:val>
                                        </p:tav>
                                        <p:tav tm="100000">
                                          <p:val>
                                            <p:strVal val="#ppt_x"/>
                                          </p:val>
                                        </p:tav>
                                      </p:tavLst>
                                    </p:anim>
                                    <p:anim calcmode="lin" valueType="num">
                                      <p:cBhvr>
                                        <p:cTn id="9" dur="500" fill="hold"/>
                                        <p:tgtEl>
                                          <p:spTgt spid="13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905000" y="44450"/>
            <a:ext cx="8534400" cy="138430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vi-VN" sz="2800" b="1"/>
              <a:t> </a:t>
            </a:r>
          </a:p>
          <a:p>
            <a:pPr algn="ctr"/>
            <a:r>
              <a:rPr lang="en-US" altLang="vi-VN" sz="2800" b="1"/>
              <a:t>                                                        </a:t>
            </a:r>
          </a:p>
          <a:p>
            <a:r>
              <a:rPr lang="en-US" altLang="vi-VN" sz="2800" b="1"/>
              <a:t>    </a:t>
            </a:r>
          </a:p>
        </p:txBody>
      </p:sp>
      <p:sp>
        <p:nvSpPr>
          <p:cNvPr id="4" name="Rectangle 15"/>
          <p:cNvSpPr>
            <a:spLocks noChangeArrowheads="1"/>
          </p:cNvSpPr>
          <p:nvPr/>
        </p:nvSpPr>
        <p:spPr bwMode="auto">
          <a:xfrm>
            <a:off x="2082800" y="966789"/>
            <a:ext cx="8077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a:solidFill>
                  <a:srgbClr val="FF0000"/>
                </a:solidFill>
                <a:cs typeface="Times New Roman" panose="02020603050405020304" pitchFamily="18" charset="0"/>
              </a:rPr>
              <a:t>Dựa vào gợi ý dưới đây, kể lại toàn bộ câu chuyện </a:t>
            </a:r>
            <a:r>
              <a:rPr lang="en-US" altLang="vi-VN" sz="2800" b="1" i="1">
                <a:solidFill>
                  <a:srgbClr val="FF0000"/>
                </a:solidFill>
                <a:cs typeface="Times New Roman" panose="02020603050405020304" pitchFamily="18" charset="0"/>
              </a:rPr>
              <a:t>Đôi bạn:</a:t>
            </a:r>
            <a:endParaRPr lang="en-US" altLang="vi-VN" sz="2800" i="1">
              <a:solidFill>
                <a:srgbClr val="FF0000"/>
              </a:solidFill>
              <a:cs typeface="Times New Roman" panose="02020603050405020304" pitchFamily="18" charset="0"/>
            </a:endParaRPr>
          </a:p>
        </p:txBody>
      </p:sp>
      <p:sp>
        <p:nvSpPr>
          <p:cNvPr id="5" name="Rectangle 15"/>
          <p:cNvSpPr>
            <a:spLocks noChangeArrowheads="1"/>
          </p:cNvSpPr>
          <p:nvPr/>
        </p:nvSpPr>
        <p:spPr bwMode="auto">
          <a:xfrm>
            <a:off x="2108200" y="1887539"/>
            <a:ext cx="8077200" cy="1385887"/>
          </a:xfrm>
          <a:prstGeom prst="rect">
            <a:avLst/>
          </a:prstGeom>
          <a:noFill/>
          <a:ln>
            <a:noFill/>
          </a:ln>
          <a:effectLst/>
        </p:spPr>
        <p:txBody>
          <a:bodyPr>
            <a:spAutoFit/>
          </a:bodyPr>
          <a:lstStyle/>
          <a:p>
            <a:pPr marL="514350" indent="-514350">
              <a:buFontTx/>
              <a:buAutoNum type="alphaLcParenR"/>
              <a:defRPr/>
            </a:pPr>
            <a:r>
              <a:rPr lang="en-US" altLang="vi-VN" sz="2800" b="1" i="1" dirty="0" err="1">
                <a:solidFill>
                  <a:srgbClr val="0000CC"/>
                </a:solidFill>
                <a:cs typeface="Times New Roman" panose="02020603050405020304" pitchFamily="18" charset="0"/>
              </a:rPr>
              <a:t>Đoạn</a:t>
            </a:r>
            <a:r>
              <a:rPr lang="en-US" altLang="vi-VN" sz="2800" b="1" i="1" dirty="0">
                <a:solidFill>
                  <a:srgbClr val="0000CC"/>
                </a:solidFill>
                <a:cs typeface="Times New Roman" panose="02020603050405020304" pitchFamily="18" charset="0"/>
              </a:rPr>
              <a:t> 1</a:t>
            </a:r>
            <a:r>
              <a:rPr lang="en-US" altLang="vi-VN" sz="2800" b="1" dirty="0">
                <a:solidFill>
                  <a:srgbClr val="0000CC"/>
                </a:solidFill>
                <a:cs typeface="Times New Roman" panose="02020603050405020304" pitchFamily="18" charset="0"/>
              </a:rPr>
              <a:t> : </a:t>
            </a:r>
            <a:r>
              <a:rPr lang="en-US" altLang="vi-VN" sz="2800" b="1" dirty="0" err="1">
                <a:solidFill>
                  <a:srgbClr val="0000CC"/>
                </a:solidFill>
                <a:cs typeface="Times New Roman" panose="02020603050405020304" pitchFamily="18" charset="0"/>
              </a:rPr>
              <a:t>Trên</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đường</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phố</a:t>
            </a:r>
            <a:endParaRPr lang="en-US" altLang="vi-VN" sz="2800" b="1" dirty="0">
              <a:solidFill>
                <a:srgbClr val="0000CC"/>
              </a:solidFill>
              <a:cs typeface="Times New Roman" panose="02020603050405020304" pitchFamily="18" charset="0"/>
            </a:endParaRPr>
          </a:p>
          <a:p>
            <a:pPr>
              <a:defRPr/>
            </a:pPr>
            <a:r>
              <a:rPr lang="en-US" altLang="vi-VN" sz="2800" b="1" i="1" dirty="0">
                <a:solidFill>
                  <a:srgbClr val="0000CC"/>
                </a:solidFill>
                <a:cs typeface="Times New Roman" panose="02020603050405020304" pitchFamily="18" charset="0"/>
              </a:rPr>
              <a:t>	</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Bạn</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ngày</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nhỏ</a:t>
            </a:r>
            <a:endParaRPr lang="en-US" altLang="vi-VN" sz="2800" b="1" dirty="0">
              <a:solidFill>
                <a:srgbClr val="0000CC"/>
              </a:solidFill>
              <a:cs typeface="Times New Roman" panose="02020603050405020304" pitchFamily="18" charset="0"/>
            </a:endParaRPr>
          </a:p>
          <a:p>
            <a:pPr>
              <a:defRPr/>
            </a:pPr>
            <a:r>
              <a:rPr lang="en-US" altLang="vi-VN" sz="2800" b="1" i="1" dirty="0">
                <a:solidFill>
                  <a:srgbClr val="0000CC"/>
                </a:solidFill>
                <a:cs typeface="Times New Roman" panose="02020603050405020304" pitchFamily="18" charset="0"/>
              </a:rPr>
              <a:t>	</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Đón</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bạn</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ra</a:t>
            </a:r>
            <a:r>
              <a:rPr lang="en-US" altLang="vi-VN" sz="2800" b="1" dirty="0">
                <a:solidFill>
                  <a:srgbClr val="0000CC"/>
                </a:solidFill>
                <a:cs typeface="Times New Roman" panose="02020603050405020304" pitchFamily="18" charset="0"/>
              </a:rPr>
              <a:t> </a:t>
            </a:r>
            <a:r>
              <a:rPr lang="en-US" altLang="vi-VN" sz="2800" b="1" dirty="0" err="1">
                <a:solidFill>
                  <a:srgbClr val="0000CC"/>
                </a:solidFill>
                <a:cs typeface="Times New Roman" panose="02020603050405020304" pitchFamily="18" charset="0"/>
              </a:rPr>
              <a:t>chơi</a:t>
            </a:r>
            <a:endParaRPr lang="en-US" altLang="vi-VN" sz="2800" i="1" dirty="0">
              <a:solidFill>
                <a:srgbClr val="0000CC"/>
              </a:solidFill>
              <a:cs typeface="Times New Roman" panose="02020603050405020304" pitchFamily="18" charset="0"/>
            </a:endParaRPr>
          </a:p>
        </p:txBody>
      </p:sp>
      <p:sp>
        <p:nvSpPr>
          <p:cNvPr id="6" name="Rectangle 15"/>
          <p:cNvSpPr>
            <a:spLocks noChangeArrowheads="1"/>
          </p:cNvSpPr>
          <p:nvPr/>
        </p:nvSpPr>
        <p:spPr bwMode="auto">
          <a:xfrm>
            <a:off x="2082800" y="3273425"/>
            <a:ext cx="8077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i="1">
                <a:cs typeface="Times New Roman" panose="02020603050405020304" pitchFamily="18" charset="0"/>
              </a:rPr>
              <a:t>b</a:t>
            </a:r>
            <a:r>
              <a:rPr lang="en-US" altLang="vi-VN" sz="2800" b="1" i="1">
                <a:solidFill>
                  <a:srgbClr val="0000CC"/>
                </a:solidFill>
                <a:cs typeface="Times New Roman" panose="02020603050405020304" pitchFamily="18" charset="0"/>
              </a:rPr>
              <a:t>) Đoạn 2</a:t>
            </a:r>
            <a:r>
              <a:rPr lang="en-US" altLang="vi-VN" sz="2800" b="1">
                <a:solidFill>
                  <a:srgbClr val="0000CC"/>
                </a:solidFill>
                <a:cs typeface="Times New Roman" panose="02020603050405020304" pitchFamily="18" charset="0"/>
              </a:rPr>
              <a:t> : Trong công viên</a:t>
            </a:r>
          </a:p>
          <a:p>
            <a:r>
              <a:rPr lang="en-US" altLang="vi-VN" sz="2800" b="1" i="1">
                <a:solidFill>
                  <a:srgbClr val="0000CC"/>
                </a:solidFill>
                <a:cs typeface="Times New Roman" panose="02020603050405020304" pitchFamily="18" charset="0"/>
              </a:rPr>
              <a:t>	</a:t>
            </a:r>
            <a:r>
              <a:rPr lang="en-US" altLang="vi-VN" sz="2800" b="1">
                <a:solidFill>
                  <a:srgbClr val="0000CC"/>
                </a:solidFill>
                <a:cs typeface="Times New Roman" panose="02020603050405020304" pitchFamily="18" charset="0"/>
              </a:rPr>
              <a:t>- Công viên</a:t>
            </a:r>
          </a:p>
          <a:p>
            <a:r>
              <a:rPr lang="en-US" altLang="vi-VN" sz="2800" b="1" i="1">
                <a:solidFill>
                  <a:srgbClr val="0000CC"/>
                </a:solidFill>
                <a:cs typeface="Times New Roman" panose="02020603050405020304" pitchFamily="18" charset="0"/>
              </a:rPr>
              <a:t>	</a:t>
            </a:r>
            <a:r>
              <a:rPr lang="en-US" altLang="vi-VN" sz="2800" b="1">
                <a:solidFill>
                  <a:srgbClr val="0000CC"/>
                </a:solidFill>
                <a:cs typeface="Times New Roman" panose="02020603050405020304" pitchFamily="18" charset="0"/>
              </a:rPr>
              <a:t>- Ven hồ</a:t>
            </a:r>
          </a:p>
          <a:p>
            <a:r>
              <a:rPr lang="en-US" altLang="vi-VN" sz="2800" b="1" i="1">
                <a:solidFill>
                  <a:srgbClr val="0000CC"/>
                </a:solidFill>
                <a:cs typeface="Times New Roman" panose="02020603050405020304" pitchFamily="18" charset="0"/>
              </a:rPr>
              <a:t>	</a:t>
            </a:r>
            <a:r>
              <a:rPr lang="en-US" altLang="vi-VN" sz="2800" b="1">
                <a:solidFill>
                  <a:srgbClr val="0000CC"/>
                </a:solidFill>
                <a:cs typeface="Times New Roman" panose="02020603050405020304" pitchFamily="18" charset="0"/>
              </a:rPr>
              <a:t>- Cứu em nhỏ</a:t>
            </a:r>
            <a:endParaRPr lang="en-US" altLang="vi-VN" sz="2800" b="1" i="1">
              <a:solidFill>
                <a:srgbClr val="0000CC"/>
              </a:solidFill>
              <a:cs typeface="Times New Roman" panose="02020603050405020304" pitchFamily="18" charset="0"/>
            </a:endParaRPr>
          </a:p>
        </p:txBody>
      </p:sp>
      <p:sp>
        <p:nvSpPr>
          <p:cNvPr id="7" name="Rectangle 15"/>
          <p:cNvSpPr>
            <a:spLocks noChangeArrowheads="1"/>
          </p:cNvSpPr>
          <p:nvPr/>
        </p:nvSpPr>
        <p:spPr bwMode="auto">
          <a:xfrm>
            <a:off x="2046288" y="5089525"/>
            <a:ext cx="8077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i="1">
                <a:solidFill>
                  <a:srgbClr val="0000CC"/>
                </a:solidFill>
                <a:cs typeface="Times New Roman" panose="02020603050405020304" pitchFamily="18" charset="0"/>
              </a:rPr>
              <a:t>c) Đoạn 3</a:t>
            </a:r>
            <a:r>
              <a:rPr lang="en-US" altLang="vi-VN" sz="2800" b="1">
                <a:solidFill>
                  <a:srgbClr val="0000CC"/>
                </a:solidFill>
                <a:cs typeface="Times New Roman" panose="02020603050405020304" pitchFamily="18" charset="0"/>
              </a:rPr>
              <a:t> : Lời của bố</a:t>
            </a:r>
          </a:p>
          <a:p>
            <a:r>
              <a:rPr lang="en-US" altLang="vi-VN" sz="2800" b="1" i="1">
                <a:solidFill>
                  <a:srgbClr val="0000CC"/>
                </a:solidFill>
                <a:cs typeface="Times New Roman" panose="02020603050405020304" pitchFamily="18" charset="0"/>
              </a:rPr>
              <a:t>	</a:t>
            </a:r>
            <a:r>
              <a:rPr lang="en-US" altLang="vi-VN" sz="2800" b="1">
                <a:solidFill>
                  <a:srgbClr val="0000CC"/>
                </a:solidFill>
                <a:cs typeface="Times New Roman" panose="02020603050405020304" pitchFamily="18" charset="0"/>
              </a:rPr>
              <a:t>- Bố biết chuyện</a:t>
            </a:r>
          </a:p>
          <a:p>
            <a:r>
              <a:rPr lang="en-US" altLang="vi-VN" sz="2800" b="1" i="1">
                <a:solidFill>
                  <a:srgbClr val="0000CC"/>
                </a:solidFill>
                <a:cs typeface="Times New Roman" panose="02020603050405020304" pitchFamily="18" charset="0"/>
              </a:rPr>
              <a:t>	</a:t>
            </a:r>
            <a:r>
              <a:rPr lang="en-US" altLang="vi-VN" sz="2800" b="1">
                <a:solidFill>
                  <a:srgbClr val="0000CC"/>
                </a:solidFill>
                <a:cs typeface="Times New Roman" panose="02020603050405020304" pitchFamily="18" charset="0"/>
              </a:rPr>
              <a:t>- Bố nói gì?</a:t>
            </a:r>
            <a:endParaRPr lang="en-US" altLang="vi-VN" sz="2800" i="1">
              <a:solidFill>
                <a:srgbClr val="0000CC"/>
              </a:solidFill>
              <a:cs typeface="Times New Roman" panose="02020603050405020304" pitchFamily="18" charset="0"/>
            </a:endParaRPr>
          </a:p>
        </p:txBody>
      </p:sp>
    </p:spTree>
    <p:extLst>
      <p:ext uri="{BB962C8B-B14F-4D97-AF65-F5344CB8AC3E}">
        <p14:creationId xmlns:p14="http://schemas.microsoft.com/office/powerpoint/2010/main" val="6288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p:cNvSpPr>
            <a:spLocks noGrp="1" noChangeArrowheads="1"/>
          </p:cNvSpPr>
          <p:nvPr>
            <p:ph type="body" idx="4294967295"/>
          </p:nvPr>
        </p:nvSpPr>
        <p:spPr>
          <a:xfrm>
            <a:off x="1828800" y="2400301"/>
            <a:ext cx="8540750" cy="3317875"/>
          </a:xfrm>
        </p:spPr>
        <p:txBody>
          <a:bodyPr/>
          <a:lstStyle/>
          <a:p>
            <a:pPr eaLnBrk="1" hangingPunct="1">
              <a:spcBef>
                <a:spcPct val="0"/>
              </a:spcBef>
              <a:buFontTx/>
              <a:buNone/>
              <a:defRPr/>
            </a:pPr>
            <a:r>
              <a:rPr lang="en-US" altLang="en-US" smtClean="0">
                <a:effectLst>
                  <a:outerShdw blurRad="38100" dist="38100" dir="2700000" algn="tl">
                    <a:srgbClr val="C0C0C0"/>
                  </a:outerShdw>
                </a:effectLst>
              </a:rPr>
              <a:t>       </a:t>
            </a:r>
          </a:p>
        </p:txBody>
      </p:sp>
      <p:sp>
        <p:nvSpPr>
          <p:cNvPr id="76803" name="Rectangle 5"/>
          <p:cNvSpPr>
            <a:spLocks noChangeArrowheads="1"/>
          </p:cNvSpPr>
          <p:nvPr/>
        </p:nvSpPr>
        <p:spPr bwMode="auto">
          <a:xfrm>
            <a:off x="5975350" y="3292475"/>
            <a:ext cx="24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800">
                <a:latin typeface="Times New Roman" panose="02020603050405020304" pitchFamily="18" charset="0"/>
                <a:cs typeface="Arial" panose="020B0604020202020204" pitchFamily="34" charset="0"/>
              </a:rPr>
              <a:t> </a:t>
            </a:r>
          </a:p>
        </p:txBody>
      </p:sp>
      <p:sp>
        <p:nvSpPr>
          <p:cNvPr id="76804" name="Rectangle 6"/>
          <p:cNvSpPr>
            <a:spLocks noChangeArrowheads="1"/>
          </p:cNvSpPr>
          <p:nvPr/>
        </p:nvSpPr>
        <p:spPr bwMode="auto">
          <a:xfrm>
            <a:off x="5975350" y="3292475"/>
            <a:ext cx="24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800">
                <a:latin typeface="Times New Roman" panose="02020603050405020304" pitchFamily="18" charset="0"/>
                <a:cs typeface="Arial" panose="020B0604020202020204" pitchFamily="34" charset="0"/>
              </a:rPr>
              <a:t> </a:t>
            </a:r>
          </a:p>
        </p:txBody>
      </p:sp>
      <p:sp>
        <p:nvSpPr>
          <p:cNvPr id="76805" name="Rectangle 42"/>
          <p:cNvSpPr>
            <a:spLocks noChangeArrowheads="1"/>
          </p:cNvSpPr>
          <p:nvPr/>
        </p:nvSpPr>
        <p:spPr bwMode="auto">
          <a:xfrm>
            <a:off x="1905000" y="35433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3600">
                <a:solidFill>
                  <a:srgbClr val="C00000"/>
                </a:solidFill>
                <a:latin typeface="Times New Roman" panose="02020603050405020304" pitchFamily="18" charset="0"/>
                <a:cs typeface="Times New Roman" panose="02020603050405020304" pitchFamily="18" charset="0"/>
              </a:rPr>
              <a:t>   </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6809" name="Rectangle 3"/>
          <p:cNvSpPr>
            <a:spLocks noChangeArrowheads="1"/>
          </p:cNvSpPr>
          <p:nvPr/>
        </p:nvSpPr>
        <p:spPr bwMode="auto">
          <a:xfrm>
            <a:off x="1524000" y="1625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a:solidFill>
                  <a:srgbClr val="FF3300"/>
                </a:solidFill>
                <a:latin typeface="Times New Roman" panose="02020603050405020304" pitchFamily="18" charset="0"/>
                <a:cs typeface="Times New Roman" panose="02020603050405020304" pitchFamily="18" charset="0"/>
              </a:rPr>
              <a:t>Đôi bạn</a:t>
            </a:r>
          </a:p>
        </p:txBody>
      </p:sp>
      <p:sp>
        <p:nvSpPr>
          <p:cNvPr id="76810" name="Rectangle 8"/>
          <p:cNvSpPr>
            <a:spLocks noChangeArrowheads="1"/>
          </p:cNvSpPr>
          <p:nvPr/>
        </p:nvSpPr>
        <p:spPr bwMode="auto">
          <a:xfrm>
            <a:off x="15240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u="sng">
                <a:solidFill>
                  <a:srgbClr val="0000CC"/>
                </a:solidFill>
                <a:latin typeface="Times New Roman" panose="02020603050405020304" pitchFamily="18" charset="0"/>
                <a:cs typeface="Arial" panose="020B0604020202020204" pitchFamily="34" charset="0"/>
              </a:rPr>
              <a:t>Tập đọc - Kể  chuyện</a:t>
            </a:r>
          </a:p>
        </p:txBody>
      </p:sp>
      <p:sp>
        <p:nvSpPr>
          <p:cNvPr id="14351" name="Text Box 15"/>
          <p:cNvSpPr txBox="1">
            <a:spLocks noChangeArrowheads="1"/>
          </p:cNvSpPr>
          <p:nvPr/>
        </p:nvSpPr>
        <p:spPr bwMode="auto">
          <a:xfrm>
            <a:off x="1524000" y="2057401"/>
            <a:ext cx="571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a:t>
            </a:r>
            <a:r>
              <a:rPr lang="en-US" altLang="en-US" sz="2800" b="1" u="sng">
                <a:solidFill>
                  <a:srgbClr val="0000CC"/>
                </a:solidFill>
                <a:latin typeface="Times New Roman" panose="02020603050405020304" pitchFamily="18" charset="0"/>
                <a:cs typeface="Arial" panose="020B0604020202020204" pitchFamily="34" charset="0"/>
              </a:rPr>
              <a:t>Đoạn 1</a:t>
            </a:r>
            <a:r>
              <a:rPr lang="en-US" altLang="en-US" sz="2800" b="1">
                <a:solidFill>
                  <a:srgbClr val="0000CC"/>
                </a:solidFill>
                <a:latin typeface="Times New Roman" panose="02020603050405020304" pitchFamily="18" charset="0"/>
                <a:cs typeface="Arial" panose="020B0604020202020204" pitchFamily="34" charset="0"/>
              </a:rPr>
              <a:t>: Trên đường phố.</a:t>
            </a:r>
          </a:p>
        </p:txBody>
      </p:sp>
      <p:sp>
        <p:nvSpPr>
          <p:cNvPr id="14352" name="Text Box 16"/>
          <p:cNvSpPr txBox="1">
            <a:spLocks noChangeArrowheads="1"/>
          </p:cNvSpPr>
          <p:nvPr/>
        </p:nvSpPr>
        <p:spPr bwMode="auto">
          <a:xfrm>
            <a:off x="1524000" y="2400301"/>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Bạn ngày nhỏ:</a:t>
            </a:r>
          </a:p>
        </p:txBody>
      </p:sp>
      <p:sp>
        <p:nvSpPr>
          <p:cNvPr id="14353" name="Text Box 17"/>
          <p:cNvSpPr txBox="1">
            <a:spLocks noChangeArrowheads="1"/>
          </p:cNvSpPr>
          <p:nvPr/>
        </p:nvSpPr>
        <p:spPr bwMode="auto">
          <a:xfrm>
            <a:off x="1524000" y="3514726"/>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Đón bạn ra chơi:</a:t>
            </a:r>
          </a:p>
        </p:txBody>
      </p:sp>
      <p:sp>
        <p:nvSpPr>
          <p:cNvPr id="14354" name="Text Box 18"/>
          <p:cNvSpPr txBox="1">
            <a:spLocks noChangeArrowheads="1"/>
          </p:cNvSpPr>
          <p:nvPr/>
        </p:nvSpPr>
        <p:spPr bwMode="auto">
          <a:xfrm>
            <a:off x="1524000" y="280035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Ngày Mỹ ném bom miền Bắc, Thành theo bố mẹ sơ tán về quê Mến.</a:t>
            </a:r>
            <a:endParaRPr lang="en-US" altLang="en-US" sz="2800">
              <a:latin typeface="Times New Roman" panose="02020603050405020304" pitchFamily="18" charset="0"/>
              <a:cs typeface="Arial" panose="020B0604020202020204" pitchFamily="34" charset="0"/>
            </a:endParaRPr>
          </a:p>
        </p:txBody>
      </p:sp>
      <p:sp>
        <p:nvSpPr>
          <p:cNvPr id="14355" name="Text Box 19"/>
          <p:cNvSpPr txBox="1">
            <a:spLocks noChangeArrowheads="1"/>
          </p:cNvSpPr>
          <p:nvPr/>
        </p:nvSpPr>
        <p:spPr bwMode="auto">
          <a:xfrm>
            <a:off x="1524000" y="3898900"/>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dirty="0">
                <a:solidFill>
                  <a:srgbClr val="0000CC"/>
                </a:solidFill>
                <a:latin typeface="Times New Roman" panose="02020603050405020304" pitchFamily="18" charset="0"/>
                <a:cs typeface="Arial" panose="020B0604020202020204" pitchFamily="34" charset="0"/>
              </a:rPr>
              <a:t>        Hai </a:t>
            </a:r>
            <a:r>
              <a:rPr lang="en-US" altLang="en-US" sz="2800" b="1" dirty="0" err="1">
                <a:solidFill>
                  <a:srgbClr val="0000CC"/>
                </a:solidFill>
                <a:latin typeface="Times New Roman" panose="02020603050405020304" pitchFamily="18" charset="0"/>
                <a:cs typeface="Arial" panose="020B0604020202020204" pitchFamily="34" charset="0"/>
              </a:rPr>
              <a:t>năm</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sau</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bố</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Thành</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đón</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Mến</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ra</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chơi</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Thành</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dẫn</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bạn</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đi</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tham</a:t>
            </a:r>
            <a:r>
              <a:rPr lang="en-US" altLang="en-US" sz="2800" b="1" dirty="0">
                <a:solidFill>
                  <a:srgbClr val="0000CC"/>
                </a:solidFill>
                <a:latin typeface="Times New Roman" panose="02020603050405020304" pitchFamily="18" charset="0"/>
                <a:cs typeface="Arial" panose="020B0604020202020204" pitchFamily="34" charset="0"/>
              </a:rPr>
              <a:t> qua </a:t>
            </a:r>
            <a:r>
              <a:rPr lang="en-US" altLang="en-US" sz="2800" b="1" dirty="0" err="1">
                <a:solidFill>
                  <a:srgbClr val="0000CC"/>
                </a:solidFill>
                <a:latin typeface="Times New Roman" panose="02020603050405020304" pitchFamily="18" charset="0"/>
                <a:cs typeface="Arial" panose="020B0604020202020204" pitchFamily="34" charset="0"/>
              </a:rPr>
              <a:t>khắp</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nơi</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Mến</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thấy</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cái</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gì</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cũng</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lạ</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nhiều</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phố</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nhà</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ngói</a:t>
            </a:r>
            <a:r>
              <a:rPr lang="en-US" altLang="en-US" sz="2800" b="1" dirty="0">
                <a:solidFill>
                  <a:srgbClr val="0000CC"/>
                </a:solidFill>
                <a:latin typeface="Times New Roman" panose="02020603050405020304" pitchFamily="18" charset="0"/>
                <a:cs typeface="Arial" panose="020B0604020202020204" pitchFamily="34" charset="0"/>
              </a:rPr>
              <a:t> san </a:t>
            </a:r>
            <a:r>
              <a:rPr lang="en-US" altLang="en-US" sz="2800" b="1" dirty="0" err="1">
                <a:solidFill>
                  <a:srgbClr val="0000CC"/>
                </a:solidFill>
                <a:latin typeface="Times New Roman" panose="02020603050405020304" pitchFamily="18" charset="0"/>
                <a:cs typeface="Arial" panose="020B0604020202020204" pitchFamily="34" charset="0"/>
              </a:rPr>
              <a:t>sát</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xe</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cộ</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đi</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lại</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nườm</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nượp</a:t>
            </a:r>
            <a:r>
              <a:rPr lang="en-US" altLang="en-US" sz="2800" b="1" dirty="0">
                <a:solidFill>
                  <a:srgbClr val="0000CC"/>
                </a:solidFill>
                <a:latin typeface="Times New Roman" panose="02020603050405020304" pitchFamily="18" charset="0"/>
                <a:cs typeface="Arial" panose="020B0604020202020204" pitchFamily="34" charset="0"/>
              </a:rPr>
              <a:t>, ban </a:t>
            </a:r>
            <a:r>
              <a:rPr lang="en-US" altLang="en-US" sz="2800" b="1" dirty="0" err="1">
                <a:solidFill>
                  <a:srgbClr val="0000CC"/>
                </a:solidFill>
                <a:latin typeface="Times New Roman" panose="02020603050405020304" pitchFamily="18" charset="0"/>
                <a:cs typeface="Arial" panose="020B0604020202020204" pitchFamily="34" charset="0"/>
              </a:rPr>
              <a:t>đêm</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đèn</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điên</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sáng</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như</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a:solidFill>
                  <a:srgbClr val="0000CC"/>
                </a:solidFill>
                <a:latin typeface="Times New Roman" panose="02020603050405020304" pitchFamily="18" charset="0"/>
                <a:cs typeface="Arial" panose="020B0604020202020204" pitchFamily="34" charset="0"/>
              </a:rPr>
              <a:t>sao</a:t>
            </a:r>
            <a:r>
              <a:rPr lang="en-US" altLang="en-US" sz="2800" b="1" dirty="0">
                <a:solidFill>
                  <a:srgbClr val="0000CC"/>
                </a:solidFill>
                <a:latin typeface="Times New Roman" panose="02020603050405020304" pitchFamily="18" charset="0"/>
                <a:cs typeface="Arial" panose="020B0604020202020204" pitchFamily="34" charset="0"/>
              </a:rPr>
              <a:t> </a:t>
            </a:r>
            <a:r>
              <a:rPr lang="en-US" altLang="en-US" sz="2800" b="1" dirty="0" err="1" smtClean="0">
                <a:solidFill>
                  <a:srgbClr val="0000CC"/>
                </a:solidFill>
                <a:latin typeface="Times New Roman" panose="02020603050405020304" pitchFamily="18" charset="0"/>
                <a:cs typeface="Arial" panose="020B0604020202020204" pitchFamily="34" charset="0"/>
              </a:rPr>
              <a:t>sa</a:t>
            </a:r>
            <a:endParaRPr lang="en-US" altLang="en-US" sz="28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863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51"/>
                                        </p:tgtEl>
                                        <p:attrNameLst>
                                          <p:attrName>style.visibility</p:attrName>
                                        </p:attrNameLst>
                                      </p:cBhvr>
                                      <p:to>
                                        <p:strVal val="visible"/>
                                      </p:to>
                                    </p:set>
                                    <p:anim calcmode="discrete" valueType="clr">
                                      <p:cBhvr override="childStyle">
                                        <p:cTn id="7" dur="80"/>
                                        <p:tgtEl>
                                          <p:spTgt spid="143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51"/>
                                        </p:tgtEl>
                                        <p:attrNameLst>
                                          <p:attrName>fillcolor</p:attrName>
                                        </p:attrNameLst>
                                      </p:cBhvr>
                                      <p:tavLst>
                                        <p:tav tm="0">
                                          <p:val>
                                            <p:clrVal>
                                              <a:schemeClr val="accent2"/>
                                            </p:clrVal>
                                          </p:val>
                                        </p:tav>
                                        <p:tav tm="50000">
                                          <p:val>
                                            <p:clrVal>
                                              <a:schemeClr val="hlink"/>
                                            </p:clrVal>
                                          </p:val>
                                        </p:tav>
                                      </p:tavLst>
                                    </p:anim>
                                    <p:set>
                                      <p:cBhvr>
                                        <p:cTn id="9" dur="80"/>
                                        <p:tgtEl>
                                          <p:spTgt spid="143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4352"/>
                                        </p:tgtEl>
                                        <p:attrNameLst>
                                          <p:attrName>style.visibility</p:attrName>
                                        </p:attrNameLst>
                                      </p:cBhvr>
                                      <p:to>
                                        <p:strVal val="visible"/>
                                      </p:to>
                                    </p:set>
                                    <p:anim calcmode="discrete" valueType="clr">
                                      <p:cBhvr override="childStyle">
                                        <p:cTn id="12" dur="80"/>
                                        <p:tgtEl>
                                          <p:spTgt spid="143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52"/>
                                        </p:tgtEl>
                                        <p:attrNameLst>
                                          <p:attrName>fillcolor</p:attrName>
                                        </p:attrNameLst>
                                      </p:cBhvr>
                                      <p:tavLst>
                                        <p:tav tm="0">
                                          <p:val>
                                            <p:clrVal>
                                              <a:schemeClr val="accent2"/>
                                            </p:clrVal>
                                          </p:val>
                                        </p:tav>
                                        <p:tav tm="50000">
                                          <p:val>
                                            <p:clrVal>
                                              <a:schemeClr val="hlink"/>
                                            </p:clrVal>
                                          </p:val>
                                        </p:tav>
                                      </p:tavLst>
                                    </p:anim>
                                    <p:set>
                                      <p:cBhvr>
                                        <p:cTn id="14" dur="80"/>
                                        <p:tgtEl>
                                          <p:spTgt spid="14352"/>
                                        </p:tgtEl>
                                        <p:attrNameLst>
                                          <p:attrName>fill.type</p:attrName>
                                        </p:attrNameLst>
                                      </p:cBhvr>
                                      <p:to>
                                        <p:strVal val="solid"/>
                                      </p:to>
                                    </p:set>
                                  </p:childTnLst>
                                </p:cTn>
                              </p:par>
                              <p:par>
                                <p:cTn id="15" presetID="42" presetClass="entr" presetSubtype="0" fill="hold" grpId="0" nodeType="withEffect">
                                  <p:stCondLst>
                                    <p:cond delay="0"/>
                                  </p:stCondLst>
                                  <p:childTnLst>
                                    <p:set>
                                      <p:cBhvr>
                                        <p:cTn id="16" dur="1" fill="hold">
                                          <p:stCondLst>
                                            <p:cond delay="0"/>
                                          </p:stCondLst>
                                        </p:cTn>
                                        <p:tgtEl>
                                          <p:spTgt spid="14353"/>
                                        </p:tgtEl>
                                        <p:attrNameLst>
                                          <p:attrName>style.visibility</p:attrName>
                                        </p:attrNameLst>
                                      </p:cBhvr>
                                      <p:to>
                                        <p:strVal val="visible"/>
                                      </p:to>
                                    </p:set>
                                    <p:animEffect transition="in" filter="fade">
                                      <p:cBhvr>
                                        <p:cTn id="17" dur="500"/>
                                        <p:tgtEl>
                                          <p:spTgt spid="14353"/>
                                        </p:tgtEl>
                                      </p:cBhvr>
                                    </p:animEffect>
                                    <p:anim calcmode="lin" valueType="num">
                                      <p:cBhvr>
                                        <p:cTn id="18" dur="500" fill="hold"/>
                                        <p:tgtEl>
                                          <p:spTgt spid="14353"/>
                                        </p:tgtEl>
                                        <p:attrNameLst>
                                          <p:attrName>ppt_x</p:attrName>
                                        </p:attrNameLst>
                                      </p:cBhvr>
                                      <p:tavLst>
                                        <p:tav tm="0">
                                          <p:val>
                                            <p:strVal val="#ppt_x"/>
                                          </p:val>
                                        </p:tav>
                                        <p:tav tm="100000">
                                          <p:val>
                                            <p:strVal val="#ppt_x"/>
                                          </p:val>
                                        </p:tav>
                                      </p:tavLst>
                                    </p:anim>
                                    <p:anim calcmode="lin" valueType="num">
                                      <p:cBhvr>
                                        <p:cTn id="19" dur="500" fill="hold"/>
                                        <p:tgtEl>
                                          <p:spTgt spid="143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354"/>
                                        </p:tgtEl>
                                        <p:attrNameLst>
                                          <p:attrName>style.visibility</p:attrName>
                                        </p:attrNameLst>
                                      </p:cBhvr>
                                      <p:to>
                                        <p:strVal val="visible"/>
                                      </p:to>
                                    </p:set>
                                    <p:animEffect transition="in" filter="fade">
                                      <p:cBhvr>
                                        <p:cTn id="22" dur="500"/>
                                        <p:tgtEl>
                                          <p:spTgt spid="14354"/>
                                        </p:tgtEl>
                                      </p:cBhvr>
                                    </p:animEffect>
                                    <p:anim calcmode="lin" valueType="num">
                                      <p:cBhvr>
                                        <p:cTn id="23" dur="500" fill="hold"/>
                                        <p:tgtEl>
                                          <p:spTgt spid="14354"/>
                                        </p:tgtEl>
                                        <p:attrNameLst>
                                          <p:attrName>ppt_x</p:attrName>
                                        </p:attrNameLst>
                                      </p:cBhvr>
                                      <p:tavLst>
                                        <p:tav tm="0">
                                          <p:val>
                                            <p:strVal val="#ppt_x"/>
                                          </p:val>
                                        </p:tav>
                                        <p:tav tm="100000">
                                          <p:val>
                                            <p:strVal val="#ppt_x"/>
                                          </p:val>
                                        </p:tav>
                                      </p:tavLst>
                                    </p:anim>
                                    <p:anim calcmode="lin" valueType="num">
                                      <p:cBhvr>
                                        <p:cTn id="24" dur="500" fill="hold"/>
                                        <p:tgtEl>
                                          <p:spTgt spid="143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355"/>
                                        </p:tgtEl>
                                        <p:attrNameLst>
                                          <p:attrName>style.visibility</p:attrName>
                                        </p:attrNameLst>
                                      </p:cBhvr>
                                      <p:to>
                                        <p:strVal val="visible"/>
                                      </p:to>
                                    </p:set>
                                    <p:animEffect transition="in" filter="fade">
                                      <p:cBhvr>
                                        <p:cTn id="27" dur="500"/>
                                        <p:tgtEl>
                                          <p:spTgt spid="14355"/>
                                        </p:tgtEl>
                                      </p:cBhvr>
                                    </p:animEffect>
                                    <p:anim calcmode="lin" valueType="num">
                                      <p:cBhvr>
                                        <p:cTn id="28" dur="500" fill="hold"/>
                                        <p:tgtEl>
                                          <p:spTgt spid="14355"/>
                                        </p:tgtEl>
                                        <p:attrNameLst>
                                          <p:attrName>ppt_x</p:attrName>
                                        </p:attrNameLst>
                                      </p:cBhvr>
                                      <p:tavLst>
                                        <p:tav tm="0">
                                          <p:val>
                                            <p:strVal val="#ppt_x"/>
                                          </p:val>
                                        </p:tav>
                                        <p:tav tm="100000">
                                          <p:val>
                                            <p:strVal val="#ppt_x"/>
                                          </p:val>
                                        </p:tav>
                                      </p:tavLst>
                                    </p:anim>
                                    <p:anim calcmode="lin" valueType="num">
                                      <p:cBhvr>
                                        <p:cTn id="29" dur="500" fill="hold"/>
                                        <p:tgtEl>
                                          <p:spTgt spid="143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P spid="14352" grpId="0"/>
      <p:bldP spid="14353" grpId="0"/>
      <p:bldP spid="14354" grpId="0"/>
      <p:bldP spid="143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 name="Rectangle 41"/>
          <p:cNvSpPr>
            <a:spLocks noGrp="1" noChangeArrowheads="1"/>
          </p:cNvSpPr>
          <p:nvPr>
            <p:ph type="body" idx="4294967295"/>
          </p:nvPr>
        </p:nvSpPr>
        <p:spPr>
          <a:xfrm>
            <a:off x="1981200" y="1562101"/>
            <a:ext cx="8229600" cy="3394075"/>
          </a:xfrm>
        </p:spPr>
        <p:txBody>
          <a:bodyPr/>
          <a:lstStyle/>
          <a:p>
            <a:pPr eaLnBrk="1" hangingPunct="1">
              <a:spcBef>
                <a:spcPct val="0"/>
              </a:spcBef>
              <a:buFontTx/>
              <a:buNone/>
              <a:defRPr/>
            </a:pPr>
            <a:r>
              <a:rPr lang="en-US" altLang="en-US" sz="2600">
                <a:effectLst>
                  <a:outerShdw blurRad="38100" dist="38100" dir="2700000" algn="tl">
                    <a:srgbClr val="C0C0C0"/>
                  </a:outerShdw>
                </a:effectLst>
              </a:rPr>
              <a:t>       </a:t>
            </a:r>
          </a:p>
        </p:txBody>
      </p:sp>
      <p:sp>
        <p:nvSpPr>
          <p:cNvPr id="77827" name="Rectangle 4"/>
          <p:cNvSpPr>
            <a:spLocks noChangeArrowheads="1"/>
          </p:cNvSpPr>
          <p:nvPr/>
        </p:nvSpPr>
        <p:spPr bwMode="auto">
          <a:xfrm>
            <a:off x="5975350" y="2797176"/>
            <a:ext cx="268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600">
                <a:latin typeface="Times New Roman" panose="02020603050405020304" pitchFamily="18" charset="0"/>
                <a:cs typeface="Arial" panose="020B0604020202020204" pitchFamily="34" charset="0"/>
              </a:rPr>
              <a:t> </a:t>
            </a:r>
          </a:p>
        </p:txBody>
      </p:sp>
      <p:sp>
        <p:nvSpPr>
          <p:cNvPr id="77828" name="Rectangle 5"/>
          <p:cNvSpPr>
            <a:spLocks noChangeArrowheads="1"/>
          </p:cNvSpPr>
          <p:nvPr/>
        </p:nvSpPr>
        <p:spPr bwMode="auto">
          <a:xfrm>
            <a:off x="5975350" y="2797176"/>
            <a:ext cx="268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600">
                <a:latin typeface="Times New Roman" panose="02020603050405020304" pitchFamily="18" charset="0"/>
                <a:cs typeface="Arial" panose="020B0604020202020204" pitchFamily="34" charset="0"/>
              </a:rPr>
              <a:t> </a:t>
            </a:r>
          </a:p>
        </p:txBody>
      </p:sp>
      <p:sp>
        <p:nvSpPr>
          <p:cNvPr id="77829" name="Rectangle 42"/>
          <p:cNvSpPr>
            <a:spLocks noChangeArrowheads="1"/>
          </p:cNvSpPr>
          <p:nvPr/>
        </p:nvSpPr>
        <p:spPr bwMode="auto">
          <a:xfrm>
            <a:off x="1905000" y="25908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600">
                <a:solidFill>
                  <a:srgbClr val="C00000"/>
                </a:solidFill>
                <a:latin typeface="Times New Roman" panose="02020603050405020304" pitchFamily="18" charset="0"/>
                <a:cs typeface="Times New Roman" panose="02020603050405020304" pitchFamily="18" charset="0"/>
              </a:rPr>
              <a:t>   </a:t>
            </a:r>
            <a:endParaRPr lang="en-US" altLang="en-US" sz="2600" b="1">
              <a:solidFill>
                <a:schemeClr val="bg1"/>
              </a:solidFill>
              <a:latin typeface="Times New Roman" panose="02020603050405020304" pitchFamily="18" charset="0"/>
              <a:cs typeface="Times New Roman" panose="02020603050405020304" pitchFamily="18" charset="0"/>
            </a:endParaRPr>
          </a:p>
        </p:txBody>
      </p:sp>
      <p:sp>
        <p:nvSpPr>
          <p:cNvPr id="77833" name="Rectangle 3"/>
          <p:cNvSpPr>
            <a:spLocks noChangeArrowheads="1"/>
          </p:cNvSpPr>
          <p:nvPr/>
        </p:nvSpPr>
        <p:spPr bwMode="auto">
          <a:xfrm>
            <a:off x="1524000" y="11049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a:solidFill>
                  <a:srgbClr val="FF3300"/>
                </a:solidFill>
                <a:latin typeface="Times New Roman" panose="02020603050405020304" pitchFamily="18" charset="0"/>
                <a:cs typeface="Times New Roman" panose="02020603050405020304" pitchFamily="18" charset="0"/>
              </a:rPr>
              <a:t>Đôi bạn</a:t>
            </a:r>
          </a:p>
        </p:txBody>
      </p:sp>
      <p:sp>
        <p:nvSpPr>
          <p:cNvPr id="77834" name="Rectangle 8"/>
          <p:cNvSpPr>
            <a:spLocks noChangeArrowheads="1"/>
          </p:cNvSpPr>
          <p:nvPr/>
        </p:nvSpPr>
        <p:spPr bwMode="auto">
          <a:xfrm>
            <a:off x="1524000" y="762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u="sng">
                <a:solidFill>
                  <a:srgbClr val="0000CC"/>
                </a:solidFill>
                <a:latin typeface="Times New Roman" panose="02020603050405020304" pitchFamily="18" charset="0"/>
                <a:cs typeface="Arial" panose="020B0604020202020204" pitchFamily="34" charset="0"/>
              </a:rPr>
              <a:t>Tập đọc - Kể  chuyện</a:t>
            </a:r>
          </a:p>
        </p:txBody>
      </p:sp>
      <p:sp>
        <p:nvSpPr>
          <p:cNvPr id="15377" name="Text Box 17"/>
          <p:cNvSpPr txBox="1">
            <a:spLocks noChangeArrowheads="1"/>
          </p:cNvSpPr>
          <p:nvPr/>
        </p:nvSpPr>
        <p:spPr bwMode="auto">
          <a:xfrm>
            <a:off x="1524000" y="1498601"/>
            <a:ext cx="571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a:t>
            </a:r>
            <a:r>
              <a:rPr lang="en-US" altLang="en-US" sz="2800" b="1" u="sng">
                <a:solidFill>
                  <a:srgbClr val="0000CC"/>
                </a:solidFill>
                <a:latin typeface="Times New Roman" panose="02020603050405020304" pitchFamily="18" charset="0"/>
                <a:cs typeface="Arial" panose="020B0604020202020204" pitchFamily="34" charset="0"/>
              </a:rPr>
              <a:t>Đoạn 2</a:t>
            </a:r>
            <a:r>
              <a:rPr lang="en-US" altLang="en-US" sz="2800" b="1">
                <a:solidFill>
                  <a:srgbClr val="0000CC"/>
                </a:solidFill>
                <a:latin typeface="Times New Roman" panose="02020603050405020304" pitchFamily="18" charset="0"/>
                <a:cs typeface="Arial" panose="020B0604020202020204" pitchFamily="34" charset="0"/>
              </a:rPr>
              <a:t>: Trong công viên:</a:t>
            </a:r>
          </a:p>
        </p:txBody>
      </p:sp>
      <p:sp>
        <p:nvSpPr>
          <p:cNvPr id="15378" name="Text Box 18"/>
          <p:cNvSpPr txBox="1">
            <a:spLocks noChangeArrowheads="1"/>
          </p:cNvSpPr>
          <p:nvPr/>
        </p:nvSpPr>
        <p:spPr bwMode="auto">
          <a:xfrm>
            <a:off x="1524000" y="1847851"/>
            <a:ext cx="4572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600" b="1">
                <a:solidFill>
                  <a:srgbClr val="0000CC"/>
                </a:solidFill>
                <a:latin typeface="Times New Roman" panose="02020603050405020304" pitchFamily="18" charset="0"/>
                <a:cs typeface="Arial" panose="020B0604020202020204" pitchFamily="34" charset="0"/>
              </a:rPr>
              <a:t>- Công viên: </a:t>
            </a:r>
          </a:p>
        </p:txBody>
      </p:sp>
      <p:sp>
        <p:nvSpPr>
          <p:cNvPr id="15380" name="Text Box 20"/>
          <p:cNvSpPr txBox="1">
            <a:spLocks noChangeArrowheads="1"/>
          </p:cNvSpPr>
          <p:nvPr/>
        </p:nvSpPr>
        <p:spPr bwMode="auto">
          <a:xfrm>
            <a:off x="1524000" y="3698876"/>
            <a:ext cx="548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600" b="1">
                <a:solidFill>
                  <a:srgbClr val="0000CC"/>
                </a:solidFill>
                <a:latin typeface="Times New Roman" panose="02020603050405020304" pitchFamily="18" charset="0"/>
                <a:cs typeface="Arial" panose="020B0604020202020204" pitchFamily="34" charset="0"/>
              </a:rPr>
              <a:t>- Cứu em nhỏ: </a:t>
            </a:r>
          </a:p>
        </p:txBody>
      </p:sp>
      <p:sp>
        <p:nvSpPr>
          <p:cNvPr id="15381" name="Text Box 21"/>
          <p:cNvSpPr txBox="1">
            <a:spLocks noChangeArrowheads="1"/>
          </p:cNvSpPr>
          <p:nvPr/>
        </p:nvSpPr>
        <p:spPr bwMode="auto">
          <a:xfrm>
            <a:off x="1524000" y="2190751"/>
            <a:ext cx="9144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600" b="1">
                <a:solidFill>
                  <a:srgbClr val="0000CC"/>
                </a:solidFill>
                <a:latin typeface="Times New Roman" panose="02020603050405020304" pitchFamily="18" charset="0"/>
                <a:cs typeface="Arial" panose="020B0604020202020204" pitchFamily="34" charset="0"/>
              </a:rPr>
              <a:t>    Trong công viên có vườn hoa, cầu trượt, đu quay và một cái hồ lớn rộng hơn cái đầm làng của Mến nhưng không trồng sen, mặt hồ lăn tăn gợn sóng. Mến nhắc lại chuyện bơi thuyền thúng ra giữa đầm hái hoa cho Thành nghe. </a:t>
            </a:r>
          </a:p>
        </p:txBody>
      </p:sp>
      <p:sp>
        <p:nvSpPr>
          <p:cNvPr id="15382" name="Text Box 22"/>
          <p:cNvSpPr txBox="1">
            <a:spLocks noChangeArrowheads="1"/>
          </p:cNvSpPr>
          <p:nvPr/>
        </p:nvSpPr>
        <p:spPr bwMode="auto">
          <a:xfrm>
            <a:off x="1524000" y="4038601"/>
            <a:ext cx="9144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600" b="1">
                <a:solidFill>
                  <a:srgbClr val="0000CC"/>
                </a:solidFill>
                <a:latin typeface="Times New Roman" panose="02020603050405020304" pitchFamily="18" charset="0"/>
                <a:cs typeface="Arial" panose="020B0604020202020204" pitchFamily="34" charset="0"/>
              </a:rPr>
              <a:t>    Cứu với!  Nghe tiếng kêu thất thanh Thành chưa kịp hiểu chuyện gì thì Mến đã lao xuống hồ cứu một em đang vùng vẫy tuyệt vọng dười hồ. Mến bơi rất nhanh và khéo léo đưa cậu bé vào bờ.</a:t>
            </a:r>
          </a:p>
        </p:txBody>
      </p:sp>
    </p:spTree>
    <p:extLst>
      <p:ext uri="{BB962C8B-B14F-4D97-AF65-F5344CB8AC3E}">
        <p14:creationId xmlns:p14="http://schemas.microsoft.com/office/powerpoint/2010/main" val="156315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77"/>
                                        </p:tgtEl>
                                        <p:attrNameLst>
                                          <p:attrName>style.visibility</p:attrName>
                                        </p:attrNameLst>
                                      </p:cBhvr>
                                      <p:to>
                                        <p:strVal val="visible"/>
                                      </p:to>
                                    </p:set>
                                    <p:animEffect transition="in" filter="fade">
                                      <p:cBhvr>
                                        <p:cTn id="7" dur="500"/>
                                        <p:tgtEl>
                                          <p:spTgt spid="15377"/>
                                        </p:tgtEl>
                                      </p:cBhvr>
                                    </p:animEffect>
                                    <p:anim calcmode="lin" valueType="num">
                                      <p:cBhvr>
                                        <p:cTn id="8" dur="500" fill="hold"/>
                                        <p:tgtEl>
                                          <p:spTgt spid="15377"/>
                                        </p:tgtEl>
                                        <p:attrNameLst>
                                          <p:attrName>ppt_x</p:attrName>
                                        </p:attrNameLst>
                                      </p:cBhvr>
                                      <p:tavLst>
                                        <p:tav tm="0">
                                          <p:val>
                                            <p:strVal val="#ppt_x"/>
                                          </p:val>
                                        </p:tav>
                                        <p:tav tm="100000">
                                          <p:val>
                                            <p:strVal val="#ppt_x"/>
                                          </p:val>
                                        </p:tav>
                                      </p:tavLst>
                                    </p:anim>
                                    <p:anim calcmode="lin" valueType="num">
                                      <p:cBhvr>
                                        <p:cTn id="9" dur="500" fill="hold"/>
                                        <p:tgtEl>
                                          <p:spTgt spid="15377"/>
                                        </p:tgtEl>
                                        <p:attrNameLst>
                                          <p:attrName>ppt_y</p:attrName>
                                        </p:attrNameLst>
                                      </p:cBhvr>
                                      <p:tavLst>
                                        <p:tav tm="0">
                                          <p:val>
                                            <p:strVal val="#ppt_y+.1"/>
                                          </p:val>
                                        </p:tav>
                                        <p:tav tm="100000">
                                          <p:val>
                                            <p:strVal val="#ppt_y"/>
                                          </p:val>
                                        </p:tav>
                                      </p:tavLst>
                                    </p:anim>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378"/>
                                        </p:tgtEl>
                                        <p:attrNameLst>
                                          <p:attrName>style.visibility</p:attrName>
                                        </p:attrNameLst>
                                      </p:cBhvr>
                                      <p:to>
                                        <p:strVal val="visible"/>
                                      </p:to>
                                    </p:set>
                                    <p:anim calcmode="discrete" valueType="clr">
                                      <p:cBhvr override="childStyle">
                                        <p:cTn id="12"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78"/>
                                        </p:tgtEl>
                                        <p:attrNameLst>
                                          <p:attrName>fillcolor</p:attrName>
                                        </p:attrNameLst>
                                      </p:cBhvr>
                                      <p:tavLst>
                                        <p:tav tm="0">
                                          <p:val>
                                            <p:clrVal>
                                              <a:schemeClr val="accent2"/>
                                            </p:clrVal>
                                          </p:val>
                                        </p:tav>
                                        <p:tav tm="50000">
                                          <p:val>
                                            <p:clrVal>
                                              <a:schemeClr val="hlink"/>
                                            </p:clrVal>
                                          </p:val>
                                        </p:tav>
                                      </p:tavLst>
                                    </p:anim>
                                    <p:set>
                                      <p:cBhvr>
                                        <p:cTn id="14" dur="80"/>
                                        <p:tgtEl>
                                          <p:spTgt spid="15378"/>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5380"/>
                                        </p:tgtEl>
                                        <p:attrNameLst>
                                          <p:attrName>style.visibility</p:attrName>
                                        </p:attrNameLst>
                                      </p:cBhvr>
                                      <p:to>
                                        <p:strVal val="visible"/>
                                      </p:to>
                                    </p:set>
                                    <p:anim calcmode="discrete" valueType="clr">
                                      <p:cBhvr override="childStyle">
                                        <p:cTn id="17" dur="80"/>
                                        <p:tgtEl>
                                          <p:spTgt spid="1538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380"/>
                                        </p:tgtEl>
                                        <p:attrNameLst>
                                          <p:attrName>fillcolor</p:attrName>
                                        </p:attrNameLst>
                                      </p:cBhvr>
                                      <p:tavLst>
                                        <p:tav tm="0">
                                          <p:val>
                                            <p:clrVal>
                                              <a:schemeClr val="accent2"/>
                                            </p:clrVal>
                                          </p:val>
                                        </p:tav>
                                        <p:tav tm="50000">
                                          <p:val>
                                            <p:clrVal>
                                              <a:schemeClr val="hlink"/>
                                            </p:clrVal>
                                          </p:val>
                                        </p:tav>
                                      </p:tavLst>
                                    </p:anim>
                                    <p:set>
                                      <p:cBhvr>
                                        <p:cTn id="19" dur="80"/>
                                        <p:tgtEl>
                                          <p:spTgt spid="1538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381"/>
                                        </p:tgtEl>
                                        <p:attrNameLst>
                                          <p:attrName>style.visibility</p:attrName>
                                        </p:attrNameLst>
                                      </p:cBhvr>
                                      <p:to>
                                        <p:strVal val="visible"/>
                                      </p:to>
                                    </p:set>
                                    <p:animEffect transition="in" filter="fade">
                                      <p:cBhvr>
                                        <p:cTn id="24" dur="500"/>
                                        <p:tgtEl>
                                          <p:spTgt spid="15381"/>
                                        </p:tgtEl>
                                      </p:cBhvr>
                                    </p:animEffect>
                                    <p:anim calcmode="lin" valueType="num">
                                      <p:cBhvr>
                                        <p:cTn id="25" dur="500" fill="hold"/>
                                        <p:tgtEl>
                                          <p:spTgt spid="15381"/>
                                        </p:tgtEl>
                                        <p:attrNameLst>
                                          <p:attrName>ppt_x</p:attrName>
                                        </p:attrNameLst>
                                      </p:cBhvr>
                                      <p:tavLst>
                                        <p:tav tm="0">
                                          <p:val>
                                            <p:strVal val="#ppt_x"/>
                                          </p:val>
                                        </p:tav>
                                        <p:tav tm="100000">
                                          <p:val>
                                            <p:strVal val="#ppt_x"/>
                                          </p:val>
                                        </p:tav>
                                      </p:tavLst>
                                    </p:anim>
                                    <p:anim calcmode="lin" valueType="num">
                                      <p:cBhvr>
                                        <p:cTn id="26" dur="500" fill="hold"/>
                                        <p:tgtEl>
                                          <p:spTgt spid="1538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382"/>
                                        </p:tgtEl>
                                        <p:attrNameLst>
                                          <p:attrName>style.visibility</p:attrName>
                                        </p:attrNameLst>
                                      </p:cBhvr>
                                      <p:to>
                                        <p:strVal val="visible"/>
                                      </p:to>
                                    </p:set>
                                    <p:animEffect transition="in" filter="fade">
                                      <p:cBhvr>
                                        <p:cTn id="31" dur="500"/>
                                        <p:tgtEl>
                                          <p:spTgt spid="15382"/>
                                        </p:tgtEl>
                                      </p:cBhvr>
                                    </p:animEffect>
                                    <p:anim calcmode="lin" valueType="num">
                                      <p:cBhvr>
                                        <p:cTn id="32" dur="500" fill="hold"/>
                                        <p:tgtEl>
                                          <p:spTgt spid="15382"/>
                                        </p:tgtEl>
                                        <p:attrNameLst>
                                          <p:attrName>ppt_x</p:attrName>
                                        </p:attrNameLst>
                                      </p:cBhvr>
                                      <p:tavLst>
                                        <p:tav tm="0">
                                          <p:val>
                                            <p:strVal val="#ppt_x"/>
                                          </p:val>
                                        </p:tav>
                                        <p:tav tm="100000">
                                          <p:val>
                                            <p:strVal val="#ppt_x"/>
                                          </p:val>
                                        </p:tav>
                                      </p:tavLst>
                                    </p:anim>
                                    <p:anim calcmode="lin" valueType="num">
                                      <p:cBhvr>
                                        <p:cTn id="33" dur="500" fill="hold"/>
                                        <p:tgtEl>
                                          <p:spTgt spid="153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5378" grpId="0"/>
      <p:bldP spid="15380" grpId="0"/>
      <p:bldP spid="15381" grpId="0"/>
      <p:bldP spid="153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1524000" y="27432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0"/>
              </a:spcBef>
              <a:buClrTx/>
              <a:buFontTx/>
              <a:buNone/>
            </a:pPr>
            <a:r>
              <a:rPr lang="en-US" altLang="en-US" sz="3600">
                <a:solidFill>
                  <a:srgbClr val="0000FF"/>
                </a:solidFill>
                <a:latin typeface="Times New Roman" panose="02020603050405020304" pitchFamily="18" charset="0"/>
                <a:cs typeface="Times New Roman" panose="02020603050405020304" pitchFamily="18" charset="0"/>
              </a:rPr>
              <a:t>       </a:t>
            </a:r>
            <a:endParaRPr lang="en-US" altLang="en-US" sz="3600" b="1">
              <a:solidFill>
                <a:srgbClr val="663300"/>
              </a:solidFill>
              <a:latin typeface="Times New Roman" panose="02020603050405020304" pitchFamily="18" charset="0"/>
              <a:cs typeface="Times New Roman" panose="02020603050405020304" pitchFamily="18" charset="0"/>
            </a:endParaRPr>
          </a:p>
        </p:txBody>
      </p:sp>
      <p:sp>
        <p:nvSpPr>
          <p:cNvPr id="78854" name="Rectangle 3"/>
          <p:cNvSpPr>
            <a:spLocks noChangeArrowheads="1"/>
          </p:cNvSpPr>
          <p:nvPr/>
        </p:nvSpPr>
        <p:spPr bwMode="auto">
          <a:xfrm>
            <a:off x="1524000" y="1701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a:solidFill>
                  <a:srgbClr val="FF3300"/>
                </a:solidFill>
                <a:latin typeface="Times New Roman" panose="02020603050405020304" pitchFamily="18" charset="0"/>
                <a:cs typeface="Times New Roman" panose="02020603050405020304" pitchFamily="18" charset="0"/>
              </a:rPr>
              <a:t>Đôi bạn</a:t>
            </a:r>
          </a:p>
        </p:txBody>
      </p:sp>
      <p:sp>
        <p:nvSpPr>
          <p:cNvPr id="78855" name="Rectangle 8"/>
          <p:cNvSpPr>
            <a:spLocks noChangeArrowheads="1"/>
          </p:cNvSpPr>
          <p:nvPr/>
        </p:nvSpPr>
        <p:spPr bwMode="auto">
          <a:xfrm>
            <a:off x="1524000" y="990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u="sng">
                <a:solidFill>
                  <a:srgbClr val="0000CC"/>
                </a:solidFill>
                <a:latin typeface="Times New Roman" panose="02020603050405020304" pitchFamily="18" charset="0"/>
                <a:cs typeface="Arial" panose="020B0604020202020204" pitchFamily="34" charset="0"/>
              </a:rPr>
              <a:t>Tập đọc - Kể  chuyện</a:t>
            </a:r>
          </a:p>
        </p:txBody>
      </p:sp>
      <p:sp>
        <p:nvSpPr>
          <p:cNvPr id="16397" name="Text Box 13"/>
          <p:cNvSpPr txBox="1">
            <a:spLocks noChangeArrowheads="1"/>
          </p:cNvSpPr>
          <p:nvPr/>
        </p:nvSpPr>
        <p:spPr bwMode="auto">
          <a:xfrm>
            <a:off x="1524000" y="2057401"/>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a:t>
            </a:r>
            <a:r>
              <a:rPr lang="en-US" altLang="en-US" sz="2800" b="1" u="sng">
                <a:solidFill>
                  <a:srgbClr val="0000CC"/>
                </a:solidFill>
                <a:latin typeface="Times New Roman" panose="02020603050405020304" pitchFamily="18" charset="0"/>
                <a:cs typeface="Arial" panose="020B0604020202020204" pitchFamily="34" charset="0"/>
              </a:rPr>
              <a:t>Đoạn 3</a:t>
            </a:r>
            <a:r>
              <a:rPr lang="en-US" altLang="en-US" sz="2800" b="1">
                <a:solidFill>
                  <a:srgbClr val="0000CC"/>
                </a:solidFill>
                <a:latin typeface="Times New Roman" panose="02020603050405020304" pitchFamily="18" charset="0"/>
                <a:cs typeface="Arial" panose="020B0604020202020204" pitchFamily="34" charset="0"/>
              </a:rPr>
              <a:t>: Lời của bố</a:t>
            </a:r>
          </a:p>
        </p:txBody>
      </p:sp>
      <p:sp>
        <p:nvSpPr>
          <p:cNvPr id="16398" name="Text Box 14"/>
          <p:cNvSpPr txBox="1">
            <a:spLocks noChangeArrowheads="1"/>
          </p:cNvSpPr>
          <p:nvPr/>
        </p:nvSpPr>
        <p:spPr bwMode="auto">
          <a:xfrm>
            <a:off x="1524000" y="2565401"/>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Bố biết chuyện: </a:t>
            </a:r>
          </a:p>
        </p:txBody>
      </p:sp>
      <p:sp>
        <p:nvSpPr>
          <p:cNvPr id="16399" name="Text Box 15"/>
          <p:cNvSpPr txBox="1">
            <a:spLocks noChangeArrowheads="1"/>
          </p:cNvSpPr>
          <p:nvPr/>
        </p:nvSpPr>
        <p:spPr bwMode="auto">
          <a:xfrm>
            <a:off x="1524000" y="3829051"/>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Bố nói gì: </a:t>
            </a:r>
          </a:p>
        </p:txBody>
      </p:sp>
      <p:sp>
        <p:nvSpPr>
          <p:cNvPr id="16400" name="Text Box 16"/>
          <p:cNvSpPr txBox="1">
            <a:spLocks noChangeArrowheads="1"/>
          </p:cNvSpPr>
          <p:nvPr/>
        </p:nvSpPr>
        <p:spPr bwMode="auto">
          <a:xfrm>
            <a:off x="1524000" y="29718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Về nhà Thành và Mến sợ bố lo nên không nói gì. Đến khi Mến về quê bố Thành mới biết chuyện.</a:t>
            </a:r>
          </a:p>
        </p:txBody>
      </p:sp>
      <p:sp>
        <p:nvSpPr>
          <p:cNvPr id="16401" name="Text Box 17"/>
          <p:cNvSpPr txBox="1">
            <a:spLocks noChangeArrowheads="1"/>
          </p:cNvSpPr>
          <p:nvPr/>
        </p:nvSpPr>
        <p:spPr bwMode="auto">
          <a:xfrm>
            <a:off x="1524000" y="4229100"/>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b="1">
                <a:solidFill>
                  <a:srgbClr val="0000CC"/>
                </a:solidFill>
                <a:latin typeface="Times New Roman" panose="02020603050405020304" pitchFamily="18" charset="0"/>
                <a:cs typeface="Arial" panose="020B0604020202020204" pitchFamily="34" charset="0"/>
              </a:rPr>
              <a:t>          Người làng quê như thế đấy con ạ. Lúc đất nước có chiến tranh họ sẵn lòng sẻ nhà sẻ cửa. Cứu người họ không hề ngần ngại.</a:t>
            </a:r>
          </a:p>
        </p:txBody>
      </p:sp>
    </p:spTree>
    <p:extLst>
      <p:ext uri="{BB962C8B-B14F-4D97-AF65-F5344CB8AC3E}">
        <p14:creationId xmlns:p14="http://schemas.microsoft.com/office/powerpoint/2010/main" val="119895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additive="base">
                                        <p:cTn id="7" dur="500" fill="hold"/>
                                        <p:tgtEl>
                                          <p:spTgt spid="16397"/>
                                        </p:tgtEl>
                                        <p:attrNameLst>
                                          <p:attrName>ppt_x</p:attrName>
                                        </p:attrNameLst>
                                      </p:cBhvr>
                                      <p:tavLst>
                                        <p:tav tm="0">
                                          <p:val>
                                            <p:strVal val="#ppt_x"/>
                                          </p:val>
                                        </p:tav>
                                        <p:tav tm="100000">
                                          <p:val>
                                            <p:strVal val="#ppt_x"/>
                                          </p:val>
                                        </p:tav>
                                      </p:tavLst>
                                    </p:anim>
                                    <p:anim calcmode="lin" valueType="num">
                                      <p:cBhvr additive="base">
                                        <p:cTn id="8" dur="500" fill="hold"/>
                                        <p:tgtEl>
                                          <p:spTgt spid="163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98"/>
                                        </p:tgtEl>
                                        <p:attrNameLst>
                                          <p:attrName>style.visibility</p:attrName>
                                        </p:attrNameLst>
                                      </p:cBhvr>
                                      <p:to>
                                        <p:strVal val="visible"/>
                                      </p:to>
                                    </p:set>
                                    <p:anim calcmode="lin" valueType="num">
                                      <p:cBhvr additive="base">
                                        <p:cTn id="11" dur="500" fill="hold"/>
                                        <p:tgtEl>
                                          <p:spTgt spid="16398"/>
                                        </p:tgtEl>
                                        <p:attrNameLst>
                                          <p:attrName>ppt_x</p:attrName>
                                        </p:attrNameLst>
                                      </p:cBhvr>
                                      <p:tavLst>
                                        <p:tav tm="0">
                                          <p:val>
                                            <p:strVal val="#ppt_x"/>
                                          </p:val>
                                        </p:tav>
                                        <p:tav tm="100000">
                                          <p:val>
                                            <p:strVal val="#ppt_x"/>
                                          </p:val>
                                        </p:tav>
                                      </p:tavLst>
                                    </p:anim>
                                    <p:anim calcmode="lin" valueType="num">
                                      <p:cBhvr additive="base">
                                        <p:cTn id="12" dur="500" fill="hold"/>
                                        <p:tgtEl>
                                          <p:spTgt spid="163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99"/>
                                        </p:tgtEl>
                                        <p:attrNameLst>
                                          <p:attrName>style.visibility</p:attrName>
                                        </p:attrNameLst>
                                      </p:cBhvr>
                                      <p:to>
                                        <p:strVal val="visible"/>
                                      </p:to>
                                    </p:set>
                                    <p:anim calcmode="lin" valueType="num">
                                      <p:cBhvr additive="base">
                                        <p:cTn id="15" dur="500" fill="hold"/>
                                        <p:tgtEl>
                                          <p:spTgt spid="16399"/>
                                        </p:tgtEl>
                                        <p:attrNameLst>
                                          <p:attrName>ppt_x</p:attrName>
                                        </p:attrNameLst>
                                      </p:cBhvr>
                                      <p:tavLst>
                                        <p:tav tm="0">
                                          <p:val>
                                            <p:strVal val="#ppt_x"/>
                                          </p:val>
                                        </p:tav>
                                        <p:tav tm="100000">
                                          <p:val>
                                            <p:strVal val="#ppt_x"/>
                                          </p:val>
                                        </p:tav>
                                      </p:tavLst>
                                    </p:anim>
                                    <p:anim calcmode="lin" valueType="num">
                                      <p:cBhvr additive="base">
                                        <p:cTn id="16"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400"/>
                                        </p:tgtEl>
                                        <p:attrNameLst>
                                          <p:attrName>style.visibility</p:attrName>
                                        </p:attrNameLst>
                                      </p:cBhvr>
                                      <p:to>
                                        <p:strVal val="visible"/>
                                      </p:to>
                                    </p:set>
                                    <p:anim calcmode="lin" valueType="num">
                                      <p:cBhvr additive="base">
                                        <p:cTn id="21" dur="500" fill="hold"/>
                                        <p:tgtEl>
                                          <p:spTgt spid="16400"/>
                                        </p:tgtEl>
                                        <p:attrNameLst>
                                          <p:attrName>ppt_x</p:attrName>
                                        </p:attrNameLst>
                                      </p:cBhvr>
                                      <p:tavLst>
                                        <p:tav tm="0">
                                          <p:val>
                                            <p:strVal val="#ppt_x"/>
                                          </p:val>
                                        </p:tav>
                                        <p:tav tm="100000">
                                          <p:val>
                                            <p:strVal val="#ppt_x"/>
                                          </p:val>
                                        </p:tav>
                                      </p:tavLst>
                                    </p:anim>
                                    <p:anim calcmode="lin" valueType="num">
                                      <p:cBhvr additive="base">
                                        <p:cTn id="22" dur="500" fill="hold"/>
                                        <p:tgtEl>
                                          <p:spTgt spid="1640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401"/>
                                        </p:tgtEl>
                                        <p:attrNameLst>
                                          <p:attrName>style.visibility</p:attrName>
                                        </p:attrNameLst>
                                      </p:cBhvr>
                                      <p:to>
                                        <p:strVal val="visible"/>
                                      </p:to>
                                    </p:set>
                                    <p:anim calcmode="lin" valueType="num">
                                      <p:cBhvr additive="base">
                                        <p:cTn id="27" dur="500" fill="hold"/>
                                        <p:tgtEl>
                                          <p:spTgt spid="16401"/>
                                        </p:tgtEl>
                                        <p:attrNameLst>
                                          <p:attrName>ppt_x</p:attrName>
                                        </p:attrNameLst>
                                      </p:cBhvr>
                                      <p:tavLst>
                                        <p:tav tm="0">
                                          <p:val>
                                            <p:strVal val="#ppt_x"/>
                                          </p:val>
                                        </p:tav>
                                        <p:tav tm="100000">
                                          <p:val>
                                            <p:strVal val="#ppt_x"/>
                                          </p:val>
                                        </p:tav>
                                      </p:tavLst>
                                    </p:anim>
                                    <p:anim calcmode="lin" valueType="num">
                                      <p:cBhvr additive="base">
                                        <p:cTn id="28"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p:bldP spid="16400" grpId="0"/>
      <p:bldP spid="164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78" name="Picture 2" descr="000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971800"/>
            <a:ext cx="2378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1524000" y="1"/>
            <a:ext cx="9144000" cy="366713"/>
          </a:xfrm>
          <a:prstGeom prst="rect">
            <a:avLst/>
          </a:prstGeom>
          <a:gradFill rotWithShape="1">
            <a:gsLst>
              <a:gs pos="0">
                <a:srgbClr val="00CC00"/>
              </a:gs>
              <a:gs pos="100000">
                <a:srgbClr val="FFFFFF"/>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800" b="1">
              <a:latin typeface="VNI-Times" pitchFamily="2" charset="0"/>
            </a:endParaRPr>
          </a:p>
        </p:txBody>
      </p:sp>
      <p:sp>
        <p:nvSpPr>
          <p:cNvPr id="5124" name="Rectangle 4"/>
          <p:cNvSpPr>
            <a:spLocks noChangeArrowheads="1"/>
          </p:cNvSpPr>
          <p:nvPr/>
        </p:nvSpPr>
        <p:spPr bwMode="auto">
          <a:xfrm>
            <a:off x="10363200" y="381000"/>
            <a:ext cx="304800" cy="6477000"/>
          </a:xfrm>
          <a:prstGeom prst="rect">
            <a:avLst/>
          </a:prstGeom>
          <a:gradFill rotWithShape="1">
            <a:gsLst>
              <a:gs pos="0">
                <a:srgbClr val="FFFFFF"/>
              </a:gs>
              <a:gs pos="100000">
                <a:srgbClr val="00FF00"/>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latin typeface="Times New Roman" panose="02020603050405020304" pitchFamily="18" charset="0"/>
            </a:endParaRPr>
          </a:p>
        </p:txBody>
      </p:sp>
      <p:sp>
        <p:nvSpPr>
          <p:cNvPr id="5125" name="Rectangle 5"/>
          <p:cNvSpPr>
            <a:spLocks noChangeArrowheads="1"/>
          </p:cNvSpPr>
          <p:nvPr/>
        </p:nvSpPr>
        <p:spPr bwMode="auto">
          <a:xfrm>
            <a:off x="1524000" y="0"/>
            <a:ext cx="304800" cy="6096000"/>
          </a:xfrm>
          <a:prstGeom prst="rect">
            <a:avLst/>
          </a:prstGeom>
          <a:gradFill rotWithShape="1">
            <a:gsLst>
              <a:gs pos="0">
                <a:srgbClr val="00FF00"/>
              </a:gs>
              <a:gs pos="100000">
                <a:schemeClr val="bg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800">
              <a:latin typeface="Times New Roman" panose="02020603050405020304" pitchFamily="18" charset="0"/>
            </a:endParaRPr>
          </a:p>
        </p:txBody>
      </p:sp>
      <p:pic>
        <p:nvPicPr>
          <p:cNvPr id="5126" name="Picture 4"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296400" y="-762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8986" name="AutoShape 10" descr="Bouquet"/>
          <p:cNvSpPr>
            <a:spLocks noChangeArrowheads="1"/>
          </p:cNvSpPr>
          <p:nvPr/>
        </p:nvSpPr>
        <p:spPr bwMode="auto">
          <a:xfrm>
            <a:off x="3305175" y="973138"/>
            <a:ext cx="5791200" cy="1066800"/>
          </a:xfrm>
          <a:prstGeom prst="ellipseRibbon2">
            <a:avLst>
              <a:gd name="adj1" fmla="val 25000"/>
              <a:gd name="adj2" fmla="val 50000"/>
              <a:gd name="adj3" fmla="val 12500"/>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endParaRPr lang="vi-VN" altLang="en-US" sz="2800">
              <a:solidFill>
                <a:schemeClr val="bg1"/>
              </a:solidFill>
            </a:endParaRPr>
          </a:p>
        </p:txBody>
      </p:sp>
      <p:sp>
        <p:nvSpPr>
          <p:cNvPr id="638988" name="WordArt 12"/>
          <p:cNvSpPr>
            <a:spLocks noChangeArrowheads="1" noChangeShapeType="1" noTextEdit="1"/>
          </p:cNvSpPr>
          <p:nvPr/>
        </p:nvSpPr>
        <p:spPr bwMode="auto">
          <a:xfrm>
            <a:off x="4572000" y="776288"/>
            <a:ext cx="3810000" cy="118745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FF0066"/>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cs typeface="Times New Roman" panose="02020603050405020304" pitchFamily="18" charset="0"/>
              </a:rPr>
              <a:t>Ôn bài cũ</a:t>
            </a:r>
          </a:p>
        </p:txBody>
      </p:sp>
      <p:sp>
        <p:nvSpPr>
          <p:cNvPr id="638991" name="Text Box 15"/>
          <p:cNvSpPr txBox="1">
            <a:spLocks noChangeArrowheads="1"/>
          </p:cNvSpPr>
          <p:nvPr/>
        </p:nvSpPr>
        <p:spPr bwMode="auto">
          <a:xfrm>
            <a:off x="4232275" y="2066926"/>
            <a:ext cx="6096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dirty="0" err="1">
                <a:solidFill>
                  <a:srgbClr val="FF0000"/>
                </a:solidFill>
                <a:latin typeface="Times New Roman" panose="02020603050405020304" pitchFamily="18" charset="0"/>
              </a:rPr>
              <a:t>Đọc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đoạn</a:t>
            </a:r>
            <a:r>
              <a:rPr lang="en-US" altLang="en-US" sz="2800" dirty="0">
                <a:solidFill>
                  <a:srgbClr val="FF0000"/>
                </a:solidFill>
                <a:latin typeface="Times New Roman" panose="02020603050405020304" pitchFamily="18" charset="0"/>
              </a:rPr>
              <a:t> 1 </a:t>
            </a:r>
            <a:r>
              <a:rPr lang="en-US" altLang="en-US" sz="2800" dirty="0" err="1">
                <a:solidFill>
                  <a:srgbClr val="FF0000"/>
                </a:solidFill>
                <a:latin typeface="Times New Roman" panose="02020603050405020304" pitchFamily="18" charset="0"/>
              </a:rPr>
              <a:t>và</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trả</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lời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câu</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hỏi</a:t>
            </a:r>
            <a:r>
              <a:rPr lang="en-US" altLang="en-US" sz="2800" dirty="0">
                <a:solidFill>
                  <a:srgbClr val="FF0000"/>
                </a:solidFill>
                <a:latin typeface="Times New Roman" panose="02020603050405020304" pitchFamily="18" charset="0"/>
              </a:rPr>
              <a:t>: </a:t>
            </a:r>
          </a:p>
          <a:p>
            <a:pPr>
              <a:spcBef>
                <a:spcPct val="50000"/>
              </a:spcBef>
              <a:buClrTx/>
              <a:buFontTx/>
              <a:buNone/>
            </a:pPr>
            <a:r>
              <a:rPr lang="en-US" altLang="en-US" sz="2800" dirty="0" err="1">
                <a:latin typeface="Times New Roman" panose="02020603050405020304" pitchFamily="18" charset="0"/>
              </a:rPr>
              <a:t>Vì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phải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chắc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cao</a:t>
            </a:r>
            <a:r>
              <a:rPr lang="en-US" altLang="en-US" sz="2800" dirty="0">
                <a:latin typeface="Times New Roman" panose="02020603050405020304" pitchFamily="18" charset="0"/>
              </a:rPr>
              <a:t>?</a:t>
            </a:r>
          </a:p>
        </p:txBody>
      </p:sp>
      <p:sp>
        <p:nvSpPr>
          <p:cNvPr id="638993" name="Text Box 17"/>
          <p:cNvSpPr txBox="1">
            <a:spLocks noChangeArrowheads="1"/>
          </p:cNvSpPr>
          <p:nvPr/>
        </p:nvSpPr>
        <p:spPr bwMode="auto">
          <a:xfrm>
            <a:off x="4130675" y="3949700"/>
            <a:ext cx="6553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800" dirty="0" err="1">
                <a:solidFill>
                  <a:srgbClr val="FF0000"/>
                </a:solidFill>
                <a:latin typeface="Times New Roman" panose="02020603050405020304" pitchFamily="18" charset="0"/>
              </a:rPr>
              <a:t>Đọc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đoạn</a:t>
            </a:r>
            <a:r>
              <a:rPr lang="en-US" altLang="en-US" sz="2800" dirty="0">
                <a:solidFill>
                  <a:srgbClr val="FF0000"/>
                </a:solidFill>
                <a:latin typeface="Times New Roman" panose="02020603050405020304" pitchFamily="18" charset="0"/>
              </a:rPr>
              <a:t> 2 </a:t>
            </a:r>
            <a:r>
              <a:rPr lang="en-US" altLang="en-US" sz="2800" dirty="0" err="1">
                <a:solidFill>
                  <a:srgbClr val="FF0000"/>
                </a:solidFill>
                <a:latin typeface="Times New Roman" panose="02020603050405020304" pitchFamily="18" charset="0"/>
              </a:rPr>
              <a:t>và</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trả</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lời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câu</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hỏi</a:t>
            </a:r>
            <a:r>
              <a:rPr lang="en-US" altLang="en-US" sz="2800" dirty="0">
                <a:solidFill>
                  <a:srgbClr val="FF0000"/>
                </a:solidFill>
                <a:latin typeface="Times New Roman" panose="02020603050405020304" pitchFamily="18" charset="0"/>
              </a:rPr>
              <a:t>: </a:t>
            </a:r>
          </a:p>
          <a:p>
            <a:pPr>
              <a:spcBef>
                <a:spcPct val="50000"/>
              </a:spcBef>
              <a:buClrTx/>
              <a:buFontTx/>
              <a:buNone/>
            </a:pPr>
            <a:r>
              <a:rPr lang="en-US" altLang="en-US" sz="2800" dirty="0" err="1">
                <a:latin typeface="Times New Roman" panose="02020603050405020304" pitchFamily="18" charset="0"/>
              </a:rPr>
              <a:t>Gian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đầu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trang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thế</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r>
              <a:rPr lang="en-US" altLang="en-US" sz="2800" dirty="0">
                <a:latin typeface="Times New Roman" panose="02020603050405020304" pitchFamily="18" charset="0"/>
              </a:rPr>
              <a:t>?</a:t>
            </a:r>
          </a:p>
        </p:txBody>
      </p:sp>
      <p:sp>
        <p:nvSpPr>
          <p:cNvPr id="638994" name="Text Box 18"/>
          <p:cNvSpPr txBox="1">
            <a:spLocks noChangeArrowheads="1"/>
          </p:cNvSpPr>
          <p:nvPr/>
        </p:nvSpPr>
        <p:spPr bwMode="auto">
          <a:xfrm>
            <a:off x="4130675" y="5546725"/>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b="1" dirty="0" err="1">
                <a:solidFill>
                  <a:srgbClr val="FF3300"/>
                </a:solidFill>
                <a:latin typeface="Times New Roman" panose="02020603050405020304" pitchFamily="18" charset="0"/>
              </a:rPr>
              <a:t>Hãy</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nêu</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nội</a:t>
            </a:r>
            <a:r>
              <a:rPr lang="en-US" altLang="en-US" b="1" dirty="0">
                <a:solidFill>
                  <a:srgbClr val="FF3300"/>
                </a:solidFill>
                <a:latin typeface="Times New Roman" panose="02020603050405020304" pitchFamily="18" charset="0"/>
              </a:rPr>
              <a:t> dung </a:t>
            </a:r>
            <a:r>
              <a:rPr lang="en-US" altLang="en-US" b="1" dirty="0" err="1">
                <a:solidFill>
                  <a:srgbClr val="FF3300"/>
                </a:solidFill>
                <a:latin typeface="Times New Roman" panose="02020603050405020304" pitchFamily="18" charset="0"/>
              </a:rPr>
              <a:t>của</a:t>
            </a:r>
            <a:r>
              <a:rPr lang="en-US" altLang="en-US" b="1" dirty="0">
                <a:solidFill>
                  <a:srgbClr val="FF3300"/>
                </a:solidFill>
                <a:latin typeface="Times New Roman" panose="02020603050405020304" pitchFamily="18" charset="0"/>
              </a:rPr>
              <a:t> </a:t>
            </a:r>
            <a:r>
              <a:rPr lang="en-US" altLang="en-US" b="1" dirty="0" err="1">
                <a:solidFill>
                  <a:srgbClr val="FF3300"/>
                </a:solidFill>
                <a:latin typeface="Times New Roman" panose="02020603050405020304" pitchFamily="18" charset="0"/>
              </a:rPr>
              <a:t>bài</a:t>
            </a:r>
            <a:r>
              <a:rPr lang="en-US" altLang="en-US" b="1" dirty="0">
                <a:solidFill>
                  <a:srgbClr val="FF3300"/>
                </a:solidFill>
                <a:latin typeface="Times New Roman" panose="02020603050405020304" pitchFamily="18" charset="0"/>
              </a:rPr>
              <a:t>?</a:t>
            </a:r>
          </a:p>
        </p:txBody>
      </p:sp>
    </p:spTree>
    <p:extLst>
      <p:ext uri="{BB962C8B-B14F-4D97-AF65-F5344CB8AC3E}">
        <p14:creationId xmlns:p14="http://schemas.microsoft.com/office/powerpoint/2010/main" val="210371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8986"/>
                                        </p:tgtEl>
                                        <p:attrNameLst>
                                          <p:attrName>style.visibility</p:attrName>
                                        </p:attrNameLst>
                                      </p:cBhvr>
                                      <p:to>
                                        <p:strVal val="visible"/>
                                      </p:to>
                                    </p:set>
                                    <p:animEffect transition="in" filter="blinds(horizontal)">
                                      <p:cBhvr>
                                        <p:cTn id="7" dur="500"/>
                                        <p:tgtEl>
                                          <p:spTgt spid="638986"/>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38988"/>
                                        </p:tgtEl>
                                        <p:attrNameLst>
                                          <p:attrName>style.visibility</p:attrName>
                                        </p:attrNameLst>
                                      </p:cBhvr>
                                      <p:to>
                                        <p:strVal val="visible"/>
                                      </p:to>
                                    </p:set>
                                    <p:anim calcmode="lin" valueType="num">
                                      <p:cBhvr>
                                        <p:cTn id="12" dur="1000" fill="hold"/>
                                        <p:tgtEl>
                                          <p:spTgt spid="638988"/>
                                        </p:tgtEl>
                                        <p:attrNameLst>
                                          <p:attrName>ppt_w</p:attrName>
                                        </p:attrNameLst>
                                      </p:cBhvr>
                                      <p:tavLst>
                                        <p:tav tm="0">
                                          <p:val>
                                            <p:strVal val="#ppt_w+.3"/>
                                          </p:val>
                                        </p:tav>
                                        <p:tav tm="100000">
                                          <p:val>
                                            <p:strVal val="#ppt_w"/>
                                          </p:val>
                                        </p:tav>
                                      </p:tavLst>
                                    </p:anim>
                                    <p:anim calcmode="lin" valueType="num">
                                      <p:cBhvr>
                                        <p:cTn id="13" dur="1000" fill="hold"/>
                                        <p:tgtEl>
                                          <p:spTgt spid="638988"/>
                                        </p:tgtEl>
                                        <p:attrNameLst>
                                          <p:attrName>ppt_h</p:attrName>
                                        </p:attrNameLst>
                                      </p:cBhvr>
                                      <p:tavLst>
                                        <p:tav tm="0">
                                          <p:val>
                                            <p:strVal val="#ppt_h"/>
                                          </p:val>
                                        </p:tav>
                                        <p:tav tm="100000">
                                          <p:val>
                                            <p:strVal val="#ppt_h"/>
                                          </p:val>
                                        </p:tav>
                                      </p:tavLst>
                                    </p:anim>
                                    <p:animEffect transition="in" filter="fade">
                                      <p:cBhvr>
                                        <p:cTn id="14" dur="1000"/>
                                        <p:tgtEl>
                                          <p:spTgt spid="638988"/>
                                        </p:tgtEl>
                                      </p:cBhvr>
                                    </p:animEffect>
                                  </p:childTnLst>
                                </p:cTn>
                              </p:par>
                              <p:par>
                                <p:cTn id="15" presetID="12" presetClass="entr" presetSubtype="4" fill="hold" nodeType="withEffect">
                                  <p:stCondLst>
                                    <p:cond delay="0"/>
                                  </p:stCondLst>
                                  <p:childTnLst>
                                    <p:set>
                                      <p:cBhvr>
                                        <p:cTn id="16" dur="1" fill="hold">
                                          <p:stCondLst>
                                            <p:cond delay="0"/>
                                          </p:stCondLst>
                                        </p:cTn>
                                        <p:tgtEl>
                                          <p:spTgt spid="638978"/>
                                        </p:tgtEl>
                                        <p:attrNameLst>
                                          <p:attrName>style.visibility</p:attrName>
                                        </p:attrNameLst>
                                      </p:cBhvr>
                                      <p:to>
                                        <p:strVal val="visible"/>
                                      </p:to>
                                    </p:set>
                                    <p:animEffect transition="in" filter="slide(fromBottom)">
                                      <p:cBhvr>
                                        <p:cTn id="17" dur="500"/>
                                        <p:tgtEl>
                                          <p:spTgt spid="6389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638991"/>
                                        </p:tgtEl>
                                        <p:attrNameLst>
                                          <p:attrName>style.visibility</p:attrName>
                                        </p:attrNameLst>
                                      </p:cBhvr>
                                      <p:to>
                                        <p:strVal val="visible"/>
                                      </p:to>
                                    </p:set>
                                    <p:anim calcmode="lin" valueType="num">
                                      <p:cBhvr>
                                        <p:cTn id="22" dur="1000" fill="hold"/>
                                        <p:tgtEl>
                                          <p:spTgt spid="638991"/>
                                        </p:tgtEl>
                                        <p:attrNameLst>
                                          <p:attrName>ppt_x</p:attrName>
                                        </p:attrNameLst>
                                      </p:cBhvr>
                                      <p:tavLst>
                                        <p:tav tm="0">
                                          <p:val>
                                            <p:strVal val="#ppt_x-.2"/>
                                          </p:val>
                                        </p:tav>
                                        <p:tav tm="100000">
                                          <p:val>
                                            <p:strVal val="#ppt_x"/>
                                          </p:val>
                                        </p:tav>
                                      </p:tavLst>
                                    </p:anim>
                                    <p:anim calcmode="lin" valueType="num">
                                      <p:cBhvr>
                                        <p:cTn id="23" dur="1000" fill="hold"/>
                                        <p:tgtEl>
                                          <p:spTgt spid="63899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389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638991"/>
                                        </p:tgtEl>
                                        <p:attrNameLst>
                                          <p:attrName>ppt_x</p:attrName>
                                        </p:attrNameLst>
                                      </p:cBhvr>
                                      <p:tavLst>
                                        <p:tav tm="0">
                                          <p:val>
                                            <p:strVal val="ppt_x"/>
                                          </p:val>
                                        </p:tav>
                                        <p:tav tm="100000">
                                          <p:val>
                                            <p:strVal val="ppt_x"/>
                                          </p:val>
                                        </p:tav>
                                      </p:tavLst>
                                    </p:anim>
                                    <p:anim calcmode="lin" valueType="num">
                                      <p:cBhvr additive="base">
                                        <p:cTn id="29" dur="500"/>
                                        <p:tgtEl>
                                          <p:spTgt spid="638991"/>
                                        </p:tgtEl>
                                        <p:attrNameLst>
                                          <p:attrName>ppt_y</p:attrName>
                                        </p:attrNameLst>
                                      </p:cBhvr>
                                      <p:tavLst>
                                        <p:tav tm="0">
                                          <p:val>
                                            <p:strVal val="ppt_y"/>
                                          </p:val>
                                        </p:tav>
                                        <p:tav tm="100000">
                                          <p:val>
                                            <p:strVal val="1+ppt_h/2"/>
                                          </p:val>
                                        </p:tav>
                                      </p:tavLst>
                                    </p:anim>
                                    <p:set>
                                      <p:cBhvr>
                                        <p:cTn id="30" dur="1" fill="hold">
                                          <p:stCondLst>
                                            <p:cond delay="499"/>
                                          </p:stCondLst>
                                        </p:cTn>
                                        <p:tgtEl>
                                          <p:spTgt spid="63899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38993"/>
                                        </p:tgtEl>
                                        <p:attrNameLst>
                                          <p:attrName>style.visibility</p:attrName>
                                        </p:attrNameLst>
                                      </p:cBhvr>
                                      <p:to>
                                        <p:strVal val="visible"/>
                                      </p:to>
                                    </p:set>
                                    <p:animScale>
                                      <p:cBhvr>
                                        <p:cTn id="35" dur="1000" decel="50000" fill="hold">
                                          <p:stCondLst>
                                            <p:cond delay="0"/>
                                          </p:stCondLst>
                                        </p:cTn>
                                        <p:tgtEl>
                                          <p:spTgt spid="6389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38993"/>
                                        </p:tgtEl>
                                        <p:attrNameLst>
                                          <p:attrName>ppt_x</p:attrName>
                                          <p:attrName>ppt_y</p:attrName>
                                        </p:attrNameLst>
                                      </p:cBhvr>
                                    </p:animMotion>
                                    <p:animEffect transition="in" filter="fade">
                                      <p:cBhvr>
                                        <p:cTn id="37" dur="1000"/>
                                        <p:tgtEl>
                                          <p:spTgt spid="6389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xit" presetSubtype="4" fill="hold" grpId="1" nodeType="clickEffect">
                                  <p:stCondLst>
                                    <p:cond delay="0"/>
                                  </p:stCondLst>
                                  <p:childTnLst>
                                    <p:anim calcmode="lin" valueType="num">
                                      <p:cBhvr additive="base">
                                        <p:cTn id="41" dur="500"/>
                                        <p:tgtEl>
                                          <p:spTgt spid="638993"/>
                                        </p:tgtEl>
                                        <p:attrNameLst>
                                          <p:attrName>ppt_x</p:attrName>
                                        </p:attrNameLst>
                                      </p:cBhvr>
                                      <p:tavLst>
                                        <p:tav tm="0">
                                          <p:val>
                                            <p:strVal val="ppt_x"/>
                                          </p:val>
                                        </p:tav>
                                        <p:tav tm="100000">
                                          <p:val>
                                            <p:strVal val="ppt_x"/>
                                          </p:val>
                                        </p:tav>
                                      </p:tavLst>
                                    </p:anim>
                                    <p:anim calcmode="lin" valueType="num">
                                      <p:cBhvr additive="base">
                                        <p:cTn id="42" dur="500"/>
                                        <p:tgtEl>
                                          <p:spTgt spid="638993"/>
                                        </p:tgtEl>
                                        <p:attrNameLst>
                                          <p:attrName>ppt_y</p:attrName>
                                        </p:attrNameLst>
                                      </p:cBhvr>
                                      <p:tavLst>
                                        <p:tav tm="0">
                                          <p:val>
                                            <p:strVal val="ppt_y"/>
                                          </p:val>
                                        </p:tav>
                                        <p:tav tm="100000">
                                          <p:val>
                                            <p:strVal val="1+ppt_h/2"/>
                                          </p:val>
                                        </p:tav>
                                      </p:tavLst>
                                    </p:anim>
                                    <p:set>
                                      <p:cBhvr>
                                        <p:cTn id="43" dur="1" fill="hold">
                                          <p:stCondLst>
                                            <p:cond delay="499"/>
                                          </p:stCondLst>
                                        </p:cTn>
                                        <p:tgtEl>
                                          <p:spTgt spid="638993"/>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638994">
                                            <p:txEl>
                                              <p:pRg st="0" end="0"/>
                                            </p:txEl>
                                          </p:spTgt>
                                        </p:tgtEl>
                                        <p:attrNameLst>
                                          <p:attrName>style.visibility</p:attrName>
                                        </p:attrNameLst>
                                      </p:cBhvr>
                                      <p:to>
                                        <p:strVal val="visible"/>
                                      </p:to>
                                    </p:set>
                                    <p:animEffect transition="in" filter="diamond(in)">
                                      <p:cBhvr>
                                        <p:cTn id="48" dur="2000"/>
                                        <p:tgtEl>
                                          <p:spTgt spid="6389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6" grpId="0" animBg="1"/>
      <p:bldP spid="638991" grpId="0"/>
      <p:bldP spid="638991" grpId="1"/>
      <p:bldP spid="638993" grpId="0"/>
      <p:bldP spid="63899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7" descr="iHay.Net--- (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WordArt 5"/>
          <p:cNvSpPr>
            <a:spLocks noChangeArrowheads="1" noChangeShapeType="1" noTextEdit="1"/>
          </p:cNvSpPr>
          <p:nvPr/>
        </p:nvSpPr>
        <p:spPr bwMode="auto">
          <a:xfrm>
            <a:off x="2514600" y="1657350"/>
            <a:ext cx="7239000" cy="314325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extLst>
      <p:ext uri="{BB962C8B-B14F-4D97-AF65-F5344CB8AC3E}">
        <p14:creationId xmlns:p14="http://schemas.microsoft.com/office/powerpoint/2010/main" val="287504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tập đọc: đôi bạn tiếng việ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58" y="734096"/>
            <a:ext cx="6731132" cy="58470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ý thuyết tập đọc: đôi bạn tiếng việ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165" y="113762"/>
            <a:ext cx="6731132" cy="5847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06496" y="1674254"/>
            <a:ext cx="2459865" cy="769441"/>
          </a:xfrm>
          <a:prstGeom prst="rect">
            <a:avLst/>
          </a:prstGeom>
          <a:noFill/>
        </p:spPr>
        <p:txBody>
          <a:bodyPr wrap="square" rtlCol="0">
            <a:spAutoFit/>
          </a:bodyPr>
          <a:lstStyle/>
          <a:p>
            <a:r>
              <a:rPr lang="vi-VN" sz="4400" b="1" u="sng" dirty="0" smtClean="0">
                <a:effectLst>
                  <a:outerShdw blurRad="38100" dist="38100" dir="2700000" algn="tl">
                    <a:srgbClr val="000000">
                      <a:alpha val="43137"/>
                    </a:srgbClr>
                  </a:outerShdw>
                </a:effectLst>
                <a:latin typeface="HP001 4 hàng" panose="020B0603050302020204" pitchFamily="34" charset="0"/>
              </a:rPr>
              <a:t>Tập đọc</a:t>
            </a:r>
            <a:endParaRPr lang="en-US" sz="4400" b="1" u="sng" dirty="0">
              <a:effectLst>
                <a:outerShdw blurRad="38100" dist="38100" dir="2700000" algn="tl">
                  <a:srgbClr val="000000">
                    <a:alpha val="43137"/>
                  </a:srgbClr>
                </a:outerShdw>
              </a:effectLst>
              <a:latin typeface="HP001 4 hàng" panose="020B0603050302020204" pitchFamily="34" charset="0"/>
            </a:endParaRPr>
          </a:p>
        </p:txBody>
      </p:sp>
      <p:sp>
        <p:nvSpPr>
          <p:cNvPr id="6" name="TextBox 5"/>
          <p:cNvSpPr txBox="1"/>
          <p:nvPr/>
        </p:nvSpPr>
        <p:spPr>
          <a:xfrm>
            <a:off x="8255359" y="2828230"/>
            <a:ext cx="3142444" cy="1107996"/>
          </a:xfrm>
          <a:prstGeom prst="rect">
            <a:avLst/>
          </a:prstGeom>
          <a:noFill/>
        </p:spPr>
        <p:txBody>
          <a:bodyPr wrap="square" rtlCol="0">
            <a:spAutoFit/>
          </a:bodyPr>
          <a:lstStyle/>
          <a:p>
            <a:r>
              <a:rPr lang="vi-VN" sz="6600" b="1" dirty="0" smtClean="0">
                <a:solidFill>
                  <a:srgbClr val="FF0000"/>
                </a:solidFill>
                <a:effectLst>
                  <a:outerShdw blurRad="38100" dist="38100" dir="2700000" algn="tl">
                    <a:srgbClr val="000000">
                      <a:alpha val="43137"/>
                    </a:srgbClr>
                  </a:outerShdw>
                </a:effectLst>
                <a:latin typeface="HP001 4 hàng" panose="020B0603050302020204" pitchFamily="34" charset="0"/>
              </a:rPr>
              <a:t>Đôi bạn</a:t>
            </a:r>
            <a:endParaRPr lang="en-US" sz="66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sp>
        <p:nvSpPr>
          <p:cNvPr id="7" name="TextBox 6"/>
          <p:cNvSpPr txBox="1"/>
          <p:nvPr/>
        </p:nvSpPr>
        <p:spPr>
          <a:xfrm>
            <a:off x="9736429" y="3936226"/>
            <a:ext cx="2519966" cy="523220"/>
          </a:xfrm>
          <a:prstGeom prst="rect">
            <a:avLst/>
          </a:prstGeom>
          <a:noFill/>
        </p:spPr>
        <p:txBody>
          <a:bodyPr wrap="square" rtlCol="0">
            <a:spAutoFit/>
          </a:bodyPr>
          <a:lstStyle/>
          <a:p>
            <a:r>
              <a:rPr lang="vi-VN" sz="2800" b="1" i="1" dirty="0" smtClean="0">
                <a:latin typeface="HP001 4 hàng" panose="020B0603050302020204" pitchFamily="34" charset="0"/>
              </a:rPr>
              <a:t>Nguyễn Minh</a:t>
            </a:r>
            <a:endParaRPr lang="en-US" sz="2800" b="1" i="1" dirty="0">
              <a:latin typeface="HP001 4 hàng" panose="020B0603050302020204" pitchFamily="34" charset="0"/>
            </a:endParaRPr>
          </a:p>
        </p:txBody>
      </p:sp>
    </p:spTree>
    <p:extLst>
      <p:ext uri="{BB962C8B-B14F-4D97-AF65-F5344CB8AC3E}">
        <p14:creationId xmlns:p14="http://schemas.microsoft.com/office/powerpoint/2010/main" val="929464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1529411"/>
            <a:ext cx="11403874" cy="4351338"/>
          </a:xfrm>
        </p:spPr>
        <p:txBody>
          <a:bodyPr>
            <a:noAutofit/>
          </a:bodyPr>
          <a:lstStyle/>
          <a:p>
            <a:pPr marL="0" indent="0" algn="just">
              <a:buNone/>
            </a:pPr>
            <a:r>
              <a:rPr lang="vi-VN" sz="3600" b="1" dirty="0" smtClean="0">
                <a:latin typeface="+mj-lt"/>
              </a:rPr>
              <a:t>1</a:t>
            </a:r>
            <a:r>
              <a:rPr lang="vi-VN" sz="3400" dirty="0" smtClean="0">
                <a:latin typeface="+mj-lt"/>
              </a:rPr>
              <a:t>. Thành và Mến là dôi bạn ngày nhỏ. Ngày ấy, giặc Mĩ ném bom phá hoại miền Bắc, Thành theo bố mẹ sơ tán về quê Mến. Mĩ thua, Thành về lại thị xã.</a:t>
            </a:r>
          </a:p>
          <a:p>
            <a:pPr marL="0" indent="0" algn="just">
              <a:buNone/>
            </a:pPr>
            <a:r>
              <a:rPr lang="vi-VN" sz="3400" dirty="0">
                <a:latin typeface="+mj-lt"/>
              </a:rPr>
              <a:t> </a:t>
            </a:r>
            <a:r>
              <a:rPr lang="vi-VN" sz="3400" dirty="0" smtClean="0">
                <a:latin typeface="+mj-lt"/>
              </a:rPr>
              <a:t>  Hai năm sau, bố Thành đón Mến ra chơi. Thành dẫn bạn đi thăm khắp nơi. Cái gì đối với Mến cũng lạ. Ở đây có nhiều phố quá. Phố nào cũng nhà ngói san sát, cái cao cái thấp, chẳng giống những ngôi nhà ở quê. Mỗi sáng, mỗi chiều, những dòng xe cộ đi lại nườm nượp. Ban đêm, đèn lấp lánh như sao sa.</a:t>
            </a:r>
            <a:endParaRPr lang="en-US" sz="3400" dirty="0">
              <a:latin typeface="+mj-lt"/>
            </a:endParaRPr>
          </a:p>
        </p:txBody>
      </p:sp>
      <p:sp>
        <p:nvSpPr>
          <p:cNvPr id="4" name="TextBox 3"/>
          <p:cNvSpPr txBox="1"/>
          <p:nvPr/>
        </p:nvSpPr>
        <p:spPr>
          <a:xfrm>
            <a:off x="0" y="180303"/>
            <a:ext cx="9929611" cy="769441"/>
          </a:xfrm>
          <a:prstGeom prst="rect">
            <a:avLst/>
          </a:prstGeom>
          <a:noFill/>
        </p:spPr>
        <p:txBody>
          <a:bodyPr wrap="square" rtlCol="0">
            <a:spAutoFit/>
          </a:bodyPr>
          <a:lstStyle/>
          <a:p>
            <a:r>
              <a:rPr lang="vi-VN" sz="4000" b="1" u="sng" dirty="0" smtClean="0">
                <a:solidFill>
                  <a:srgbClr val="FF0000"/>
                </a:solidFill>
                <a:latin typeface="HP001 4 hàng" panose="020B0603050302020204" pitchFamily="34" charset="0"/>
              </a:rPr>
              <a:t>Luyện đọc</a:t>
            </a:r>
            <a:r>
              <a:rPr lang="vi-VN" sz="4000" b="1" dirty="0" smtClean="0">
                <a:solidFill>
                  <a:srgbClr val="FF0000"/>
                </a:solidFill>
                <a:latin typeface="HP001 4 hàng" panose="020B0603050302020204" pitchFamily="34" charset="0"/>
              </a:rPr>
              <a:t>: 			</a:t>
            </a:r>
            <a:r>
              <a:rPr lang="vi-VN" sz="4400" b="1" dirty="0" smtClean="0">
                <a:solidFill>
                  <a:srgbClr val="FF0000"/>
                </a:solidFill>
                <a:latin typeface="HP001 4 hàng" panose="020B0603050302020204" pitchFamily="34" charset="0"/>
              </a:rPr>
              <a:t>Đôi bạn</a:t>
            </a:r>
            <a:endParaRPr lang="en-US" sz="44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82248004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241524"/>
            <a:ext cx="11678194" cy="4351338"/>
          </a:xfrm>
        </p:spPr>
        <p:txBody>
          <a:bodyPr>
            <a:noAutofit/>
          </a:bodyPr>
          <a:lstStyle/>
          <a:p>
            <a:pPr marL="0" indent="0" algn="just">
              <a:buNone/>
            </a:pPr>
            <a:r>
              <a:rPr lang="vi-VN" sz="3400" dirty="0" smtClean="0">
                <a:latin typeface="+mj-lt"/>
              </a:rPr>
              <a:t>2. Chỗ vui nhất là công viên. Ở đây, bên cạnh vười hoa có cầu trượt, đu quay, có cả một cái hồ lớn. Mến rất thích chơi ở ven hồ. Hồ này rộng hơn cái đầm ở làng của Mến nhưng không trồng sen. Nhìn mặt hồ sóng gợn lăn tăn, hai đứa lại nhắc chuyện hồi nào bơi thuyền thúng ra giữa đầm hái hoa. Đang mải chuyện, bỗng các em nghe tiếng kêu thất thanh:</a:t>
            </a:r>
          </a:p>
          <a:p>
            <a:pPr algn="just">
              <a:buFontTx/>
              <a:buChar char="-"/>
            </a:pPr>
            <a:r>
              <a:rPr lang="vi-VN" sz="3400" dirty="0" smtClean="0">
                <a:latin typeface="+mj-lt"/>
              </a:rPr>
              <a:t>Cứu với !</a:t>
            </a:r>
          </a:p>
          <a:p>
            <a:pPr marL="0" indent="0" algn="just">
              <a:buNone/>
            </a:pPr>
            <a:r>
              <a:rPr lang="vi-VN" sz="3400" dirty="0">
                <a:latin typeface="+mj-lt"/>
              </a:rPr>
              <a:t> </a:t>
            </a:r>
            <a:r>
              <a:rPr lang="vi-VN" sz="3400" dirty="0" smtClean="0">
                <a:latin typeface="+mj-lt"/>
              </a:rPr>
              <a:t>  Thành chưa kịp hiểu chuyện gì đã thấy Mến lao xuống nước. Giuwax hồ, một cậu bé đang vùng vẫy tuyệt vọng. Trên bờ, mấy chú bé ướt lướt thướt hốt hoảng kêu la.</a:t>
            </a:r>
          </a:p>
          <a:p>
            <a:pPr marL="0" indent="0" algn="just">
              <a:buNone/>
            </a:pPr>
            <a:r>
              <a:rPr lang="vi-VN" sz="3400" dirty="0">
                <a:latin typeface="+mj-lt"/>
              </a:rPr>
              <a:t> </a:t>
            </a:r>
            <a:r>
              <a:rPr lang="vi-VN" sz="3400" dirty="0" smtClean="0">
                <a:latin typeface="+mj-lt"/>
              </a:rPr>
              <a:t>  Mến bơi rất nhanh. Chỉ một loáng, em đã đến bên cậu bé, khéo léo túm được tóc cậu, đưa vào bờ. </a:t>
            </a:r>
            <a:endParaRPr lang="en-US" sz="3400" dirty="0">
              <a:latin typeface="+mj-lt"/>
            </a:endParaRPr>
          </a:p>
        </p:txBody>
      </p:sp>
    </p:spTree>
    <p:extLst>
      <p:ext uri="{BB962C8B-B14F-4D97-AF65-F5344CB8AC3E}">
        <p14:creationId xmlns:p14="http://schemas.microsoft.com/office/powerpoint/2010/main" val="344242535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8" y="1181681"/>
            <a:ext cx="11243255" cy="4351338"/>
          </a:xfrm>
        </p:spPr>
        <p:txBody>
          <a:bodyPr>
            <a:noAutofit/>
          </a:bodyPr>
          <a:lstStyle/>
          <a:p>
            <a:pPr marL="0" indent="0">
              <a:buNone/>
            </a:pPr>
            <a:r>
              <a:rPr lang="vi-VN" sz="3400" dirty="0" smtClean="0">
                <a:latin typeface="+mj-lt"/>
              </a:rPr>
              <a:t>3. Về nhà, Thành và Mến sợ bố lo, không dám kể cho bố nghe chuyện xảy ra. Mãi khi Mến đã về quê, bố mới biết chuyện. Bố bảo:</a:t>
            </a:r>
          </a:p>
          <a:p>
            <a:pPr marL="0" indent="0" algn="just">
              <a:buNone/>
            </a:pPr>
            <a:r>
              <a:rPr lang="vi-VN" sz="3400" dirty="0">
                <a:latin typeface="+mj-lt"/>
              </a:rPr>
              <a:t> </a:t>
            </a:r>
            <a:r>
              <a:rPr lang="vi-VN" sz="3400" dirty="0" smtClean="0">
                <a:latin typeface="+mj-lt"/>
              </a:rPr>
              <a:t>- Người ở làng quê như thế đấy, con ạ. Lúc đất nước có chiến tranh, họ sẵn lòng sẻ nhà sẻ cửa. Cứu người, họ không hề ngần ngại. </a:t>
            </a:r>
          </a:p>
          <a:p>
            <a:pPr marL="0" indent="0" algn="just">
              <a:buNone/>
            </a:pPr>
            <a:r>
              <a:rPr lang="vi-VN" sz="3400" dirty="0">
                <a:latin typeface="+mj-lt"/>
              </a:rPr>
              <a:t>	</a:t>
            </a:r>
            <a:r>
              <a:rPr lang="vi-VN" sz="3400" dirty="0" smtClean="0">
                <a:latin typeface="+mj-lt"/>
              </a:rPr>
              <a:t>							Nguyễn Minh</a:t>
            </a:r>
            <a:endParaRPr lang="en-US" sz="3400" dirty="0">
              <a:latin typeface="+mj-lt"/>
            </a:endParaRPr>
          </a:p>
        </p:txBody>
      </p:sp>
    </p:spTree>
    <p:extLst>
      <p:ext uri="{BB962C8B-B14F-4D97-AF65-F5344CB8AC3E}">
        <p14:creationId xmlns:p14="http://schemas.microsoft.com/office/powerpoint/2010/main" val="32874679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981" y="0"/>
            <a:ext cx="2858037" cy="1325563"/>
          </a:xfrm>
        </p:spPr>
        <p:txBody>
          <a:bodyPr/>
          <a:lstStyle/>
          <a:p>
            <a:r>
              <a:rPr lang="vi-VN" b="1" u="sng" dirty="0" smtClean="0">
                <a:solidFill>
                  <a:srgbClr val="FF0000"/>
                </a:solidFill>
                <a:latin typeface="HP001 4 hàng" panose="020B0603050302020204" pitchFamily="34" charset="0"/>
              </a:rPr>
              <a:t>Chú thích</a:t>
            </a:r>
            <a:endParaRPr lang="en-US" b="1" u="sng" dirty="0">
              <a:solidFill>
                <a:srgbClr val="FF0000"/>
              </a:solidFill>
              <a:latin typeface="HP001 4 hàng" panose="020B0603050302020204" pitchFamily="34" charset="0"/>
            </a:endParaRPr>
          </a:p>
        </p:txBody>
      </p:sp>
      <p:sp>
        <p:nvSpPr>
          <p:cNvPr id="4" name="TextBox 3"/>
          <p:cNvSpPr txBox="1"/>
          <p:nvPr/>
        </p:nvSpPr>
        <p:spPr>
          <a:xfrm>
            <a:off x="1468192" y="1325563"/>
            <a:ext cx="1957589" cy="769441"/>
          </a:xfrm>
          <a:prstGeom prst="rect">
            <a:avLst/>
          </a:prstGeom>
          <a:noFill/>
        </p:spPr>
        <p:txBody>
          <a:bodyPr wrap="square" rtlCol="0">
            <a:spAutoFit/>
          </a:bodyPr>
          <a:lstStyle/>
          <a:p>
            <a:r>
              <a:rPr lang="vi-VN" sz="4400" b="1" dirty="0" smtClean="0">
                <a:solidFill>
                  <a:srgbClr val="FF0000"/>
                </a:solidFill>
                <a:latin typeface="HP001 4 hàng" panose="020B0603050302020204" pitchFamily="34" charset="0"/>
              </a:rPr>
              <a:t>Sơ tán</a:t>
            </a:r>
            <a:endParaRPr lang="en-US" sz="4400" b="1" dirty="0">
              <a:solidFill>
                <a:srgbClr val="FF0000"/>
              </a:solidFill>
              <a:latin typeface="HP001 4 hàng" panose="020B0603050302020204" pitchFamily="34" charset="0"/>
            </a:endParaRPr>
          </a:p>
        </p:txBody>
      </p:sp>
      <p:sp>
        <p:nvSpPr>
          <p:cNvPr id="5" name="TextBox 4"/>
          <p:cNvSpPr txBox="1"/>
          <p:nvPr/>
        </p:nvSpPr>
        <p:spPr>
          <a:xfrm>
            <a:off x="103030" y="2086378"/>
            <a:ext cx="5087155" cy="1200329"/>
          </a:xfrm>
          <a:prstGeom prst="rect">
            <a:avLst/>
          </a:prstGeom>
          <a:noFill/>
        </p:spPr>
        <p:txBody>
          <a:bodyPr wrap="square" rtlCol="0">
            <a:spAutoFit/>
          </a:bodyPr>
          <a:lstStyle/>
          <a:p>
            <a:pPr algn="just"/>
            <a:r>
              <a:rPr lang="vi-VN" sz="3600" b="1" dirty="0" smtClean="0">
                <a:latin typeface="HP001 4 hàng" panose="020B0603050302020204" pitchFamily="34" charset="0"/>
              </a:rPr>
              <a:t>Tạm di chuyển khỏi nơi nguy hiểm.</a:t>
            </a:r>
            <a:endParaRPr lang="en-US" sz="3600" b="1" dirty="0">
              <a:latin typeface="HP001 4 hàng" panose="020B0603050302020204" pitchFamily="34" charset="0"/>
            </a:endParaRPr>
          </a:p>
        </p:txBody>
      </p:sp>
      <p:sp>
        <p:nvSpPr>
          <p:cNvPr id="6" name="TextBox 5"/>
          <p:cNvSpPr txBox="1"/>
          <p:nvPr/>
        </p:nvSpPr>
        <p:spPr>
          <a:xfrm>
            <a:off x="8040173" y="1316937"/>
            <a:ext cx="3576571" cy="769441"/>
          </a:xfrm>
          <a:prstGeom prst="rect">
            <a:avLst/>
          </a:prstGeom>
          <a:noFill/>
        </p:spPr>
        <p:txBody>
          <a:bodyPr wrap="square" rtlCol="0">
            <a:spAutoFit/>
          </a:bodyPr>
          <a:lstStyle/>
          <a:p>
            <a:r>
              <a:rPr lang="vi-VN" sz="4400" b="1" dirty="0" smtClean="0">
                <a:solidFill>
                  <a:srgbClr val="FF0000"/>
                </a:solidFill>
                <a:latin typeface="HP001 4 hàng" panose="020B0603050302020204" pitchFamily="34" charset="0"/>
              </a:rPr>
              <a:t>Công viên</a:t>
            </a:r>
            <a:endParaRPr lang="en-US" sz="4400" b="1" dirty="0">
              <a:solidFill>
                <a:srgbClr val="FF0000"/>
              </a:solidFill>
              <a:latin typeface="HP001 4 hàng" panose="020B0603050302020204" pitchFamily="34" charset="0"/>
            </a:endParaRPr>
          </a:p>
        </p:txBody>
      </p:sp>
      <p:sp>
        <p:nvSpPr>
          <p:cNvPr id="7" name="TextBox 6"/>
          <p:cNvSpPr txBox="1"/>
          <p:nvPr/>
        </p:nvSpPr>
        <p:spPr>
          <a:xfrm>
            <a:off x="6555346" y="2086378"/>
            <a:ext cx="5636653" cy="1754326"/>
          </a:xfrm>
          <a:prstGeom prst="rect">
            <a:avLst/>
          </a:prstGeom>
          <a:noFill/>
        </p:spPr>
        <p:txBody>
          <a:bodyPr wrap="square" rtlCol="0">
            <a:spAutoFit/>
          </a:bodyPr>
          <a:lstStyle/>
          <a:p>
            <a:pPr algn="just"/>
            <a:r>
              <a:rPr lang="vi-VN" sz="3600" b="1" dirty="0" smtClean="0">
                <a:latin typeface="HP001 4 hàng" panose="020B0603050302020204" pitchFamily="34" charset="0"/>
              </a:rPr>
              <a:t>Vườn rộng có cây, hoa,... làm nơi giải trí cho mọi người.</a:t>
            </a:r>
            <a:endParaRPr lang="en-US" sz="3600" b="1" dirty="0">
              <a:latin typeface="HP001 4 hàng" panose="020B0603050302020204" pitchFamily="34" charset="0"/>
            </a:endParaRPr>
          </a:p>
        </p:txBody>
      </p:sp>
      <p:sp>
        <p:nvSpPr>
          <p:cNvPr id="8" name="TextBox 7"/>
          <p:cNvSpPr txBox="1"/>
          <p:nvPr/>
        </p:nvSpPr>
        <p:spPr>
          <a:xfrm>
            <a:off x="734095" y="3662801"/>
            <a:ext cx="4790942" cy="769441"/>
          </a:xfrm>
          <a:prstGeom prst="rect">
            <a:avLst/>
          </a:prstGeom>
          <a:noFill/>
        </p:spPr>
        <p:txBody>
          <a:bodyPr wrap="square" rtlCol="0">
            <a:spAutoFit/>
          </a:bodyPr>
          <a:lstStyle/>
          <a:p>
            <a:r>
              <a:rPr lang="vi-VN" sz="4400" b="1" dirty="0" smtClean="0">
                <a:solidFill>
                  <a:srgbClr val="FF0000"/>
                </a:solidFill>
                <a:latin typeface="HP001 4 hàng" panose="020B0603050302020204" pitchFamily="34" charset="0"/>
              </a:rPr>
              <a:t>Sao sa (sao băng)</a:t>
            </a:r>
            <a:endParaRPr lang="en-US" sz="4400" b="1" dirty="0">
              <a:solidFill>
                <a:srgbClr val="FF0000"/>
              </a:solidFill>
              <a:latin typeface="HP001 4 hàng" panose="020B0603050302020204" pitchFamily="34" charset="0"/>
            </a:endParaRPr>
          </a:p>
        </p:txBody>
      </p:sp>
      <p:sp>
        <p:nvSpPr>
          <p:cNvPr id="9" name="TextBox 8"/>
          <p:cNvSpPr txBox="1"/>
          <p:nvPr/>
        </p:nvSpPr>
        <p:spPr>
          <a:xfrm>
            <a:off x="79553" y="4432242"/>
            <a:ext cx="5525037" cy="2308324"/>
          </a:xfrm>
          <a:prstGeom prst="rect">
            <a:avLst/>
          </a:prstGeom>
          <a:noFill/>
        </p:spPr>
        <p:txBody>
          <a:bodyPr wrap="square" rtlCol="0">
            <a:spAutoFit/>
          </a:bodyPr>
          <a:lstStyle/>
          <a:p>
            <a:pPr algn="just"/>
            <a:r>
              <a:rPr lang="vi-VN" sz="3600" b="1" dirty="0" smtClean="0">
                <a:latin typeface="HP001 4 hàng" panose="020B0603050302020204" pitchFamily="34" charset="0"/>
              </a:rPr>
              <a:t>Những vật thể cháy sáng trên nền trời ban đêm, làm cho ta tưởng như những ngôi sao rơi.</a:t>
            </a:r>
            <a:endParaRPr lang="en-US" sz="3600" b="1" dirty="0">
              <a:latin typeface="HP001 4 hàng" panose="020B0603050302020204" pitchFamily="34" charset="0"/>
            </a:endParaRPr>
          </a:p>
        </p:txBody>
      </p:sp>
      <p:sp>
        <p:nvSpPr>
          <p:cNvPr id="10" name="TextBox 9"/>
          <p:cNvSpPr txBox="1"/>
          <p:nvPr/>
        </p:nvSpPr>
        <p:spPr>
          <a:xfrm>
            <a:off x="7864431" y="3895265"/>
            <a:ext cx="3404851" cy="769441"/>
          </a:xfrm>
          <a:prstGeom prst="rect">
            <a:avLst/>
          </a:prstGeom>
          <a:noFill/>
        </p:spPr>
        <p:txBody>
          <a:bodyPr wrap="square" rtlCol="0">
            <a:spAutoFit/>
          </a:bodyPr>
          <a:lstStyle/>
          <a:p>
            <a:r>
              <a:rPr lang="vi-VN" sz="4400" b="1" dirty="0" smtClean="0">
                <a:solidFill>
                  <a:srgbClr val="FF0000"/>
                </a:solidFill>
                <a:latin typeface="HP001 4 hàng" panose="020B0603050302020204" pitchFamily="34" charset="0"/>
              </a:rPr>
              <a:t>Tuyệt vọng</a:t>
            </a:r>
            <a:endParaRPr lang="en-US" sz="4400" b="1" dirty="0">
              <a:solidFill>
                <a:srgbClr val="FF0000"/>
              </a:solidFill>
              <a:latin typeface="HP001 4 hàng" panose="020B0603050302020204" pitchFamily="34" charset="0"/>
            </a:endParaRPr>
          </a:p>
        </p:txBody>
      </p:sp>
      <p:sp>
        <p:nvSpPr>
          <p:cNvPr id="11" name="TextBox 10"/>
          <p:cNvSpPr txBox="1"/>
          <p:nvPr/>
        </p:nvSpPr>
        <p:spPr>
          <a:xfrm>
            <a:off x="6774287" y="4790940"/>
            <a:ext cx="5417713" cy="1200329"/>
          </a:xfrm>
          <a:prstGeom prst="rect">
            <a:avLst/>
          </a:prstGeom>
          <a:noFill/>
        </p:spPr>
        <p:txBody>
          <a:bodyPr wrap="square" rtlCol="0">
            <a:spAutoFit/>
          </a:bodyPr>
          <a:lstStyle/>
          <a:p>
            <a:pPr algn="just"/>
            <a:r>
              <a:rPr lang="vi-VN" sz="3600" b="1" dirty="0" smtClean="0">
                <a:latin typeface="HP001 4 hàng" panose="020B0603050302020204" pitchFamily="34" charset="0"/>
              </a:rPr>
              <a:t>Mất hết mọi hi vọng, không còn gì để mong đợi.</a:t>
            </a:r>
            <a:endParaRPr lang="en-US" sz="3600" b="1" dirty="0">
              <a:latin typeface="HP001 4 hàng" panose="020B0603050302020204" pitchFamily="34" charset="0"/>
            </a:endParaRPr>
          </a:p>
        </p:txBody>
      </p:sp>
    </p:spTree>
    <p:extLst>
      <p:ext uri="{BB962C8B-B14F-4D97-AF65-F5344CB8AC3E}">
        <p14:creationId xmlns:p14="http://schemas.microsoft.com/office/powerpoint/2010/main" val="1581226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256" y="210578"/>
            <a:ext cx="2858037" cy="1325563"/>
          </a:xfrm>
        </p:spPr>
        <p:txBody>
          <a:bodyPr>
            <a:normAutofit/>
          </a:bodyPr>
          <a:lstStyle/>
          <a:p>
            <a:r>
              <a:rPr lang="vi-VN" sz="5400" b="1" u="sng" dirty="0" smtClean="0">
                <a:solidFill>
                  <a:srgbClr val="FF0000"/>
                </a:solidFill>
                <a:latin typeface="HP001 4 hàng" panose="020B0603050302020204" pitchFamily="34" charset="0"/>
              </a:rPr>
              <a:t>Bố cục</a:t>
            </a:r>
            <a:endParaRPr lang="en-US" sz="5400" b="1" u="sng" dirty="0">
              <a:solidFill>
                <a:srgbClr val="FF0000"/>
              </a:solidFill>
              <a:latin typeface="HP001 4 hàng" panose="020B0603050302020204" pitchFamily="34" charset="0"/>
            </a:endParaRPr>
          </a:p>
        </p:txBody>
      </p:sp>
      <p:grpSp>
        <p:nvGrpSpPr>
          <p:cNvPr id="8" name="Group 7"/>
          <p:cNvGrpSpPr/>
          <p:nvPr/>
        </p:nvGrpSpPr>
        <p:grpSpPr>
          <a:xfrm>
            <a:off x="1254616" y="1841679"/>
            <a:ext cx="9040969" cy="1455312"/>
            <a:chOff x="2266682" y="1854558"/>
            <a:chExt cx="9040969" cy="1455312"/>
          </a:xfrm>
        </p:grpSpPr>
        <p:sp>
          <p:nvSpPr>
            <p:cNvPr id="4" name="Rounded Rectangle 3"/>
            <p:cNvSpPr/>
            <p:nvPr/>
          </p:nvSpPr>
          <p:spPr>
            <a:xfrm>
              <a:off x="2266682" y="1854558"/>
              <a:ext cx="8912180" cy="1455312"/>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95471" y="2259048"/>
              <a:ext cx="8912180" cy="646331"/>
            </a:xfrm>
            <a:prstGeom prst="rect">
              <a:avLst/>
            </a:prstGeom>
            <a:noFill/>
          </p:spPr>
          <p:txBody>
            <a:bodyPr wrap="square" rtlCol="0">
              <a:spAutoFit/>
            </a:bodyPr>
            <a:lstStyle/>
            <a:p>
              <a:pPr algn="just"/>
              <a:r>
                <a:rPr lang="vi-VN" sz="3600" b="1" dirty="0" smtClean="0">
                  <a:latin typeface="HP001 4 hàng" panose="020B0603050302020204" pitchFamily="34" charset="0"/>
                </a:rPr>
                <a:t>Phần 1 (đoạn 1): Mến ra thành phố chơi. </a:t>
              </a:r>
              <a:endParaRPr lang="en-US" sz="3600" b="1" dirty="0">
                <a:latin typeface="HP001 4 hàng" panose="020B0603050302020204" pitchFamily="34" charset="0"/>
              </a:endParaRPr>
            </a:p>
          </p:txBody>
        </p:sp>
      </p:grpSp>
      <p:grpSp>
        <p:nvGrpSpPr>
          <p:cNvPr id="9" name="Group 8"/>
          <p:cNvGrpSpPr/>
          <p:nvPr/>
        </p:nvGrpSpPr>
        <p:grpSpPr>
          <a:xfrm>
            <a:off x="1254616" y="3973063"/>
            <a:ext cx="10099183" cy="1886823"/>
            <a:chOff x="731949" y="4063215"/>
            <a:chExt cx="10099183" cy="1886823"/>
          </a:xfrm>
        </p:grpSpPr>
        <p:sp>
          <p:nvSpPr>
            <p:cNvPr id="6" name="Rounded Rectangle 5"/>
            <p:cNvSpPr/>
            <p:nvPr/>
          </p:nvSpPr>
          <p:spPr>
            <a:xfrm>
              <a:off x="731949" y="4063215"/>
              <a:ext cx="10099183" cy="1886823"/>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4980" y="4512224"/>
              <a:ext cx="9880243" cy="1200329"/>
            </a:xfrm>
            <a:prstGeom prst="rect">
              <a:avLst/>
            </a:prstGeom>
            <a:noFill/>
          </p:spPr>
          <p:txBody>
            <a:bodyPr wrap="square" rtlCol="0">
              <a:spAutoFit/>
            </a:bodyPr>
            <a:lstStyle/>
            <a:p>
              <a:pPr algn="just"/>
              <a:r>
                <a:rPr lang="vi-VN" sz="3600" b="1" dirty="0" smtClean="0">
                  <a:latin typeface="HP001 4 hàng" panose="020B0603050302020204" pitchFamily="34" charset="0"/>
                </a:rPr>
                <a:t>Phần 2 (đoạn 2,3): Hành động đáng khen của Mến.</a:t>
              </a:r>
              <a:endParaRPr lang="en-US" sz="3600" b="1" dirty="0">
                <a:latin typeface="HP001 4 hàng" panose="020B0603050302020204" pitchFamily="34" charset="0"/>
              </a:endParaRPr>
            </a:p>
          </p:txBody>
        </p:sp>
      </p:grpSp>
    </p:spTree>
    <p:extLst>
      <p:ext uri="{BB962C8B-B14F-4D97-AF65-F5344CB8AC3E}">
        <p14:creationId xmlns:p14="http://schemas.microsoft.com/office/powerpoint/2010/main" val="2256627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ý thuyết tập đọc: đôi bạn tiếng việ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419081" y="1944711"/>
            <a:ext cx="7353837" cy="239547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9312" y="2558000"/>
            <a:ext cx="6233374" cy="1323439"/>
          </a:xfrm>
          <a:prstGeom prst="rect">
            <a:avLst/>
          </a:prstGeom>
          <a:noFill/>
        </p:spPr>
        <p:txBody>
          <a:bodyPr wrap="square" rtlCol="0">
            <a:spAutoFit/>
          </a:bodyPr>
          <a:lstStyle/>
          <a:p>
            <a:r>
              <a:rPr lang="vi-VN" sz="8000" b="1" dirty="0" smtClean="0">
                <a:solidFill>
                  <a:srgbClr val="FF0000"/>
                </a:solidFill>
                <a:latin typeface="HP001 4 hàng" panose="020B0603050302020204" pitchFamily="34" charset="0"/>
              </a:rPr>
              <a:t>Tìm hiểu bài</a:t>
            </a:r>
            <a:endParaRPr lang="en-US" sz="80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4169912068"/>
      </p:ext>
    </p:extLst>
  </p:cSld>
  <p:clrMapOvr>
    <a:masterClrMapping/>
  </p:clrMapOvr>
  <p:transition spd="slow">
    <p:randomBa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3318456"/>
  <p:tag name="VIOLETTITLE" val="Tuần 16. Đôi bạn"/>
  <p:tag name="VIOLETLESSON" val="44"/>
  <p:tag name="VIOLETCATID" val="2202"/>
  <p:tag name="VIOLETSUBJECT" val="Tập đọc 3"/>
  <p:tag name="VIOLETAUTHORID" val="13445270"/>
  <p:tag name="VIOLETAUTHORNAME" val="Nguyễn Thị Kim Ngân"/>
  <p:tag name="VIOLETAUTHORAVATAR" val="no_avatar.jpg"/>
  <p:tag name="VIOLETAUTHORADDRESS" val="Trường TH An Hòa - Thừa Thiên Huế"/>
  <p:tag name="VIOLETDATE" val="2021-12-13 01:42:07"/>
  <p:tag name="VIOLETHIT" val="346"/>
  <p:tag name="VIOLETLIKE" val="0"/>
  <p:tag name="INKNOELEADERBOARD" val="4941935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1287</Words>
  <Application>Microsoft Office PowerPoint</Application>
  <PresentationFormat>Widescreen</PresentationFormat>
  <Paragraphs>114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HP001 4 hàng</vt:lpstr>
      <vt:lpstr>Impact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Chú thích</vt:lpstr>
      <vt:lpstr>Bố cục</vt:lpstr>
      <vt:lpstr>PowerPoint Presentation</vt:lpstr>
      <vt:lpstr>1. Thành và Mến kết bạn khi nào ?</vt:lpstr>
      <vt:lpstr>2. Mến thấy thị xã có gì lạ ?</vt:lpstr>
      <vt:lpstr>3. Ở công viên, Mến đã có hành động gì đáng khen ?</vt:lpstr>
      <vt:lpstr>4. Em hiểu câu nói của người bố như thế nào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2021-12-12T17:19:58Z</dcterms:created>
  <dcterms:modified xsi:type="dcterms:W3CDTF">2021-12-19T02:26:15Z</dcterms:modified>
</cp:coreProperties>
</file>