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</p:sldMasterIdLst>
  <p:notesMasterIdLst>
    <p:notesMasterId r:id="rId16"/>
  </p:notesMasterIdLst>
  <p:sldIdLst>
    <p:sldId id="283" r:id="rId2"/>
    <p:sldId id="280" r:id="rId3"/>
    <p:sldId id="281" r:id="rId4"/>
    <p:sldId id="282" r:id="rId5"/>
    <p:sldId id="263" r:id="rId6"/>
    <p:sldId id="264" r:id="rId7"/>
    <p:sldId id="265" r:id="rId8"/>
    <p:sldId id="266" r:id="rId9"/>
    <p:sldId id="278" r:id="rId10"/>
    <p:sldId id="270" r:id="rId11"/>
    <p:sldId id="271" r:id="rId12"/>
    <p:sldId id="279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FF00"/>
    <a:srgbClr val="00FFFF"/>
    <a:srgbClr val="FF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70" autoAdjust="0"/>
    <p:restoredTop sz="94671" autoAdjust="0"/>
  </p:normalViewPr>
  <p:slideViewPr>
    <p:cSldViewPr>
      <p:cViewPr varScale="1">
        <p:scale>
          <a:sx n="65" d="100"/>
          <a:sy n="65" d="100"/>
        </p:scale>
        <p:origin x="-13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19D44-71BC-4B96-90B8-B38EFBE0C6D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F38F8-7F46-4E56-9B9E-BCD1AA355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4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F38F8-7F46-4E56-9B9E-BCD1AA355B6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F38F8-7F46-4E56-9B9E-BCD1AA355B6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D05C0-BBC2-4793-B2AE-E49BC6822741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8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0C1F0-15B7-4A6C-849E-57CA2B543228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5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E39AC-653C-4E0D-9892-FE51A5DF2B0F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6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737B2-15D8-4BFE-A779-371B0ED4F7B3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2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26BF8-268C-46CC-B628-51A75EC7BB8A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1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B079E-2BB4-4C49-8FBA-41F1161C922F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475BF-EAEC-4CF1-84C4-F52A0F620D77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7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C60E6-B888-4CAC-BAB7-CFD579697741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1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43F07-7EB7-43F0-BFF2-9FA93C6B5448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5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9F546-323A-48E8-8763-2246D598FDF4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7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F0D87-E754-4CB8-AA00-6293F8A1506A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2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F22A8E-4986-4836-AB09-86A0D42AC1E6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2.xml"/><Relationship Id="rId5" Type="http://schemas.openxmlformats.org/officeDocument/2006/relationships/image" Target="../media/image5.jp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Bộ hình nền &amp;quot;Hoạt hình siêu dễ thương&amp;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>
            <a:extLst>
              <a:ext uri="{FF2B5EF4-FFF2-40B4-BE49-F238E27FC236}">
                <a16:creationId xmlns:a16="http://schemas.microsoft.com/office/drawing/2014/main" xmlns="" id="{88D88573-555C-4432-9B46-5A4BC38478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6069" y="2286000"/>
            <a:ext cx="2514600" cy="563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u="sng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u="sng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5">
            <a:extLst>
              <a:ext uri="{FF2B5EF4-FFF2-40B4-BE49-F238E27FC236}">
                <a16:creationId xmlns:a16="http://schemas.microsoft.com/office/drawing/2014/main" xmlns="" id="{88D88573-555C-4432-9B46-5A4BC38478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21169" y="3124200"/>
            <a:ext cx="4724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85"/>
              </a:avLst>
            </a:prstTxWarp>
          </a:bodyPr>
          <a:lstStyle/>
          <a:p>
            <a:pPr algn="ctr">
              <a:defRPr/>
            </a:pPr>
            <a:r>
              <a:rPr lang="en-US" u="sng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 vi </a:t>
            </a:r>
            <a:r>
              <a:rPr lang="en-US" u="sng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hình</a:t>
            </a:r>
            <a:r>
              <a:rPr lang="en-US" u="sng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u="sng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u="sng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u="sng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nhật</a:t>
            </a:r>
            <a:endParaRPr lang="en-US" u="sng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066800" y="946921"/>
            <a:ext cx="6552728" cy="57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149" tIns="28574" rIns="57149" bIns="28574">
            <a:spAutoFit/>
          </a:bodyPr>
          <a:lstStyle>
            <a:lvl1pPr defTabSz="6826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26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26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26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26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26624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vi-VN" altLang="en-US" sz="3375" b="1" dirty="0" smtClean="0">
                <a:solidFill>
                  <a:srgbClr val="FF0000"/>
                </a:solidFill>
                <a:latin typeface="Toaato"/>
                <a:cs typeface="+mn-cs"/>
              </a:rPr>
              <a:t>TRƯỜNG TIỂU HỌC ÁI MỘ A</a:t>
            </a:r>
            <a:endParaRPr lang="en-US" altLang="en-US" sz="3375" b="1" dirty="0">
              <a:solidFill>
                <a:srgbClr val="FF0000"/>
              </a:solidFill>
              <a:latin typeface="Toaat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72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2581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mtClean="0">
                <a:solidFill>
                  <a:srgbClr val="00B0F0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b="1">
                <a:solidFill>
                  <a:srgbClr val="00B0F0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vận dụng</a:t>
            </a:r>
            <a:r>
              <a:rPr lang="en-US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2373553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smtClean="0">
                <a:latin typeface="Times New Roman" panose="02020603050405020304" pitchFamily="18" charset="0"/>
              </a:rPr>
              <a:t>Tính chu vi hình chữ nhật có:</a:t>
            </a:r>
          </a:p>
          <a:p>
            <a:pPr marL="514350" indent="-514350">
              <a:buAutoNum type="alphaLcParenR"/>
            </a:pPr>
            <a:r>
              <a:rPr lang="en-US" sz="3200" b="1" smtClean="0">
                <a:latin typeface="Times New Roman" panose="02020603050405020304" pitchFamily="18" charset="0"/>
              </a:rPr>
              <a:t>Chiều dài 10cm, chiều rộng 5cm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3929871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chữ nhật là:</a:t>
            </a:r>
          </a:p>
          <a:p>
            <a:pPr algn="ctr"/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 :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cm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450771"/>
            <a:ext cx="152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Bài giải</a:t>
            </a:r>
          </a:p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0" y="4515227"/>
            <a:ext cx="4953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hình chữ nhật là:</a:t>
            </a:r>
          </a:p>
          <a:p>
            <a:pPr algn="ctr"/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 :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2348057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smtClean="0">
                <a:latin typeface="Times New Roman" panose="02020603050405020304" pitchFamily="18" charset="0"/>
              </a:rPr>
              <a:t>Tính chu vi hình chữ nhật có:</a:t>
            </a:r>
          </a:p>
          <a:p>
            <a:pPr marL="514350" indent="-514350">
              <a:buAutoNum type="alphaLcParenR"/>
            </a:pPr>
            <a:r>
              <a:rPr lang="en-US" sz="3200" b="1" smtClean="0">
                <a:latin typeface="Times New Roman" panose="02020603050405020304" pitchFamily="18" charset="0"/>
              </a:rPr>
              <a:t>Chiều dài 2dm, chiều rộng 13cm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4617493" y="3929871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chữ nhật là:</a:t>
            </a:r>
          </a:p>
          <a:p>
            <a:pPr algn="ctr"/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 :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…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5919" y="3946492"/>
            <a:ext cx="3372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2dm = 20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138 L 0.05138 -0.00138 C 0.07552 -0.00138 0.10277 -0.01526 0.1269 -0.01711 C 0.14479 -0.01711 0.17829 -0.00439 0.19357 -0.00439 C 0.21458 -0.00439 0.23559 -0.00809 0.27465 -0.00809 L 0.30191 -0.16188 L 0.33229 0.02359 L 0.36857 -0.00138 L 0.39843 -0.00809 L 0.47135 -0.00231 C 0.50434 -0.00532 0.53159 -0.01827 0.56458 -0.02312 C 0.57673 -0.02405 0.60399 -0.0252 0.62222 -0.02312 C 0.6401 -0.02104 0.65538 -0.0074 0.66111 -0.00647 C 0.67048 -0.00231 0.69149 -0.00647 0.70364 -0.00439 L 0.72187 -0.00138 L 0.75503 -0.00138 " pathEditMode="relative" rAng="0" ptsTypes="FfffFFFFFffffFFF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43" y="-67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04 -0.00139 L 0.70295 -0.00139 C 0.67934 -0.00139 0.65209 0.0125 0.62795 0.01435 C 0.61007 0.01435 0.57656 0.00162 0.56146 0.00162 C 0.54028 0.00162 0.51927 0.00556 0.48021 0.00556 L 0.45295 0.15741 L 0.42257 -0.02569 L 0.38629 -0.00139 L 0.35712 0.00556 L 0.28438 -0.00046 C 0.25087 0.00255 0.22361 0.01551 0.19045 0.02014 C 0.17847 0.02106 0.15122 0.02222 0.13299 0.02014 C 0.11493 0.01829 0.09983 0.00463 0.09445 0.0037 C 0.08403 -0.00046 0.06406 0.0037 0.05156 0.00162 L 0.03316 -0.00139 L -1.66667E-6 -0.00139 " pathEditMode="relative" rAng="10800000" ptsTypes="FfffFFFFFffffFFF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43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7" grpId="0"/>
      <p:bldP spid="9" grpId="0"/>
      <p:bldP spid="10" grpId="0"/>
      <p:bldP spid="12" grpId="0"/>
      <p:bldP spid="12" grpId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2. Một </a:t>
            </a:r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</a:rPr>
              <a:t>mảnh đất hình chữ nhật có </a:t>
            </a:r>
            <a:r>
              <a:rPr lang="en-US" sz="36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chiều dài 35 m, </a:t>
            </a:r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</a:rPr>
              <a:t>chiều rộng 20 m. Tính chu vi mảnh đất đó</a:t>
            </a:r>
            <a:r>
              <a:rPr lang="en-US" sz="36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?</a:t>
            </a:r>
            <a:endParaRPr lang="en-US" sz="4900">
              <a:solidFill>
                <a:schemeClr val="tx1"/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0" y="6397172"/>
            <a:ext cx="1752600" cy="45720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Minh họa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3695700" y="6400800"/>
            <a:ext cx="1752600" cy="45720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7384143" y="6397172"/>
            <a:ext cx="1752600" cy="45720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Kết quả hình ảnh cho mảnh đất trố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565"/>
          <a:stretch>
            <a:fillRect/>
          </a:stretch>
        </p:blipFill>
        <p:spPr bwMode="auto">
          <a:xfrm>
            <a:off x="533400" y="1752600"/>
            <a:ext cx="7046686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31370" y="3429001"/>
            <a:ext cx="6850743" cy="1158664"/>
            <a:chOff x="631370" y="3429001"/>
            <a:chExt cx="6850743" cy="1158664"/>
          </a:xfrm>
        </p:grpSpPr>
        <p:sp>
          <p:nvSpPr>
            <p:cNvPr id="10" name="Right Brace 9"/>
            <p:cNvSpPr/>
            <p:nvPr/>
          </p:nvSpPr>
          <p:spPr>
            <a:xfrm rot="5400000">
              <a:off x="3766456" y="293915"/>
              <a:ext cx="580572" cy="6850743"/>
            </a:xfrm>
            <a:prstGeom prst="rightBrace">
              <a:avLst>
                <a:gd name="adj1" fmla="val 135833"/>
                <a:gd name="adj2" fmla="val 50215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14725" y="4002890"/>
              <a:ext cx="10840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35 m</a:t>
              </a:r>
              <a:endPara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00951" y="1828799"/>
            <a:ext cx="1484992" cy="1524000"/>
            <a:chOff x="7600951" y="1828799"/>
            <a:chExt cx="1484992" cy="1524000"/>
          </a:xfrm>
        </p:grpSpPr>
        <p:sp>
          <p:nvSpPr>
            <p:cNvPr id="12" name="Right Brace 11"/>
            <p:cNvSpPr/>
            <p:nvPr/>
          </p:nvSpPr>
          <p:spPr>
            <a:xfrm>
              <a:off x="7600951" y="1828799"/>
              <a:ext cx="288471" cy="1524000"/>
            </a:xfrm>
            <a:prstGeom prst="rightBrace">
              <a:avLst>
                <a:gd name="adj1" fmla="val 135833"/>
                <a:gd name="adj2" fmla="val 50215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60179" y="2298411"/>
              <a:ext cx="11257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20 m</a:t>
              </a:r>
              <a:endPara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-4800600" y="3990551"/>
            <a:ext cx="4800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dài	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    m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Chiều rộng	: 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m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Chu vi		: …m?</a:t>
            </a:r>
          </a:p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48250" y="1973696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48250" y="2418973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47800" y="3700236"/>
            <a:ext cx="624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vi-VN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 vi mảnh đất hình chữ nhật là:</a:t>
            </a:r>
          </a:p>
          <a:p>
            <a:pPr lvl="0" algn="ctr"/>
            <a:r>
              <a:rPr lang="vi-VN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(35 + 20) x 2 = 110 (m)</a:t>
            </a:r>
          </a:p>
          <a:p>
            <a:pPr lvl="0" algn="ctr"/>
            <a:r>
              <a:rPr lang="vi-VN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số: 110 m.</a:t>
            </a:r>
          </a:p>
          <a:p>
            <a:pPr lvl="0"/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6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-0.23356 C -0.04809 -0.2 -0.07691 -0.16435 -0.08663 -0.12592 C -0.09618 -0.08287 -0.09792 -0.03356 -0.09948 0.01343 C -0.10191 0.06158 -0.08924 0.10024 -0.07674 0.14329 C -0.06493 0.17987 -0.04948 0.22107 -0.01944 0.25232 C 0.00608 0.2838 0.04479 0.3051 0.08698 0.31829 C 0.12483 0.33241 0.16927 0.33704 0.21267 0.33542 C 0.25729 0.3345 0.29948 0.32593 0.33715 0.3095 C 0.37882 0.29283 0.41545 0.26737 0.44358 0.23218 C 0.47326 0.20047 0.49774 0.16204 0.50712 0.11737 C 0.52066 0.07848 0.5217 0.02709 0.51701 -0.01226 C 0.51632 -0.053 0.50677 -0.1 0.48385 -0.13449 C 0.46233 -0.16782 0.42691 -0.19027 0.38247 -0.19537 C 0.33785 -0.19675 0.29792 -0.17407 0.27205 -0.14236 C 0.25052 -0.11203 0.23767 -0.06828 0.23993 -0.02129 C 0.24531 0.02639 0.25365 0.06806 0.27587 0.10186 C 0.29809 0.13334 0.29531 0.14005 0.37118 0.17269 C 0.44097 0.21042 0.50399 0.18311 0.54375 0.17778 C 0.58212 0.16968 0.61285 0.14885 0.65017 0.12547 C 0.69115 0.09769 0.72257 0.05764 0.74444 0.02362 C 0.76528 -0.00949 0.77205 -0.04722 0.77934 -0.10856 C 0.78368 -0.16967 0.78003 -0.19675 0.77517 -0.2405 C 0.76997 -0.28472 0.76493 -0.32777 0.75955 -0.3706 " pathEditMode="relative" rAng="-536280" ptsTypes="fffffffffffffffffffffff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49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47800"/>
            <a:ext cx="8839200" cy="427038"/>
          </a:xfrm>
        </p:spPr>
        <p:txBody>
          <a:bodyPr>
            <a:normAutofit fontScale="90000"/>
          </a:bodyPr>
          <a:lstStyle/>
          <a:p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Calibri" panose="020F0502020204030204"/>
              </a:rPr>
              <a:t>Bài 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Calibri" panose="020F0502020204030204"/>
              </a:rPr>
              <a:t>3. 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Calibri" panose="020F0502020204030204"/>
              </a:rPr>
              <a:t>Khoanh vào chữ đặt trước câu trả lời đúng</a:t>
            </a:r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9872" y="1499175"/>
            <a:ext cx="2438399" cy="12954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45414" y="1295974"/>
            <a:ext cx="2133600" cy="153851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39372" y="86264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8913" y="82311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4901" y="284422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7771" y="279457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0" y="55001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66957" y="530722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276554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88514" y="279304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842403"/>
            <a:ext cx="1233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63cm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215" y="1774083"/>
            <a:ext cx="1175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31cm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0714" y="671859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54cm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6300" y="1774082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40cm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52400" y="147800"/>
            <a:ext cx="8839200" cy="427038"/>
          </a:xfrm>
        </p:spPr>
        <p:txBody>
          <a:bodyPr>
            <a:normAutofit fontScale="90000"/>
          </a:bodyPr>
          <a:lstStyle/>
          <a:p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Calibri" panose="020F0502020204030204"/>
              </a:rPr>
              <a:t>Bài 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Calibri" panose="020F0502020204030204"/>
              </a:rPr>
              <a:t>3. 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Calibri" panose="020F0502020204030204"/>
              </a:rPr>
              <a:t>Khoanh vào chữ đặt trước câu trả lời đúng</a:t>
            </a:r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3465286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Chu vi hình chữ nhật ABCD lớn hơn chu vi hình chữ nhật MNPQ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0700" y="45720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Chu vi hình chữ nhật ABCD bé hơn chu vi hình chữ nhật MNPQ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0700" y="5649218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Chu vi hình chữ nhật ABCD bằng chu vi hình chữ nhật MNPQ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3500" y="3465286"/>
            <a:ext cx="469900" cy="538609"/>
          </a:xfrm>
          <a:prstGeom prst="ellipse">
            <a:avLst/>
          </a:prstGeom>
          <a:ln w="57150">
            <a:solidFill>
              <a:srgbClr val="00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66957" y="5867400"/>
            <a:ext cx="1331686" cy="962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36 -4.44444E-6 C -0.00174 0.00232 -0.03264 0.01112 -0.03264 0.01968 C -0.03264 0.02825 -0.00174 0.03588 0.04236 0.03866 C -0.00174 0.04213 -0.03264 0.04954 -0.03264 0.05834 C -0.03264 0.0669 -0.00174 0.07454 0.04236 0.07709 C -0.00174 0.08056 -0.03264 0.0882 -0.03264 0.097 C -0.03264 0.10579 -0.00174 0.11436 0.04236 0.11667 C -0.00174 0.11922 -0.03264 0.12686 -0.03264 0.13681 C -0.03264 0.14422 -0.00174 0.15278 0.04236 0.15556 C -0.00174 0.15811 -0.03264 0.16667 -0.03264 0.17524 C -0.03264 0.18403 -0.00174 0.19167 0.04236 0.19422 C -0.00174 0.19792 -0.03264 0.20533 -0.03264 0.21389 C -0.03264 0.22269 -0.00174 0.23033 0.04236 0.2338 C -0.00174 0.23635 -0.03264 0.24399 -0.03264 0.25255 C -0.03264 0.26135 -0.00174 0.27014 0.04236 0.27223 C -0.00174 0.275 -0.03264 0.28264 -0.03264 0.29237 C -0.03264 0.30116 -0.00174 0.30857 0.04236 0.31158 " pathEditMode="relative" rAng="5400000" ptsTypes="fffffffffffffffff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llustration_art_of_children_B10-PSD-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066800" y="381000"/>
            <a:ext cx="43434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6600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 panose="020B0604020202020204"/>
                <a:cs typeface="Arial" panose="020B0604020202020204"/>
              </a:rPr>
              <a:t>DẶN DÒ</a:t>
            </a:r>
          </a:p>
        </p:txBody>
      </p:sp>
      <p:sp>
        <p:nvSpPr>
          <p:cNvPr id="7" name="Rectangle 6"/>
          <p:cNvSpPr/>
          <p:nvPr/>
        </p:nvSpPr>
        <p:spPr>
          <a:xfrm>
            <a:off x="897917" y="2967335"/>
            <a:ext cx="734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THÚC TIẾT HỌC</a:t>
            </a:r>
            <a:endParaRPr lang="en-US" sz="5400" b="1" cap="none" spc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438400" y="1381780"/>
            <a:ext cx="701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H="1">
            <a:off x="533400" y="2971800"/>
            <a:ext cx="838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1371600" y="2971800"/>
            <a:ext cx="1600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533400" y="3962400"/>
            <a:ext cx="2438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4191000" y="28194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4191000" y="28194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4191000" y="3733800"/>
            <a:ext cx="198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>
            <a:off x="5334000" y="2819400"/>
            <a:ext cx="838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2781300" y="4731657"/>
            <a:ext cx="1295400" cy="1066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5943600" y="4457700"/>
            <a:ext cx="22860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838200" y="4191000"/>
            <a:ext cx="152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</a:ln>
          <a:extLst/>
        </p:spPr>
        <p:txBody>
          <a:bodyPr wrap="none" anchor="ctr"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Tam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2667000" y="5867400"/>
            <a:ext cx="152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xtLst/>
        </p:spPr>
        <p:txBody>
          <a:bodyPr wrap="none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6324600" y="5638800"/>
            <a:ext cx="152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xtLst/>
        </p:spPr>
        <p:txBody>
          <a:bodyPr wrap="none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8" name="Rectangle 23"/>
          <p:cNvSpPr>
            <a:spLocks noChangeArrowheads="1"/>
          </p:cNvSpPr>
          <p:nvPr/>
        </p:nvSpPr>
        <p:spPr bwMode="auto">
          <a:xfrm>
            <a:off x="4419600" y="3791857"/>
            <a:ext cx="152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xtLst/>
        </p:spPr>
        <p:txBody>
          <a:bodyPr wrap="none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0034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381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0034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5063671"/>
            <a:ext cx="381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0034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781550"/>
            <a:ext cx="381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0034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086100"/>
            <a:ext cx="381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Google Shape;226;p30"/>
          <p:cNvSpPr txBox="1">
            <a:spLocks/>
          </p:cNvSpPr>
          <p:nvPr/>
        </p:nvSpPr>
        <p:spPr bwMode="auto">
          <a:xfrm>
            <a:off x="1839187" y="-92100"/>
            <a:ext cx="5846626" cy="10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b="1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xmlns="" id="{125CFAA3-46E2-424D-8697-1F809CA538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9356" y="4614094"/>
            <a:ext cx="2263713" cy="224390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617">
        <p:sndAc>
          <p:stSnd>
            <p:snd r:embed="rId4" name="chimes.wav"/>
          </p:stSnd>
        </p:sndAc>
      </p:transition>
    </mc:Choice>
    <mc:Fallback xmlns="">
      <p:transition advTm="12617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5" name="Picture 31" descr="0036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543" y="5682796"/>
            <a:ext cx="10668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971800" y="1577269"/>
            <a:ext cx="4676468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H="1">
            <a:off x="533400" y="2971800"/>
            <a:ext cx="838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1371600" y="2971800"/>
            <a:ext cx="1600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533400" y="3962400"/>
            <a:ext cx="2438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4191000" y="28194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4191000" y="28194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4191000" y="3733800"/>
            <a:ext cx="198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>
            <a:off x="5334000" y="2819400"/>
            <a:ext cx="838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2781300" y="4731657"/>
            <a:ext cx="1295400" cy="1066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5943600" y="4457700"/>
            <a:ext cx="22860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838200" y="4191000"/>
            <a:ext cx="1524000" cy="533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Tam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2667000" y="5867400"/>
            <a:ext cx="1524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6324600" y="5638800"/>
            <a:ext cx="1524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8" name="Rectangle 23"/>
          <p:cNvSpPr>
            <a:spLocks noChangeArrowheads="1"/>
          </p:cNvSpPr>
          <p:nvPr/>
        </p:nvSpPr>
        <p:spPr bwMode="auto">
          <a:xfrm>
            <a:off x="4419600" y="3791857"/>
            <a:ext cx="1524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125CFAA3-46E2-424D-8697-1F809CA538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4669" y="4614094"/>
            <a:ext cx="2263713" cy="2243906"/>
          </a:xfrm>
          <a:prstGeom prst="rect">
            <a:avLst/>
          </a:prstGeom>
        </p:spPr>
      </p:pic>
      <p:sp>
        <p:nvSpPr>
          <p:cNvPr id="19" name="Google Shape;226;p30"/>
          <p:cNvSpPr txBox="1">
            <a:spLocks/>
          </p:cNvSpPr>
          <p:nvPr/>
        </p:nvSpPr>
        <p:spPr bwMode="auto">
          <a:xfrm>
            <a:off x="1839187" y="137001"/>
            <a:ext cx="5846626" cy="10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b="1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617">
        <p:sndAc>
          <p:stSnd>
            <p:snd r:embed="rId4" name="chimes.wav"/>
          </p:stSnd>
        </p:sndAc>
      </p:transition>
    </mc:Choice>
    <mc:Fallback xmlns="">
      <p:transition advTm="12617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5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091142"/>
            <a:ext cx="52959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" y="1724615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Hình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nhật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4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góc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vuông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2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cạnh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dài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bằng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nhau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2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cạnh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ngắn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bằng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nhau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6450" y="2899229"/>
            <a:ext cx="52959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581400"/>
            <a:ext cx="9085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Hình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vuông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4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góc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vuông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4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cạnh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bằng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nhau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FF0000"/>
                </a:solidFill>
                <a:latin typeface="VNI-Times" pitchFamily="2" charset="0"/>
              </a:rPr>
              <a:t>CHU </a:t>
            </a:r>
            <a:r>
              <a:rPr lang="en-US" sz="3600" dirty="0">
                <a:solidFill>
                  <a:srgbClr val="FF0000"/>
                </a:solidFill>
                <a:latin typeface="VNI-Times" pitchFamily="2" charset="0"/>
              </a:rPr>
              <a:t>VI HÌNH CHỮ NHẬT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2194" y="887105"/>
            <a:ext cx="78846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914" y="3265437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 quy tắc tính chu vi hình chữ nhật</a:t>
            </a:r>
            <a:endParaRPr lang="en-US" sz="360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4914" y="4742765"/>
            <a:ext cx="763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Bài tập vận dụng</a:t>
            </a:r>
            <a:endParaRPr lang="en-US" sz="36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5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969" y="29513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0014" y="1221942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54244" y="2034103"/>
            <a:ext cx="3549241" cy="2309298"/>
            <a:chOff x="228600" y="762000"/>
            <a:chExt cx="4343400" cy="2667000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228600" y="762000"/>
              <a:ext cx="838200" cy="26670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66800" y="762000"/>
              <a:ext cx="2590800" cy="7620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657600" y="1524000"/>
              <a:ext cx="914400" cy="19050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3254244" y="4343400"/>
            <a:ext cx="352597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0" y="44958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tứ giác bằng: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6300" y="5080575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>
                <a:latin typeface="Times New Roman" panose="02020603050405020304"/>
                <a:ea typeface="Calibri" panose="020F0502020204030204"/>
                <a:cs typeface="Times New Roman" panose="02020603050405020304"/>
                <a:sym typeface="Wingdings 2" panose="05020102010507070707"/>
              </a:rPr>
              <a:t></a:t>
            </a:r>
            <a:r>
              <a:rPr lang="en-US" sz="320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Độ dài 4 cạnh cộng lại với nhau</a:t>
            </a:r>
            <a:endParaRPr lang="en-US" sz="3200"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0014" y="5697318"/>
            <a:ext cx="4985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>
                <a:latin typeface="Times New Roman" panose="02020603050405020304"/>
                <a:ea typeface="Calibri" panose="020F0502020204030204"/>
                <a:cs typeface="Times New Roman" panose="02020603050405020304"/>
                <a:sym typeface="Wingdings 2" panose="05020102010507070707"/>
              </a:rPr>
              <a:t></a:t>
            </a:r>
            <a:r>
              <a:rPr lang="en-US" sz="320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Độ dài 4 cạnh trừ cho nhau</a:t>
            </a:r>
            <a:endParaRPr lang="en-US" sz="3200"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696200" y="5615897"/>
            <a:ext cx="1447800" cy="1180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76300" y="5113430"/>
            <a:ext cx="429986" cy="4820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254244" y="732646"/>
            <a:ext cx="3549241" cy="2309298"/>
            <a:chOff x="228600" y="762000"/>
            <a:chExt cx="4343400" cy="266700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228600" y="762000"/>
              <a:ext cx="838200" cy="26670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66800" y="762000"/>
              <a:ext cx="2590800" cy="7620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657600" y="1524000"/>
              <a:ext cx="914400" cy="19050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>
            <a:off x="3254244" y="3041943"/>
            <a:ext cx="352597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76800" y="471036"/>
            <a:ext cx="1039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29400" y="1723030"/>
            <a:ext cx="1039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7708" y="3167390"/>
            <a:ext cx="1039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8400" y="1392883"/>
            <a:ext cx="1039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599" y="3690610"/>
            <a:ext cx="629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tứ giác </a:t>
            </a:r>
            <a:r>
              <a:rPr lang="en-US" sz="3600" b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MNPQ </a:t>
            </a:r>
            <a:r>
              <a:rPr lang="en-US" sz="3600" b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  <a:endParaRPr lang="en-US" sz="3600" b="1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65844" y="326083"/>
            <a:ext cx="46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800" b="1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8820" y="870369"/>
            <a:ext cx="46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03485" y="2648151"/>
            <a:ext cx="46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27052" y="2644170"/>
            <a:ext cx="46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68618" y="4802570"/>
            <a:ext cx="591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+      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+ </a:t>
            </a: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+ </a:t>
            </a: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=      ( </a:t>
            </a:r>
            <a:r>
              <a:rPr 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dm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)</a:t>
            </a:r>
            <a:endPara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30148" y="480060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97941" y="4822164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98984" y="4800598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16046" y="483137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39790" y="4800599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7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28" grpId="0"/>
      <p:bldP spid="2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3223079" y="4923678"/>
            <a:ext cx="1272721" cy="540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660979" y="4928683"/>
            <a:ext cx="1120321" cy="540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81300" y="1143000"/>
            <a:ext cx="3581400" cy="19050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8721" y="619780"/>
            <a:ext cx="34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7171" y="619780"/>
            <a:ext cx="34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8721" y="2667000"/>
            <a:ext cx="34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64300" y="2667000"/>
            <a:ext cx="34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6197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4300" y="1752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1650" y="1752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6700" y="316482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3581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chữ nhật </a:t>
            </a:r>
            <a:r>
              <a:rPr lang="en-US" sz="3200" b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  <a:endParaRPr lang="en-US" sz="3200" b="1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6174" y="4840213"/>
            <a:ext cx="591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+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+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+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=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 c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7578" y="4884448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14800" y="4884448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41929" y="487944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96771" y="4884448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5764" y="4884448"/>
            <a:ext cx="721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32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9858" y="5651212"/>
            <a:ext cx="4892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) x </a:t>
            </a:r>
            <a:r>
              <a:rPr lang="en-US" sz="32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81300" y="4255438"/>
            <a:ext cx="4699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/>
          </a:p>
        </p:txBody>
      </p:sp>
      <p:sp>
        <p:nvSpPr>
          <p:cNvPr id="28" name="Bent Arrow 27"/>
          <p:cNvSpPr/>
          <p:nvPr/>
        </p:nvSpPr>
        <p:spPr>
          <a:xfrm>
            <a:off x="2221139" y="4353287"/>
            <a:ext cx="506730" cy="566410"/>
          </a:xfrm>
          <a:prstGeom prst="bentArrow">
            <a:avLst>
              <a:gd name="adj1" fmla="val 22914"/>
              <a:gd name="adj2" fmla="val 26281"/>
              <a:gd name="adj3" fmla="val 25000"/>
              <a:gd name="adj4" fmla="val 86219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Bent Arrow 28"/>
          <p:cNvSpPr/>
          <p:nvPr/>
        </p:nvSpPr>
        <p:spPr>
          <a:xfrm flipH="1">
            <a:off x="3285581" y="4353287"/>
            <a:ext cx="573858" cy="489510"/>
          </a:xfrm>
          <a:prstGeom prst="bentArrow">
            <a:avLst>
              <a:gd name="adj1" fmla="val 25000"/>
              <a:gd name="adj2" fmla="val 23719"/>
              <a:gd name="adj3" fmla="val 25000"/>
              <a:gd name="adj4" fmla="val 88781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816191" y="2267757"/>
            <a:ext cx="71464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568621" y="2249514"/>
            <a:ext cx="71464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00162" y="1110243"/>
            <a:ext cx="71464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200162" y="3592186"/>
            <a:ext cx="71464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75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25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250"/>
                            </p:stCondLst>
                            <p:childTnLst>
                              <p:par>
                                <p:cTn id="6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250"/>
                            </p:stCondLst>
                            <p:childTnLst>
                              <p:par>
                                <p:cTn id="6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250"/>
                            </p:stCondLst>
                            <p:childTnLst>
                              <p:par>
                                <p:cTn id="7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250"/>
                            </p:stCondLst>
                            <p:childTnLst>
                              <p:par>
                                <p:cTn id="74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750"/>
                            </p:stCondLst>
                            <p:childTnLst>
                              <p:par>
                                <p:cTn id="80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250"/>
                            </p:stCondLst>
                            <p:childTnLst>
                              <p:par>
                                <p:cTn id="86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750"/>
                            </p:stCondLst>
                            <p:childTnLst>
                              <p:par>
                                <p:cTn id="92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14" grpId="0" animBg="1"/>
      <p:bldP spid="14" grpId="1" animBg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19" grpId="2"/>
      <p:bldP spid="20" grpId="0"/>
      <p:bldP spid="21" grpId="0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621064" y="96560"/>
            <a:ext cx="6113325" cy="5159700"/>
            <a:chOff x="1621064" y="96560"/>
            <a:chExt cx="6113325" cy="5159700"/>
          </a:xfrm>
        </p:grpSpPr>
        <p:grpSp>
          <p:nvGrpSpPr>
            <p:cNvPr id="25" name="Group 24"/>
            <p:cNvGrpSpPr/>
            <p:nvPr/>
          </p:nvGrpSpPr>
          <p:grpSpPr>
            <a:xfrm>
              <a:off x="1759858" y="96560"/>
              <a:ext cx="5627913" cy="2958348"/>
              <a:chOff x="1759858" y="96560"/>
              <a:chExt cx="5627913" cy="295834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781300" y="619780"/>
                <a:ext cx="3581400" cy="1905000"/>
              </a:xfrm>
              <a:prstGeom prst="rect">
                <a:avLst/>
              </a:prstGeom>
              <a:ln w="571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380541" y="129486"/>
                <a:ext cx="3429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2800" b="1">
                  <a:solidFill>
                    <a:srgbClr val="FF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397171" y="129486"/>
                <a:ext cx="3429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solidFill>
                      <a:srgbClr val="FF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372724" y="2405390"/>
                <a:ext cx="3429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solidFill>
                      <a:srgbClr val="FF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362700" y="2405390"/>
                <a:ext cx="3429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solidFill>
                      <a:srgbClr val="FF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114800" y="96560"/>
                <a:ext cx="99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397171" y="1310670"/>
                <a:ext cx="99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759858" y="1334609"/>
                <a:ext cx="99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114800" y="2531688"/>
                <a:ext cx="99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621064" y="2928610"/>
              <a:ext cx="6113325" cy="2327650"/>
              <a:chOff x="1621064" y="2928610"/>
              <a:chExt cx="6113325" cy="232765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621064" y="2928610"/>
                <a:ext cx="57667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 vi hình chữ nhật </a:t>
                </a:r>
                <a:r>
                  <a:rPr lang="en-US" sz="3200" b="1" smtClean="0">
                    <a:solidFill>
                      <a:srgbClr val="FF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en-US" sz="32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là:</a:t>
                </a:r>
                <a:endParaRPr lang="en-US" sz="32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71059" y="4671485"/>
                <a:ext cx="48922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x </a:t>
                </a:r>
                <a:r>
                  <a:rPr lang="en-US" sz="3200" b="1" dirty="0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m)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1818544" y="3456296"/>
                <a:ext cx="5915845" cy="1213785"/>
                <a:chOff x="1316174" y="4255438"/>
                <a:chExt cx="5915845" cy="1213785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4935764" y="4884448"/>
                  <a:ext cx="72118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smtClean="0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14</a:t>
                  </a:r>
                  <a:endParaRPr lang="en-US" sz="3200" b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3" name="Group 2"/>
                <p:cNvGrpSpPr/>
                <p:nvPr/>
              </p:nvGrpSpPr>
              <p:grpSpPr>
                <a:xfrm>
                  <a:off x="1641929" y="4255438"/>
                  <a:ext cx="2930071" cy="1213785"/>
                  <a:chOff x="1641929" y="4255438"/>
                  <a:chExt cx="2930071" cy="1213785"/>
                </a:xfrm>
              </p:grpSpPr>
              <p:sp>
                <p:nvSpPr>
                  <p:cNvPr id="32" name="Rounded Rectangle 31"/>
                  <p:cNvSpPr/>
                  <p:nvPr/>
                </p:nvSpPr>
                <p:spPr>
                  <a:xfrm>
                    <a:off x="3223079" y="4923678"/>
                    <a:ext cx="1272721" cy="540540"/>
                  </a:xfrm>
                  <a:prstGeom prst="round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ounded Rectangle 13"/>
                  <p:cNvSpPr/>
                  <p:nvPr/>
                </p:nvSpPr>
                <p:spPr>
                  <a:xfrm>
                    <a:off x="1660979" y="4928683"/>
                    <a:ext cx="1120321" cy="540540"/>
                  </a:xfrm>
                  <a:prstGeom prst="round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3196771" y="4884448"/>
                    <a:ext cx="45720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3200" b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2397578" y="4884448"/>
                    <a:ext cx="45720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4114800" y="4884448"/>
                    <a:ext cx="45720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641929" y="4879443"/>
                    <a:ext cx="45720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3200" b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2781300" y="4255438"/>
                    <a:ext cx="469900" cy="584775"/>
                  </a:xfrm>
                  <a:prstGeom prst="rect">
                    <a:avLst/>
                  </a:prstGeom>
                  <a:solidFill>
                    <a:srgbClr val="FFFF00"/>
                  </a:solidFill>
                  <a:ln w="28575">
                    <a:solidFill>
                      <a:srgbClr val="00FF0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200" b="1" smtClean="0">
                        <a:solidFill>
                          <a:srgbClr val="FF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US" sz="3200"/>
                  </a:p>
                </p:txBody>
              </p:sp>
              <p:sp>
                <p:nvSpPr>
                  <p:cNvPr id="28" name="Bent Arrow 27"/>
                  <p:cNvSpPr/>
                  <p:nvPr/>
                </p:nvSpPr>
                <p:spPr>
                  <a:xfrm>
                    <a:off x="2221139" y="4353287"/>
                    <a:ext cx="506730" cy="566410"/>
                  </a:xfrm>
                  <a:prstGeom prst="bentArrow">
                    <a:avLst>
                      <a:gd name="adj1" fmla="val 22914"/>
                      <a:gd name="adj2" fmla="val 26281"/>
                      <a:gd name="adj3" fmla="val 25000"/>
                      <a:gd name="adj4" fmla="val 86219"/>
                    </a:avLst>
                  </a:prstGeom>
                  <a:solidFill>
                    <a:srgbClr val="FF33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" name="Bent Arrow 28"/>
                  <p:cNvSpPr/>
                  <p:nvPr/>
                </p:nvSpPr>
                <p:spPr>
                  <a:xfrm flipH="1">
                    <a:off x="3285581" y="4353287"/>
                    <a:ext cx="573858" cy="489510"/>
                  </a:xfrm>
                  <a:prstGeom prst="bentArrow">
                    <a:avLst>
                      <a:gd name="adj1" fmla="val 25000"/>
                      <a:gd name="adj2" fmla="val 23719"/>
                      <a:gd name="adj3" fmla="val 25000"/>
                      <a:gd name="adj4" fmla="val 88781"/>
                    </a:avLst>
                  </a:prstGeom>
                  <a:solidFill>
                    <a:srgbClr val="FF33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1316174" y="4840213"/>
                  <a:ext cx="591584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3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/>
                      <a:ea typeface="Times New Roman" panose="02020603050405020304"/>
                      <a:cs typeface="Times New Roman" panose="02020603050405020304"/>
                    </a:rPr>
                    <a:t> </a:t>
                  </a:r>
                  <a:r>
                    <a:rPr lang="en-US" sz="3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/>
                      <a:ea typeface="Times New Roman" panose="02020603050405020304"/>
                      <a:cs typeface="Times New Roman" panose="02020603050405020304"/>
                    </a:rPr>
                    <a:t>+ </a:t>
                  </a:r>
                  <a:r>
                    <a:rPr lang="en-US" sz="3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/>
                      <a:ea typeface="Times New Roman" panose="02020603050405020304"/>
                      <a:cs typeface="Times New Roman" panose="02020603050405020304"/>
                    </a:rPr>
                    <a:t>     </a:t>
                  </a:r>
                  <a:r>
                    <a:rPr lang="en-US" sz="3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/>
                      <a:ea typeface="Times New Roman" panose="02020603050405020304"/>
                      <a:cs typeface="Times New Roman" panose="02020603050405020304"/>
                    </a:rPr>
                    <a:t>+ </a:t>
                  </a:r>
                  <a:r>
                    <a:rPr lang="en-US" sz="3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/>
                      <a:ea typeface="Times New Roman" panose="02020603050405020304"/>
                      <a:cs typeface="Times New Roman" panose="02020603050405020304"/>
                    </a:rPr>
                    <a:t>     </a:t>
                  </a:r>
                  <a:r>
                    <a:rPr lang="en-US" sz="3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/>
                      <a:ea typeface="Times New Roman" panose="02020603050405020304"/>
                      <a:cs typeface="Times New Roman" panose="02020603050405020304"/>
                    </a:rPr>
                    <a:t>+ </a:t>
                  </a:r>
                  <a:r>
                    <a:rPr lang="en-US" sz="3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/>
                      <a:ea typeface="Times New Roman" panose="02020603050405020304"/>
                      <a:cs typeface="Times New Roman" panose="02020603050405020304"/>
                    </a:rPr>
                    <a:t>     </a:t>
                  </a:r>
                  <a:r>
                    <a:rPr lang="en-US" sz="3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/>
                      <a:ea typeface="Times New Roman" panose="02020603050405020304"/>
                      <a:cs typeface="Times New Roman" panose="02020603050405020304"/>
                    </a:rPr>
                    <a:t>= </a:t>
                  </a:r>
                  <a:r>
                    <a:rPr lang="en-US" sz="3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/>
                      <a:ea typeface="Times New Roman" panose="02020603050405020304"/>
                      <a:cs typeface="Times New Roman" panose="02020603050405020304"/>
                    </a:rPr>
                    <a:t>     </a:t>
                  </a:r>
                  <a:r>
                    <a:rPr lang="en-US" sz="3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/>
                      <a:ea typeface="Times New Roman" panose="02020603050405020304"/>
                      <a:cs typeface="Times New Roman" panose="02020603050405020304"/>
                    </a:rPr>
                    <a:t>( c</a:t>
                  </a:r>
                  <a:r>
                    <a:rPr lang="en-US" sz="3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/>
                      <a:ea typeface="Times New Roman" panose="02020603050405020304"/>
                      <a:cs typeface="Times New Roman" panose="02020603050405020304"/>
                    </a:rPr>
                    <a:t>m </a:t>
                  </a:r>
                  <a:r>
                    <a:rPr lang="en-US" sz="3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/>
                      <a:ea typeface="Times New Roman" panose="02020603050405020304"/>
                      <a:cs typeface="Times New Roman" panose="02020603050405020304"/>
                    </a:rPr>
                    <a:t>)</a:t>
                  </a:r>
                  <a:endPara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/>
                    <a:ea typeface="Calibri" panose="020F0502020204030204"/>
                    <a:cs typeface="Times New Roman" panose="02020603050405020304"/>
                  </a:endParaRPr>
                </a:p>
              </p:txBody>
            </p:sp>
          </p:grpSp>
        </p:grpSp>
      </p:grpSp>
      <p:sp>
        <p:nvSpPr>
          <p:cNvPr id="38" name="TextBox 37"/>
          <p:cNvSpPr txBox="1"/>
          <p:nvPr/>
        </p:nvSpPr>
        <p:spPr>
          <a:xfrm>
            <a:off x="13336" y="518985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chu vi hình chữ nhật ta lấy 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</a:t>
            </a:r>
            <a:r>
              <a:rPr lang="en-US" sz="3200" b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với 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 rộng 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 đơn vị đo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rồi </a:t>
            </a:r>
            <a:r>
              <a:rPr lang="en-US" sz="3200" b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với 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94709" y="6267071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 vi = (chiều dài + chiều rộng) x 2</a:t>
            </a:r>
            <a:endParaRPr lang="en-US" sz="3200" b="1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8|0.8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8|0.8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605</Words>
  <Application>Microsoft Office PowerPoint</Application>
  <PresentationFormat>On-screen Show (4:3)</PresentationFormat>
  <Paragraphs>135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Nhận diện các hình đã học</vt:lpstr>
      <vt:lpstr>Nhận diện các hình đã học</vt:lpstr>
      <vt:lpstr>PowerPoint Presentation</vt:lpstr>
      <vt:lpstr>CHU VI HÌNH CHỮ NHẬT</vt:lpstr>
      <vt:lpstr>Xây dựng quy tắc tính chu vi hình chữ nhật </vt:lpstr>
      <vt:lpstr>PowerPoint Presentation</vt:lpstr>
      <vt:lpstr>PowerPoint Presentation</vt:lpstr>
      <vt:lpstr>PowerPoint Presentation</vt:lpstr>
      <vt:lpstr> Bài tập vận dụng </vt:lpstr>
      <vt:lpstr>2. Một mảnh đất hình chữ nhật có chiều dài 35 m, chiều rộng 20 m. Tính chu vi mảnh đất đó?</vt:lpstr>
      <vt:lpstr>Bài 3. Khoanh vào chữ đặt trước câu trả lời đúng</vt:lpstr>
      <vt:lpstr>Bài 3. Khoanh vào chữ đặt trước câu trả lời đúng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BKV</cp:lastModifiedBy>
  <cp:revision>85</cp:revision>
  <dcterms:created xsi:type="dcterms:W3CDTF">2006-08-16T00:00:00Z</dcterms:created>
  <dcterms:modified xsi:type="dcterms:W3CDTF">2022-01-06T15:05:45Z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1033-11.2.0.9665</vt:lpwstr>
  </property>
</Properties>
</file>