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2" r:id="rId1"/>
  </p:sldMasterIdLst>
  <p:notesMasterIdLst>
    <p:notesMasterId r:id="rId31"/>
  </p:notesMasterIdLst>
  <p:sldIdLst>
    <p:sldId id="256" r:id="rId2"/>
    <p:sldId id="361" r:id="rId3"/>
    <p:sldId id="435" r:id="rId4"/>
    <p:sldId id="257" r:id="rId5"/>
    <p:sldId id="260" r:id="rId6"/>
    <p:sldId id="359" r:id="rId7"/>
    <p:sldId id="364" r:id="rId8"/>
    <p:sldId id="278" r:id="rId9"/>
    <p:sldId id="261" r:id="rId10"/>
    <p:sldId id="329" r:id="rId11"/>
    <p:sldId id="270" r:id="rId12"/>
    <p:sldId id="279" r:id="rId13"/>
    <p:sldId id="280" r:id="rId14"/>
    <p:sldId id="287" r:id="rId15"/>
    <p:sldId id="369" r:id="rId16"/>
    <p:sldId id="436" r:id="rId17"/>
    <p:sldId id="258" r:id="rId18"/>
    <p:sldId id="348" r:id="rId19"/>
    <p:sldId id="302" r:id="rId20"/>
    <p:sldId id="439" r:id="rId21"/>
    <p:sldId id="370" r:id="rId22"/>
    <p:sldId id="311" r:id="rId23"/>
    <p:sldId id="309" r:id="rId24"/>
    <p:sldId id="310" r:id="rId25"/>
    <p:sldId id="288" r:id="rId26"/>
    <p:sldId id="290" r:id="rId27"/>
    <p:sldId id="441" r:id="rId28"/>
    <p:sldId id="440" r:id="rId29"/>
    <p:sldId id="41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88745" autoAdjust="0"/>
  </p:normalViewPr>
  <p:slideViewPr>
    <p:cSldViewPr snapToGrid="0">
      <p:cViewPr varScale="1">
        <p:scale>
          <a:sx n="45" d="100"/>
          <a:sy n="45" d="100"/>
        </p:scale>
        <p:origin x="1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34B1B-0381-4BD1-B616-BDEA00CC7BC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86FAD23-D3C8-4010-BE39-C253538A2598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A1193674-4A17-42A7-BFA2-AEF35815699E}" type="parTrans" cxnId="{F604DFB3-6F2D-48CB-9232-29E959F0D4C7}">
      <dgm:prSet/>
      <dgm:spPr/>
      <dgm:t>
        <a:bodyPr/>
        <a:lstStyle/>
        <a:p>
          <a:endParaRPr lang="en-US"/>
        </a:p>
      </dgm:t>
    </dgm:pt>
    <dgm:pt modelId="{EE76A3D7-229A-47EC-8B5E-6CD14842FB6C}" type="sibTrans" cxnId="{F604DFB3-6F2D-48CB-9232-29E959F0D4C7}">
      <dgm:prSet/>
      <dgm:spPr/>
      <dgm:t>
        <a:bodyPr/>
        <a:lstStyle/>
        <a:p>
          <a:endParaRPr lang="en-US"/>
        </a:p>
      </dgm:t>
    </dgm:pt>
    <dgm:pt modelId="{AFC5F794-218C-490B-A5EA-8A5511E3B7BC}">
      <dgm:prSet phldrT="[Text]" custT="1"/>
      <dgm:spPr>
        <a:ln w="19050">
          <a:noFill/>
        </a:ln>
      </dgm:spPr>
      <dgm:t>
        <a:bodyPr/>
        <a:lstStyle/>
        <a:p>
          <a:r>
            <a:rPr lang="en-US" sz="36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 tả sơ lược vị trí địa lí và giới hạn lãnh thổ châu Á.</a:t>
          </a:r>
          <a:endParaRPr lang="en-US" sz="36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D2DC0-6D28-4AFE-841F-31A9EDE840D8}" type="parTrans" cxnId="{718543D9-6EA8-4A44-BA54-EC803C131ABC}">
      <dgm:prSet/>
      <dgm:spPr/>
      <dgm:t>
        <a:bodyPr/>
        <a:lstStyle/>
        <a:p>
          <a:endParaRPr lang="en-US"/>
        </a:p>
      </dgm:t>
    </dgm:pt>
    <dgm:pt modelId="{2F0A991E-C7F1-497A-9FA5-121616978C45}" type="sibTrans" cxnId="{718543D9-6EA8-4A44-BA54-EC803C131ABC}">
      <dgm:prSet/>
      <dgm:spPr/>
      <dgm:t>
        <a:bodyPr/>
        <a:lstStyle/>
        <a:p>
          <a:endParaRPr lang="en-US"/>
        </a:p>
      </dgm:t>
    </dgm:pt>
    <dgm:pt modelId="{386F37D7-57D9-400E-865D-B3488EF2D02F}">
      <dgm:prSet phldrT="[Text]"/>
      <dgm:spPr>
        <a:solidFill>
          <a:srgbClr val="339966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2AAD9534-A9C5-4314-861D-AD99516EB11E}" type="parTrans" cxnId="{A2CF7BA1-9013-4666-95C0-FA0A3FF59BA9}">
      <dgm:prSet/>
      <dgm:spPr/>
      <dgm:t>
        <a:bodyPr/>
        <a:lstStyle/>
        <a:p>
          <a:endParaRPr lang="en-US"/>
        </a:p>
      </dgm:t>
    </dgm:pt>
    <dgm:pt modelId="{48A9A442-189B-4D41-AA51-3E6D8B2F32FF}" type="sibTrans" cxnId="{A2CF7BA1-9013-4666-95C0-FA0A3FF59BA9}">
      <dgm:prSet/>
      <dgm:spPr/>
      <dgm:t>
        <a:bodyPr/>
        <a:lstStyle/>
        <a:p>
          <a:endParaRPr lang="en-US"/>
        </a:p>
      </dgm:t>
    </dgm:pt>
    <dgm:pt modelId="{6DE3FEF3-2A48-4319-9913-F902EE732A25}">
      <dgm:prSet phldrT="[Text]" custT="1"/>
      <dgm:spPr>
        <a:ln>
          <a:noFill/>
        </a:ln>
      </dgm:spPr>
      <dgm:t>
        <a:bodyPr/>
        <a:lstStyle/>
        <a:p>
          <a:r>
            <a:rPr lang="en-US" sz="360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Nêu được một số đặc điểm tiêu biểu về tự nhiên  châu Á.</a:t>
          </a:r>
          <a:endParaRPr lang="en-US" sz="3600" dirty="0">
            <a:solidFill>
              <a:srgbClr val="3399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3D1F9B-0F86-4FE2-96EC-E313D0A30180}" type="parTrans" cxnId="{F591EE28-A55F-47C3-A04E-5A92F9A279DB}">
      <dgm:prSet/>
      <dgm:spPr/>
      <dgm:t>
        <a:bodyPr/>
        <a:lstStyle/>
        <a:p>
          <a:endParaRPr lang="en-US"/>
        </a:p>
      </dgm:t>
    </dgm:pt>
    <dgm:pt modelId="{5EA56522-29A5-492A-A09A-D8F624FA3B71}" type="sibTrans" cxnId="{F591EE28-A55F-47C3-A04E-5A92F9A279DB}">
      <dgm:prSet/>
      <dgm:spPr/>
      <dgm:t>
        <a:bodyPr/>
        <a:lstStyle/>
        <a:p>
          <a:endParaRPr lang="en-US"/>
        </a:p>
      </dgm:t>
    </dgm:pt>
    <dgm:pt modelId="{3FF14C5B-18B4-427C-AEC3-C343401D319D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AB4744F6-A65D-450A-97CA-65C5B6FFCE92}" type="parTrans" cxnId="{3E76C98F-942B-4981-A230-CBFB10A7F03D}">
      <dgm:prSet/>
      <dgm:spPr/>
      <dgm:t>
        <a:bodyPr/>
        <a:lstStyle/>
        <a:p>
          <a:endParaRPr lang="en-US"/>
        </a:p>
      </dgm:t>
    </dgm:pt>
    <dgm:pt modelId="{CCB4D9E2-B222-4C81-8044-2F4B595C2BD4}" type="sibTrans" cxnId="{3E76C98F-942B-4981-A230-CBFB10A7F03D}">
      <dgm:prSet/>
      <dgm:spPr/>
      <dgm:t>
        <a:bodyPr/>
        <a:lstStyle/>
        <a:p>
          <a:endParaRPr lang="en-US"/>
        </a:p>
      </dgm:t>
    </dgm:pt>
    <dgm:pt modelId="{DB1E3866-3D2C-4D7D-8871-5F2820F8E60D}">
      <dgm:prSet phldrT="[Text]" custT="1"/>
      <dgm:spPr/>
      <dgm:t>
        <a:bodyPr/>
        <a:lstStyle/>
        <a:p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dãy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núi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châu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Á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lược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</dgm:t>
    </dgm:pt>
    <dgm:pt modelId="{EA29FB10-10FF-4B89-BB60-734F7BDECFCD}" type="parTrans" cxnId="{4B0FED9C-F47C-4B51-8352-48D6422D89FD}">
      <dgm:prSet/>
      <dgm:spPr/>
      <dgm:t>
        <a:bodyPr/>
        <a:lstStyle/>
        <a:p>
          <a:endParaRPr lang="en-US"/>
        </a:p>
      </dgm:t>
    </dgm:pt>
    <dgm:pt modelId="{59DFC14E-0DED-4282-A19B-335EF906E47F}" type="sibTrans" cxnId="{4B0FED9C-F47C-4B51-8352-48D6422D89FD}">
      <dgm:prSet/>
      <dgm:spPr/>
      <dgm:t>
        <a:bodyPr/>
        <a:lstStyle/>
        <a:p>
          <a:endParaRPr lang="en-US"/>
        </a:p>
      </dgm:t>
    </dgm:pt>
    <dgm:pt modelId="{ABF5604A-47AA-4664-B1DE-630A96118601}" type="pres">
      <dgm:prSet presAssocID="{87334B1B-0381-4BD1-B616-BDEA00CC7B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FB0351-F72B-4E4F-897E-A8D0B817594A}" type="pres">
      <dgm:prSet presAssocID="{D86FAD23-D3C8-4010-BE39-C253538A2598}" presName="composite" presStyleCnt="0"/>
      <dgm:spPr/>
    </dgm:pt>
    <dgm:pt modelId="{5A191C16-545B-4937-8437-49186220231F}" type="pres">
      <dgm:prSet presAssocID="{D86FAD23-D3C8-4010-BE39-C253538A2598}" presName="parentText" presStyleLbl="alignNode1" presStyleIdx="0" presStyleCnt="3" custLinFactNeighborY="28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84C22-3CAE-49A5-B7D5-C45359057FE1}" type="pres">
      <dgm:prSet presAssocID="{D86FAD23-D3C8-4010-BE39-C253538A2598}" presName="descendantText" presStyleLbl="alignAcc1" presStyleIdx="0" presStyleCnt="3" custScaleX="100276" custLinFactNeighborX="-341" custLinFactNeighborY="5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3DE73-CA71-4AEE-915C-080C2C53CAD2}" type="pres">
      <dgm:prSet presAssocID="{EE76A3D7-229A-47EC-8B5E-6CD14842FB6C}" presName="sp" presStyleCnt="0"/>
      <dgm:spPr/>
    </dgm:pt>
    <dgm:pt modelId="{68B0F21C-0824-41BB-A7F1-BB9CAFD9A8E7}" type="pres">
      <dgm:prSet presAssocID="{386F37D7-57D9-400E-865D-B3488EF2D02F}" presName="composite" presStyleCnt="0"/>
      <dgm:spPr/>
    </dgm:pt>
    <dgm:pt modelId="{0EC287D7-293E-4A29-862B-70ABA576F3E3}" type="pres">
      <dgm:prSet presAssocID="{386F37D7-57D9-400E-865D-B3488EF2D02F}" presName="parentText" presStyleLbl="alignNode1" presStyleIdx="1" presStyleCnt="3" custLinFactNeighborY="28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B6568-3B6A-427D-8544-15B3CEA0CF83}" type="pres">
      <dgm:prSet presAssocID="{386F37D7-57D9-400E-865D-B3488EF2D02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AB3BE-8EB5-4027-B4A6-A987561EF701}" type="pres">
      <dgm:prSet presAssocID="{48A9A442-189B-4D41-AA51-3E6D8B2F32FF}" presName="sp" presStyleCnt="0"/>
      <dgm:spPr/>
    </dgm:pt>
    <dgm:pt modelId="{B2A5255E-DAAE-40F2-AC24-8B259698958C}" type="pres">
      <dgm:prSet presAssocID="{3FF14C5B-18B4-427C-AEC3-C343401D319D}" presName="composite" presStyleCnt="0"/>
      <dgm:spPr/>
    </dgm:pt>
    <dgm:pt modelId="{B15CF01D-935A-42B5-B1DA-93A0E47A49DB}" type="pres">
      <dgm:prSet presAssocID="{3FF14C5B-18B4-427C-AEC3-C343401D319D}" presName="parentText" presStyleLbl="alignNode1" presStyleIdx="2" presStyleCnt="3" custLinFactNeighborY="28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EEED5-E821-42E0-94F2-5130200B7388}" type="pres">
      <dgm:prSet presAssocID="{3FF14C5B-18B4-427C-AEC3-C343401D319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0FED9C-F47C-4B51-8352-48D6422D89FD}" srcId="{3FF14C5B-18B4-427C-AEC3-C343401D319D}" destId="{DB1E3866-3D2C-4D7D-8871-5F2820F8E60D}" srcOrd="0" destOrd="0" parTransId="{EA29FB10-10FF-4B89-BB60-734F7BDECFCD}" sibTransId="{59DFC14E-0DED-4282-A19B-335EF906E47F}"/>
    <dgm:cxn modelId="{A2CF7BA1-9013-4666-95C0-FA0A3FF59BA9}" srcId="{87334B1B-0381-4BD1-B616-BDEA00CC7BC0}" destId="{386F37D7-57D9-400E-865D-B3488EF2D02F}" srcOrd="1" destOrd="0" parTransId="{2AAD9534-A9C5-4314-861D-AD99516EB11E}" sibTransId="{48A9A442-189B-4D41-AA51-3E6D8B2F32FF}"/>
    <dgm:cxn modelId="{718543D9-6EA8-4A44-BA54-EC803C131ABC}" srcId="{D86FAD23-D3C8-4010-BE39-C253538A2598}" destId="{AFC5F794-218C-490B-A5EA-8A5511E3B7BC}" srcOrd="0" destOrd="0" parTransId="{06CD2DC0-6D28-4AFE-841F-31A9EDE840D8}" sibTransId="{2F0A991E-C7F1-497A-9FA5-121616978C45}"/>
    <dgm:cxn modelId="{D7A17170-9D8F-4A52-B3D1-5444B9455060}" type="presOf" srcId="{3FF14C5B-18B4-427C-AEC3-C343401D319D}" destId="{B15CF01D-935A-42B5-B1DA-93A0E47A49DB}" srcOrd="0" destOrd="0" presId="urn:microsoft.com/office/officeart/2005/8/layout/chevron2"/>
    <dgm:cxn modelId="{7DA9BA42-5925-4BBF-9713-8D069304A9DA}" type="presOf" srcId="{D86FAD23-D3C8-4010-BE39-C253538A2598}" destId="{5A191C16-545B-4937-8437-49186220231F}" srcOrd="0" destOrd="0" presId="urn:microsoft.com/office/officeart/2005/8/layout/chevron2"/>
    <dgm:cxn modelId="{F604DFB3-6F2D-48CB-9232-29E959F0D4C7}" srcId="{87334B1B-0381-4BD1-B616-BDEA00CC7BC0}" destId="{D86FAD23-D3C8-4010-BE39-C253538A2598}" srcOrd="0" destOrd="0" parTransId="{A1193674-4A17-42A7-BFA2-AEF35815699E}" sibTransId="{EE76A3D7-229A-47EC-8B5E-6CD14842FB6C}"/>
    <dgm:cxn modelId="{3E76C98F-942B-4981-A230-CBFB10A7F03D}" srcId="{87334B1B-0381-4BD1-B616-BDEA00CC7BC0}" destId="{3FF14C5B-18B4-427C-AEC3-C343401D319D}" srcOrd="2" destOrd="0" parTransId="{AB4744F6-A65D-450A-97CA-65C5B6FFCE92}" sibTransId="{CCB4D9E2-B222-4C81-8044-2F4B595C2BD4}"/>
    <dgm:cxn modelId="{12130084-1DEB-42BF-9C1E-DCEF4065F08F}" type="presOf" srcId="{AFC5F794-218C-490B-A5EA-8A5511E3B7BC}" destId="{E6684C22-3CAE-49A5-B7D5-C45359057FE1}" srcOrd="0" destOrd="0" presId="urn:microsoft.com/office/officeart/2005/8/layout/chevron2"/>
    <dgm:cxn modelId="{34F3E710-5677-458F-B69E-001BFC71DFB5}" type="presOf" srcId="{87334B1B-0381-4BD1-B616-BDEA00CC7BC0}" destId="{ABF5604A-47AA-4664-B1DE-630A96118601}" srcOrd="0" destOrd="0" presId="urn:microsoft.com/office/officeart/2005/8/layout/chevron2"/>
    <dgm:cxn modelId="{F591EE28-A55F-47C3-A04E-5A92F9A279DB}" srcId="{386F37D7-57D9-400E-865D-B3488EF2D02F}" destId="{6DE3FEF3-2A48-4319-9913-F902EE732A25}" srcOrd="0" destOrd="0" parTransId="{543D1F9B-0F86-4FE2-96EC-E313D0A30180}" sibTransId="{5EA56522-29A5-492A-A09A-D8F624FA3B71}"/>
    <dgm:cxn modelId="{83C4320F-DA7F-49F8-96CE-242830FD46CA}" type="presOf" srcId="{386F37D7-57D9-400E-865D-B3488EF2D02F}" destId="{0EC287D7-293E-4A29-862B-70ABA576F3E3}" srcOrd="0" destOrd="0" presId="urn:microsoft.com/office/officeart/2005/8/layout/chevron2"/>
    <dgm:cxn modelId="{544A8F38-52C2-4A3F-A88A-57B3FC6A4FA9}" type="presOf" srcId="{DB1E3866-3D2C-4D7D-8871-5F2820F8E60D}" destId="{75FEEED5-E821-42E0-94F2-5130200B7388}" srcOrd="0" destOrd="0" presId="urn:microsoft.com/office/officeart/2005/8/layout/chevron2"/>
    <dgm:cxn modelId="{80BED224-9726-47F4-B734-6E8B64DA6187}" type="presOf" srcId="{6DE3FEF3-2A48-4319-9913-F902EE732A25}" destId="{1D6B6568-3B6A-427D-8544-15B3CEA0CF83}" srcOrd="0" destOrd="0" presId="urn:microsoft.com/office/officeart/2005/8/layout/chevron2"/>
    <dgm:cxn modelId="{1E1CE192-33EF-4470-85E5-324181FF22DE}" type="presParOf" srcId="{ABF5604A-47AA-4664-B1DE-630A96118601}" destId="{29FB0351-F72B-4E4F-897E-A8D0B817594A}" srcOrd="0" destOrd="0" presId="urn:microsoft.com/office/officeart/2005/8/layout/chevron2"/>
    <dgm:cxn modelId="{FF524A62-2B4D-4B40-BDCA-97030C9CAAEB}" type="presParOf" srcId="{29FB0351-F72B-4E4F-897E-A8D0B817594A}" destId="{5A191C16-545B-4937-8437-49186220231F}" srcOrd="0" destOrd="0" presId="urn:microsoft.com/office/officeart/2005/8/layout/chevron2"/>
    <dgm:cxn modelId="{7BDA2AEA-037F-48B9-AC50-B1F39DAF154C}" type="presParOf" srcId="{29FB0351-F72B-4E4F-897E-A8D0B817594A}" destId="{E6684C22-3CAE-49A5-B7D5-C45359057FE1}" srcOrd="1" destOrd="0" presId="urn:microsoft.com/office/officeart/2005/8/layout/chevron2"/>
    <dgm:cxn modelId="{444203EC-08D9-4CEC-A57B-B4890192848F}" type="presParOf" srcId="{ABF5604A-47AA-4664-B1DE-630A96118601}" destId="{7733DE73-CA71-4AEE-915C-080C2C53CAD2}" srcOrd="1" destOrd="0" presId="urn:microsoft.com/office/officeart/2005/8/layout/chevron2"/>
    <dgm:cxn modelId="{3CD9B17C-0BB2-4ACD-94FA-1C740DB78821}" type="presParOf" srcId="{ABF5604A-47AA-4664-B1DE-630A96118601}" destId="{68B0F21C-0824-41BB-A7F1-BB9CAFD9A8E7}" srcOrd="2" destOrd="0" presId="urn:microsoft.com/office/officeart/2005/8/layout/chevron2"/>
    <dgm:cxn modelId="{DC2F01C6-55FD-4B6A-A55C-5292FDC3A1C9}" type="presParOf" srcId="{68B0F21C-0824-41BB-A7F1-BB9CAFD9A8E7}" destId="{0EC287D7-293E-4A29-862B-70ABA576F3E3}" srcOrd="0" destOrd="0" presId="urn:microsoft.com/office/officeart/2005/8/layout/chevron2"/>
    <dgm:cxn modelId="{2FA33C97-71CA-4344-AC4F-B2C1AC0A1ECF}" type="presParOf" srcId="{68B0F21C-0824-41BB-A7F1-BB9CAFD9A8E7}" destId="{1D6B6568-3B6A-427D-8544-15B3CEA0CF83}" srcOrd="1" destOrd="0" presId="urn:microsoft.com/office/officeart/2005/8/layout/chevron2"/>
    <dgm:cxn modelId="{C888B107-1626-426D-9B8C-966646463D28}" type="presParOf" srcId="{ABF5604A-47AA-4664-B1DE-630A96118601}" destId="{438AB3BE-8EB5-4027-B4A6-A987561EF701}" srcOrd="3" destOrd="0" presId="urn:microsoft.com/office/officeart/2005/8/layout/chevron2"/>
    <dgm:cxn modelId="{C018E592-2169-4D83-9F1D-F1529BB9C15E}" type="presParOf" srcId="{ABF5604A-47AA-4664-B1DE-630A96118601}" destId="{B2A5255E-DAAE-40F2-AC24-8B259698958C}" srcOrd="4" destOrd="0" presId="urn:microsoft.com/office/officeart/2005/8/layout/chevron2"/>
    <dgm:cxn modelId="{C0D91179-DB5B-4118-87CD-A05AAFDFB7D5}" type="presParOf" srcId="{B2A5255E-DAAE-40F2-AC24-8B259698958C}" destId="{B15CF01D-935A-42B5-B1DA-93A0E47A49DB}" srcOrd="0" destOrd="0" presId="urn:microsoft.com/office/officeart/2005/8/layout/chevron2"/>
    <dgm:cxn modelId="{518A2758-F8D1-456E-A935-243A7D3B6B76}" type="presParOf" srcId="{B2A5255E-DAAE-40F2-AC24-8B259698958C}" destId="{75FEEED5-E821-42E0-94F2-5130200B73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91C16-545B-4937-8437-49186220231F}">
      <dsp:nvSpPr>
        <dsp:cNvPr id="0" name=""/>
        <dsp:cNvSpPr/>
      </dsp:nvSpPr>
      <dsp:spPr>
        <a:xfrm rot="5400000">
          <a:off x="-292627" y="345400"/>
          <a:ext cx="1906930" cy="1334851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1</a:t>
          </a:r>
        </a:p>
      </dsp:txBody>
      <dsp:txXfrm rot="-5400000">
        <a:off x="-6587" y="726787"/>
        <a:ext cx="1334851" cy="572079"/>
      </dsp:txXfrm>
    </dsp:sp>
    <dsp:sp modelId="{E6684C22-3CAE-49A5-B7D5-C45359057FE1}">
      <dsp:nvSpPr>
        <dsp:cNvPr id="0" name=""/>
        <dsp:cNvSpPr/>
      </dsp:nvSpPr>
      <dsp:spPr>
        <a:xfrm rot="5400000">
          <a:off x="5449968" y="-4091235"/>
          <a:ext cx="1239505" cy="95743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 tả sơ lược vị trí địa lí và giới hạn lãnh thổ châu Á.</a:t>
          </a:r>
          <a:endParaRPr lang="en-US" sz="3600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82528" y="136713"/>
        <a:ext cx="9513877" cy="1118489"/>
      </dsp:txXfrm>
    </dsp:sp>
    <dsp:sp modelId="{0EC287D7-293E-4A29-862B-70ABA576F3E3}">
      <dsp:nvSpPr>
        <dsp:cNvPr id="0" name=""/>
        <dsp:cNvSpPr/>
      </dsp:nvSpPr>
      <dsp:spPr>
        <a:xfrm rot="5400000">
          <a:off x="-292627" y="2061316"/>
          <a:ext cx="1906930" cy="1334851"/>
        </a:xfrm>
        <a:prstGeom prst="chevron">
          <a:avLst/>
        </a:prstGeom>
        <a:solidFill>
          <a:srgbClr val="339966"/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2</a:t>
          </a:r>
        </a:p>
      </dsp:txBody>
      <dsp:txXfrm rot="-5400000">
        <a:off x="-6587" y="2442703"/>
        <a:ext cx="1334851" cy="572079"/>
      </dsp:txXfrm>
    </dsp:sp>
    <dsp:sp modelId="{1D6B6568-3B6A-427D-8544-15B3CEA0CF83}">
      <dsp:nvSpPr>
        <dsp:cNvPr id="0" name=""/>
        <dsp:cNvSpPr/>
      </dsp:nvSpPr>
      <dsp:spPr>
        <a:xfrm rot="5400000">
          <a:off x="5482527" y="-2433849"/>
          <a:ext cx="1239505" cy="9548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Nêu được một số đặc điểm tiêu biểu về tự nhiên  châu Á.</a:t>
          </a:r>
          <a:endParaRPr lang="en-US" sz="3600" kern="1200" dirty="0">
            <a:solidFill>
              <a:srgbClr val="3399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28264" y="1780922"/>
        <a:ext cx="9487524" cy="1118489"/>
      </dsp:txXfrm>
    </dsp:sp>
    <dsp:sp modelId="{B15CF01D-935A-42B5-B1DA-93A0E47A49DB}">
      <dsp:nvSpPr>
        <dsp:cNvPr id="0" name=""/>
        <dsp:cNvSpPr/>
      </dsp:nvSpPr>
      <dsp:spPr>
        <a:xfrm rot="5400000">
          <a:off x="-292627" y="3726867"/>
          <a:ext cx="1906930" cy="1334851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3</a:t>
          </a:r>
        </a:p>
      </dsp:txBody>
      <dsp:txXfrm rot="-5400000">
        <a:off x="-6587" y="4108254"/>
        <a:ext cx="1334851" cy="572079"/>
      </dsp:txXfrm>
    </dsp:sp>
    <dsp:sp modelId="{75FEEED5-E821-42E0-94F2-5130200B7388}">
      <dsp:nvSpPr>
        <dsp:cNvPr id="0" name=""/>
        <dsp:cNvSpPr/>
      </dsp:nvSpPr>
      <dsp:spPr>
        <a:xfrm rot="5400000">
          <a:off x="5482527" y="-717934"/>
          <a:ext cx="1239505" cy="9548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dãy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núi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châu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Á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lược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36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</dsp:txBody>
      <dsp:txXfrm rot="-5400000">
        <a:off x="1328264" y="3496837"/>
        <a:ext cx="9487524" cy="1118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01/02/2022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FA4F16A9-72DD-4131-BB72-490E70164EC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84188" y="1279525"/>
            <a:ext cx="6135687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文本占位符 2">
            <a:extLst>
              <a:ext uri="{FF2B5EF4-FFF2-40B4-BE49-F238E27FC236}">
                <a16:creationId xmlns:a16="http://schemas.microsoft.com/office/drawing/2014/main" id="{15483025-8D72-4EA4-A1F2-82371371B71E}"/>
              </a:ext>
            </a:extLst>
          </p:cNvPr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更多模板</a:t>
            </a:r>
            <a:r>
              <a:rPr lang="en-US" altLang="zh-CN"/>
              <a:t>123</a:t>
            </a:r>
            <a:r>
              <a:rPr lang="zh-CN" altLang="en-US"/>
              <a:t>图文旗舰店：</a:t>
            </a:r>
            <a:r>
              <a:rPr lang="en-US" altLang="zh-CN"/>
              <a:t>666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6DCB4C-5880-4A5D-B715-D670E7F62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7D96E6F-6161-4DDA-8C8A-1429D07A5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63A0A13-5C6C-4063-BB88-19DFBFDF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8A028F9-3BC1-4721-B4BE-15A8F9A3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F404D7-010B-43B7-B63F-02A85229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1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BCBBB5-9F9E-4C00-8678-BC1FBEC5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D486595-2EA2-4FD2-882D-57E47DC7E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B87FA6E-343E-4492-9AC5-8B977EF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2178A71-671F-4207-B531-0FEBC6E5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19FEBD-0C6B-4342-A516-F59F4ACC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0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8DC9D5A-071F-4223-A204-2DE838D1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983F402-B392-4327-9AD4-1769F93F0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F7EAD4A-C050-455E-857B-D432152FF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EDAA6D-949A-43AD-AB52-0FBB2CF4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77DF6B-3138-4378-8524-9542893D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949435-D283-4807-8A61-9645A485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0D89E18-AA75-4E6E-9759-24E9D61B2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3FEEEF5-6F72-4EF1-8770-62B71B1A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F60A21-7733-4134-B191-73F8E35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299E4B2-F955-4951-B9A1-5C918EC5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5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84576-AEA4-4773-BA1A-E0CB4EC8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BE1CC37-9298-40E5-8210-A4560B82D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B0A90B-3D2C-452A-B65B-BA3F9054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C14BAE-3524-48E9-99FA-D9C4EBBA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52EB40-BAD6-4E7F-9926-6D0C6DE6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A8C088A-E1A8-470D-A7A4-D08D5F98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2A6CB12-26FD-4771-9EC5-28B8606D7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E145A7C-3A3A-4747-AFF3-EAAFF0020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63CBDAA-5977-42FD-BF43-CDCB2612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01/02/2022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72FE635-5E78-40D8-844E-4E9ED9AA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A815ADC-F6F6-44A7-9EC9-41FF8E69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6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938947-B6CE-4E1A-8C2C-CFE4DE53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2AB3B71-A83C-44BB-B7E5-318AE27C2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B0322E5-54AF-4EDD-806D-AAB62511A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6094C17-0D1A-4AFA-AD5A-7ACF5E8E1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9AD473D-83BC-43C8-9EE8-AA1DC53CE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66D813E-0AA9-463B-89D8-C135441B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01/02/2022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6FA5C12-4A09-4974-A1E3-C619461B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04212EA-B141-4CF7-806D-250810D0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D4570B-7267-4B77-931E-E81401DC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AC0FA2F-CC9B-412E-B313-5BA89D16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01/02/2022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72C804B-F917-43C4-9B68-65245916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D511E45-A5B6-48F5-BEEF-72286AB2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1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2B3FC85-4C13-465F-AEF3-E7192053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01/02/2022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3C0B4E6-F86F-4849-8408-D231D005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19DE506-7F04-4378-B9CF-C6FDCD8A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9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A95C51-6436-4A61-89DF-C383882B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3A92515-74FC-48DD-BE8D-41437FCB1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EF2733E-A3A6-4258-B641-605BFB4D6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09A362-5552-47C2-8CF3-52CC1937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01/02/2022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3E7C18-194B-472B-9079-1B50E863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15CE2CB-C8A0-4189-93CD-60E9ACB5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1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EE6D92-C66E-4816-BA0C-5E7C3501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16FC832-8C19-4868-A9AD-760D5F38B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FB6693E-9DE1-43D5-8BE0-EA479089E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1D4B64D-3242-4A96-90CB-88F3A93F0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01/02/2022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265DF2B-A834-4017-BB02-D84FB7F7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6295B93-7D7F-4C9A-AB7F-2176A763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5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A0F59F3-9CC4-4475-B326-0BE61178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B9107A8-54CD-49F6-BBB9-549929C52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2A4B585-367F-4140-B047-1140A1758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01/02/2022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95EA1C-F6C2-486A-B69B-B29AE3BA7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B5178E6-AD68-4464-B405-381DE7B39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6858"/>
            <a:ext cx="9144000" cy="1655762"/>
          </a:xfrm>
        </p:spPr>
        <p:txBody>
          <a:bodyPr/>
          <a:lstStyle/>
          <a:p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HÔM NAY!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/>
          <p:nvPr/>
        </p:nvSpPr>
        <p:spPr>
          <a:xfrm>
            <a:off x="2286000" y="609600"/>
            <a:ext cx="73152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0835" name="Text Box 3"/>
          <p:cNvSpPr txBox="1"/>
          <p:nvPr/>
        </p:nvSpPr>
        <p:spPr>
          <a:xfrm>
            <a:off x="2286000" y="258763"/>
            <a:ext cx="7696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</a:rPr>
              <a:t> Châu Á gồm những phần nào?</a:t>
            </a: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5" y="930275"/>
            <a:ext cx="8610600" cy="5650865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0837" name="Text Box 5"/>
          <p:cNvSpPr txBox="1"/>
          <p:nvPr/>
        </p:nvSpPr>
        <p:spPr>
          <a:xfrm>
            <a:off x="8897938" y="723900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Lục địa</a:t>
            </a:r>
          </a:p>
        </p:txBody>
      </p:sp>
      <p:sp>
        <p:nvSpPr>
          <p:cNvPr id="120838" name="Text Box 6"/>
          <p:cNvSpPr txBox="1"/>
          <p:nvPr/>
        </p:nvSpPr>
        <p:spPr>
          <a:xfrm>
            <a:off x="9780588" y="1343025"/>
            <a:ext cx="1057275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Đảo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và các quần đảo</a:t>
            </a:r>
          </a:p>
        </p:txBody>
      </p:sp>
      <p:sp>
        <p:nvSpPr>
          <p:cNvPr id="120839" name="Line 7"/>
          <p:cNvSpPr/>
          <p:nvPr/>
        </p:nvSpPr>
        <p:spPr>
          <a:xfrm flipH="1">
            <a:off x="8915400" y="2057400"/>
            <a:ext cx="838200" cy="6096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0840" name="Line 8"/>
          <p:cNvSpPr/>
          <p:nvPr/>
        </p:nvSpPr>
        <p:spPr>
          <a:xfrm flipH="1">
            <a:off x="8188325" y="1127125"/>
            <a:ext cx="1108075" cy="854075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0841" name="Oval 9"/>
          <p:cNvSpPr/>
          <p:nvPr/>
        </p:nvSpPr>
        <p:spPr>
          <a:xfrm>
            <a:off x="8187690" y="3200400"/>
            <a:ext cx="1219835" cy="95885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0842" name="Oval 10"/>
          <p:cNvSpPr/>
          <p:nvPr/>
        </p:nvSpPr>
        <p:spPr>
          <a:xfrm rot="1022189">
            <a:off x="8748713" y="1649413"/>
            <a:ext cx="471487" cy="1755775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0843" name="Line 11"/>
          <p:cNvSpPr/>
          <p:nvPr/>
        </p:nvSpPr>
        <p:spPr>
          <a:xfrm flipH="1">
            <a:off x="8763000" y="2057400"/>
            <a:ext cx="990600" cy="16764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0844" name="Text Box 12"/>
          <p:cNvSpPr txBox="1"/>
          <p:nvPr/>
        </p:nvSpPr>
        <p:spPr>
          <a:xfrm>
            <a:off x="1698625" y="216218"/>
            <a:ext cx="91821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</a:rPr>
              <a:t>Châu Á gồm lục địa,  đảo và các quần đảo xung quanh.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7" grpId="0"/>
      <p:bldP spid="120838" grpId="0"/>
      <p:bldP spid="120841" grpId="0" bldLvl="0" animBg="1"/>
      <p:bldP spid="120842" grpId="0" bldLvl="0" animBg="1"/>
      <p:bldP spid="1208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120" y="57150"/>
            <a:ext cx="7725410" cy="842645"/>
          </a:xfrm>
        </p:spPr>
        <p:txBody>
          <a:bodyPr/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Bảng số liệu về diện tích các châu lục</a:t>
            </a:r>
          </a:p>
        </p:txBody>
      </p:sp>
      <p:graphicFrame>
        <p:nvGraphicFramePr>
          <p:cNvPr id="4" name="Group 333"/>
          <p:cNvGraphicFramePr>
            <a:graphicFrameLocks noGrp="1"/>
          </p:cNvGraphicFramePr>
          <p:nvPr/>
        </p:nvGraphicFramePr>
        <p:xfrm>
          <a:off x="734696" y="899795"/>
          <a:ext cx="10779571" cy="42732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57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3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2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lục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3200" b="1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</a:t>
                      </a:r>
                      <a:r>
                        <a:rPr kumimoji="0" lang="en-US" sz="3200" b="1" u="none" strike="noStrike" cap="none" normalizeH="0" baseline="300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Á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Mĩ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Phi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Âu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Đại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Dương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 </a:t>
                      </a: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307455" y="2087245"/>
            <a:ext cx="5208905" cy="502920"/>
          </a:xfrm>
          <a:prstGeom prst="rect">
            <a:avLst/>
          </a:prstGeom>
          <a:solidFill>
            <a:srgbClr val="FF33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1790" y="5317490"/>
            <a:ext cx="11677650" cy="15011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Á có diện tích 44 triệu km</a:t>
            </a:r>
            <a:r>
              <a:rPr lang="en-US" sz="3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là châu lục có diện tích lớn nhất thế giới.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1790" y="5317490"/>
            <a:ext cx="11677650" cy="15011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Á có diện tích bao nhiêu? So với diện tích của các châu lục khác thì Châu Á có diện tích như thế nào?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3" grpId="0" bldLvl="0" animBg="1"/>
      <p:bldP spid="3" grpId="1" animBg="1"/>
      <p:bldP spid="3" grpId="2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s 7"/>
          <p:cNvSpPr/>
          <p:nvPr/>
        </p:nvSpPr>
        <p:spPr>
          <a:xfrm>
            <a:off x="3768725" y="1136015"/>
            <a:ext cx="8020685" cy="14909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Châu Á trải dài từ gần cực Bắc tới quá Xích đạo, ba phía giáp biển và đại dương.</a:t>
            </a:r>
          </a:p>
        </p:txBody>
      </p:sp>
      <p:sp>
        <p:nvSpPr>
          <p:cNvPr id="9" name="Rectangles 8"/>
          <p:cNvSpPr/>
          <p:nvPr/>
        </p:nvSpPr>
        <p:spPr>
          <a:xfrm>
            <a:off x="3768725" y="3836670"/>
            <a:ext cx="8020685" cy="14909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Châu Á là châu lục có diện tích lớn nhất thế giới.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173095" y="2113280"/>
            <a:ext cx="594360" cy="8566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1"/>
          </p:cNvCxnSpPr>
          <p:nvPr/>
        </p:nvCxnSpPr>
        <p:spPr>
          <a:xfrm>
            <a:off x="2991485" y="3352800"/>
            <a:ext cx="777240" cy="122936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30505" y="2626995"/>
            <a:ext cx="3002280" cy="1209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00660" y="147955"/>
            <a:ext cx="483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luoc-do-cac-khu-vuc-chau-a (1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1536" y="530352"/>
            <a:ext cx="6284253" cy="5632703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76211" y="3107881"/>
            <a:ext cx="41421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D4E072B-349B-44D5-B578-5D2B3A877528}"/>
              </a:ext>
            </a:extLst>
          </p:cNvPr>
          <p:cNvSpPr txBox="1"/>
          <p:nvPr/>
        </p:nvSpPr>
        <p:spPr>
          <a:xfrm>
            <a:off x="6364224" y="6163054"/>
            <a:ext cx="4590288" cy="402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2000" dirty="0"/>
              <a:t> </a:t>
            </a:r>
            <a:r>
              <a:rPr lang="en-US" sz="2000" dirty="0" err="1"/>
              <a:t>Lược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khu</a:t>
            </a:r>
            <a:r>
              <a:rPr lang="en-US" sz="2000" dirty="0"/>
              <a:t> </a:t>
            </a:r>
            <a:r>
              <a:rPr lang="en-US" sz="2000" dirty="0" err="1"/>
              <a:t>vực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484F056-3F01-4931-9E81-A79B4C7F335B}"/>
              </a:ext>
            </a:extLst>
          </p:cNvPr>
          <p:cNvSpPr txBox="1"/>
          <p:nvPr/>
        </p:nvSpPr>
        <p:spPr>
          <a:xfrm>
            <a:off x="398335" y="1883664"/>
            <a:ext cx="483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Quan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77C5D98-5CC5-4EC1-ACE5-D7FB890222EF}"/>
              </a:ext>
            </a:extLst>
          </p:cNvPr>
          <p:cNvSpPr txBox="1"/>
          <p:nvPr/>
        </p:nvSpPr>
        <p:spPr>
          <a:xfrm>
            <a:off x="200659" y="950976"/>
            <a:ext cx="4835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Á: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3" grpId="2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uoc-do-cac-khu-vuc-chau-a (1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590" y="752475"/>
            <a:ext cx="5608979" cy="5520944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5591175" y="752475"/>
            <a:ext cx="2189480" cy="1908810"/>
          </a:xfrm>
          <a:prstGeom prst="flowChartConnector">
            <a:avLst/>
          </a:prstGeom>
          <a:noFill/>
          <a:ln w="34925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058920" y="2244089"/>
            <a:ext cx="1906905" cy="984885"/>
          </a:xfrm>
          <a:prstGeom prst="flowChartConnector">
            <a:avLst/>
          </a:prstGeom>
          <a:noFill/>
          <a:ln w="41275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782569" y="2993390"/>
            <a:ext cx="2189479" cy="1360806"/>
          </a:xfrm>
          <a:prstGeom prst="flowChartConnector">
            <a:avLst/>
          </a:prstGeom>
          <a:noFill/>
          <a:ln w="4445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813935" y="3629026"/>
            <a:ext cx="1353796" cy="1542159"/>
          </a:xfrm>
          <a:prstGeom prst="flowChartConnector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096000" y="2563114"/>
            <a:ext cx="1906905" cy="1548511"/>
          </a:xfrm>
          <a:prstGeom prst="flowChartConnector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096000" y="4111625"/>
            <a:ext cx="2709569" cy="1908810"/>
          </a:xfrm>
          <a:prstGeom prst="flowChartConnector">
            <a:avLst/>
          </a:prstGeom>
          <a:noFill/>
          <a:ln w="41275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002905" y="2515235"/>
            <a:ext cx="2696845" cy="861060"/>
          </a:xfrm>
          <a:prstGeom prst="straightConnector1">
            <a:avLst/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0186035" y="752475"/>
            <a:ext cx="1582420" cy="645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 Á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24380" y="1518920"/>
            <a:ext cx="2189480" cy="984885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15" idx="1"/>
          </p:cNvCxnSpPr>
          <p:nvPr/>
        </p:nvCxnSpPr>
        <p:spPr>
          <a:xfrm flipH="1">
            <a:off x="7780655" y="1075055"/>
            <a:ext cx="2405380" cy="753110"/>
          </a:xfrm>
          <a:prstGeom prst="straightConnector1">
            <a:avLst/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0266680" y="2348230"/>
            <a:ext cx="1582420" cy="645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Á</a:t>
            </a:r>
          </a:p>
        </p:txBody>
      </p:sp>
      <p:cxnSp>
        <p:nvCxnSpPr>
          <p:cNvPr id="19" name="Straight Arrow Connector 18"/>
          <p:cNvCxnSpPr>
            <a:cxnSpLocks/>
            <a:stCxn id="20" idx="1"/>
          </p:cNvCxnSpPr>
          <p:nvPr/>
        </p:nvCxnSpPr>
        <p:spPr>
          <a:xfrm flipH="1">
            <a:off x="8778138" y="4483735"/>
            <a:ext cx="1488542" cy="638302"/>
          </a:xfrm>
          <a:prstGeom prst="straightConnector1">
            <a:avLst/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0266680" y="4030980"/>
            <a:ext cx="1874520" cy="9055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Nam Á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82445" y="3322320"/>
            <a:ext cx="1047115" cy="8763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63090" y="4622165"/>
            <a:ext cx="2800985" cy="47371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14045" y="1183005"/>
            <a:ext cx="1582420" cy="645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Á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90" y="2764790"/>
            <a:ext cx="2247265" cy="645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 Nam Á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4535" y="4622165"/>
            <a:ext cx="1582420" cy="645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8" grpId="0" animBg="1"/>
      <p:bldP spid="18" grpId="1" animBg="1"/>
      <p:bldP spid="20" grpId="0" animBg="1"/>
      <p:bldP spid="20" grpId="1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Hộp Văn bản 3">
            <a:extLst>
              <a:ext uri="{FF2B5EF4-FFF2-40B4-BE49-F238E27FC236}">
                <a16:creationId xmlns:a16="http://schemas.microsoft.com/office/drawing/2014/main" id="{CB86D486-6747-4E9D-9535-07A830B7B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4" y="107092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Đặc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điểm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tự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nhiên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8435" name="Hộp Văn bản 4">
            <a:extLst>
              <a:ext uri="{FF2B5EF4-FFF2-40B4-BE49-F238E27FC236}">
                <a16:creationId xmlns:a16="http://schemas.microsoft.com/office/drawing/2014/main" id="{9F663D3E-CFE4-44F3-AB4A-AFE01B4B6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4" y="582613"/>
            <a:ext cx="1135684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* Quan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sát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2 (SGK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trang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103)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cảnh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?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Cảnh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chụp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ở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đâu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</a:p>
        </p:txBody>
      </p:sp>
      <p:grpSp>
        <p:nvGrpSpPr>
          <p:cNvPr id="18436" name="Group 2">
            <a:extLst>
              <a:ext uri="{FF2B5EF4-FFF2-40B4-BE49-F238E27FC236}">
                <a16:creationId xmlns:a16="http://schemas.microsoft.com/office/drawing/2014/main" id="{FEF3E992-FE26-4B83-879B-19531132EF94}"/>
              </a:ext>
            </a:extLst>
          </p:cNvPr>
          <p:cNvGrpSpPr>
            <a:grpSpLocks/>
          </p:cNvGrpSpPr>
          <p:nvPr/>
        </p:nvGrpSpPr>
        <p:grpSpPr bwMode="auto">
          <a:xfrm>
            <a:off x="792925" y="1572767"/>
            <a:ext cx="10826496" cy="4812601"/>
            <a:chOff x="98" y="336"/>
            <a:chExt cx="5568" cy="3920"/>
          </a:xfrm>
        </p:grpSpPr>
        <p:pic>
          <p:nvPicPr>
            <p:cNvPr id="18437" name="Picture 3">
              <a:extLst>
                <a:ext uri="{FF2B5EF4-FFF2-40B4-BE49-F238E27FC236}">
                  <a16:creationId xmlns:a16="http://schemas.microsoft.com/office/drawing/2014/main" id="{CCE9E107-F2CB-45D7-AF72-25BB047260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" y="2352"/>
              <a:ext cx="2607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4">
              <a:extLst>
                <a:ext uri="{FF2B5EF4-FFF2-40B4-BE49-F238E27FC236}">
                  <a16:creationId xmlns:a16="http://schemas.microsoft.com/office/drawing/2014/main" id="{C166DCB7-2BCB-4B42-83E1-783CD864A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80"/>
              <a:ext cx="1874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5">
              <a:extLst>
                <a:ext uri="{FF2B5EF4-FFF2-40B4-BE49-F238E27FC236}">
                  <a16:creationId xmlns:a16="http://schemas.microsoft.com/office/drawing/2014/main" id="{904A8203-0137-49B7-83B2-DF9C1F810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336"/>
              <a:ext cx="172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6">
              <a:extLst>
                <a:ext uri="{FF2B5EF4-FFF2-40B4-BE49-F238E27FC236}">
                  <a16:creationId xmlns:a16="http://schemas.microsoft.com/office/drawing/2014/main" id="{8A915458-64FC-43A1-B5B1-70405D18E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36"/>
              <a:ext cx="177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1" name="Group 7">
              <a:extLst>
                <a:ext uri="{FF2B5EF4-FFF2-40B4-BE49-F238E27FC236}">
                  <a16:creationId xmlns:a16="http://schemas.microsoft.com/office/drawing/2014/main" id="{30A717F4-779F-414D-A62A-913059048A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9" y="2341"/>
              <a:ext cx="2496" cy="1915"/>
              <a:chOff x="3024" y="2016"/>
              <a:chExt cx="2496" cy="1915"/>
            </a:xfrm>
          </p:grpSpPr>
          <p:pic>
            <p:nvPicPr>
              <p:cNvPr id="18442" name="Picture 8">
                <a:extLst>
                  <a:ext uri="{FF2B5EF4-FFF2-40B4-BE49-F238E27FC236}">
                    <a16:creationId xmlns:a16="http://schemas.microsoft.com/office/drawing/2014/main" id="{0FED6523-BA8D-4854-A391-767F779DFC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62" b="17075"/>
              <a:stretch>
                <a:fillRect/>
              </a:stretch>
            </p:blipFill>
            <p:spPr bwMode="auto">
              <a:xfrm>
                <a:off x="3024" y="2016"/>
                <a:ext cx="2496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3" name="Text Box 9">
                <a:extLst>
                  <a:ext uri="{FF2B5EF4-FFF2-40B4-BE49-F238E27FC236}">
                    <a16:creationId xmlns:a16="http://schemas.microsoft.com/office/drawing/2014/main" id="{646C7ABA-4704-4535-92CD-0375B4F88A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3532"/>
                <a:ext cx="1584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 i="1">
                    <a:latin typeface="Arial" panose="020B0604020202020204" pitchFamily="34" charset="0"/>
                  </a:rPr>
                  <a:t>e) Dãy núi Hi-ma-lay-a   (phần thuộc Nê-pan )</a:t>
                </a: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 descr="luoc do cac khu vuc chau a">
            <a:extLst>
              <a:ext uri="{FF2B5EF4-FFF2-40B4-BE49-F238E27FC236}">
                <a16:creationId xmlns:a16="http://schemas.microsoft.com/office/drawing/2014/main" id="{0FEC1D37-7D62-4C22-9E8A-48712324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6" y="1838504"/>
            <a:ext cx="9857232" cy="4732159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rc 7">
            <a:extLst>
              <a:ext uri="{FF2B5EF4-FFF2-40B4-BE49-F238E27FC236}">
                <a16:creationId xmlns:a16="http://schemas.microsoft.com/office/drawing/2014/main" id="{38D70443-F88C-4BFC-B31D-5384EA391312}"/>
              </a:ext>
            </a:extLst>
          </p:cNvPr>
          <p:cNvSpPr>
            <a:spLocks/>
          </p:cNvSpPr>
          <p:nvPr/>
        </p:nvSpPr>
        <p:spPr bwMode="auto">
          <a:xfrm rot="3150558" flipH="1">
            <a:off x="4844257" y="2934495"/>
            <a:ext cx="603250" cy="935037"/>
          </a:xfrm>
          <a:custGeom>
            <a:avLst/>
            <a:gdLst>
              <a:gd name="T0" fmla="*/ 2147483646 w 20692"/>
              <a:gd name="T1" fmla="*/ 0 h 20052"/>
              <a:gd name="T2" fmla="*/ 2147483646 w 20692"/>
              <a:gd name="T3" fmla="*/ 2147483646 h 20052"/>
              <a:gd name="T4" fmla="*/ 0 w 20692"/>
              <a:gd name="T5" fmla="*/ 2147483646 h 20052"/>
              <a:gd name="T6" fmla="*/ 0 60000 65536"/>
              <a:gd name="T7" fmla="*/ 0 60000 65536"/>
              <a:gd name="T8" fmla="*/ 0 60000 65536"/>
              <a:gd name="T9" fmla="*/ 0 w 20692"/>
              <a:gd name="T10" fmla="*/ 0 h 20052"/>
              <a:gd name="T11" fmla="*/ 20692 w 20692"/>
              <a:gd name="T12" fmla="*/ 20052 h 200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92" h="20052" fill="none" extrusionOk="0">
                <a:moveTo>
                  <a:pt x="8029" y="-1"/>
                </a:moveTo>
                <a:cubicBezTo>
                  <a:pt x="14141" y="2446"/>
                  <a:pt x="18803" y="7548"/>
                  <a:pt x="20691" y="13855"/>
                </a:cubicBezTo>
              </a:path>
              <a:path w="20692" h="20052" stroke="0" extrusionOk="0">
                <a:moveTo>
                  <a:pt x="8029" y="-1"/>
                </a:moveTo>
                <a:cubicBezTo>
                  <a:pt x="14141" y="2446"/>
                  <a:pt x="18803" y="7548"/>
                  <a:pt x="20691" y="13855"/>
                </a:cubicBezTo>
                <a:lnTo>
                  <a:pt x="0" y="20052"/>
                </a:lnTo>
                <a:lnTo>
                  <a:pt x="8029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Hộp Văn bản 1">
            <a:extLst>
              <a:ext uri="{FF2B5EF4-FFF2-40B4-BE49-F238E27FC236}">
                <a16:creationId xmlns:a16="http://schemas.microsoft.com/office/drawing/2014/main" id="{5DD007C7-B887-41F6-8E90-D601B7464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49" y="25727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Đặc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điểm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tự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nhiên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9461" name="Hộp Văn bản 2">
            <a:extLst>
              <a:ext uri="{FF2B5EF4-FFF2-40B4-BE49-F238E27FC236}">
                <a16:creationId xmlns:a16="http://schemas.microsoft.com/office/drawing/2014/main" id="{F78C1397-07E9-432C-9DF1-72ABE6574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76" y="638175"/>
            <a:ext cx="11411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*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3  (SGK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trang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104)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cái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a,b,c,d,e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ảnh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chụp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ở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2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SGK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trang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103) 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cảnh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thiên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nhiên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chụp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ở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khu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vực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châu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Á?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uoc-do-cac-khu-vuc-chau-a (1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0900" y="91948"/>
            <a:ext cx="7741285" cy="660095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670550" y="2066925"/>
            <a:ext cx="946785" cy="32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72120" y="2576830"/>
            <a:ext cx="946785" cy="32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68445" y="2438400"/>
            <a:ext cx="946785" cy="32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32450" y="3739515"/>
            <a:ext cx="946785" cy="32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52030" y="5885180"/>
            <a:ext cx="946785" cy="32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695055" y="1710372"/>
            <a:ext cx="1229360" cy="967105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>
            <a:off x="7747635" y="2778125"/>
            <a:ext cx="156210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Á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36490" y="1699895"/>
            <a:ext cx="1127760" cy="60452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6082030" y="2066925"/>
            <a:ext cx="119951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162935" y="1699895"/>
            <a:ext cx="1249680" cy="92710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4068445" y="2697480"/>
            <a:ext cx="148145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Á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747635" y="4991735"/>
            <a:ext cx="1170305" cy="89662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/>
          <p:cNvSpPr txBox="1"/>
          <p:nvPr/>
        </p:nvSpPr>
        <p:spPr>
          <a:xfrm>
            <a:off x="5434965" y="5476875"/>
            <a:ext cx="235458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Nam Á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166427" y="4041775"/>
            <a:ext cx="2750820" cy="90678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1"/>
          <p:cNvSpPr txBox="1"/>
          <p:nvPr/>
        </p:nvSpPr>
        <p:spPr>
          <a:xfrm>
            <a:off x="4869028" y="4401439"/>
            <a:ext cx="128778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Á</a:t>
            </a:r>
          </a:p>
        </p:txBody>
      </p:sp>
      <p:pic>
        <p:nvPicPr>
          <p:cNvPr id="25" name="Picture 21">
            <a:extLst>
              <a:ext uri="{FF2B5EF4-FFF2-40B4-BE49-F238E27FC236}">
                <a16:creationId xmlns:a16="http://schemas.microsoft.com/office/drawing/2014/main" id="{5F32B6F2-D077-4198-8A2E-57CEA6521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28" y="165100"/>
            <a:ext cx="3279901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>
            <a:extLst>
              <a:ext uri="{FF2B5EF4-FFF2-40B4-BE49-F238E27FC236}">
                <a16:creationId xmlns:a16="http://schemas.microsoft.com/office/drawing/2014/main" id="{D7CCC359-E2BA-4AF2-B5BA-F0B3C9C72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9" y="118745"/>
            <a:ext cx="3504565" cy="27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9">
            <a:extLst>
              <a:ext uri="{FF2B5EF4-FFF2-40B4-BE49-F238E27FC236}">
                <a16:creationId xmlns:a16="http://schemas.microsoft.com/office/drawing/2014/main" id="{C389357E-DAA9-4758-8484-E875C944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14" y="92393"/>
            <a:ext cx="3926206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6">
            <a:extLst>
              <a:ext uri="{FF2B5EF4-FFF2-40B4-BE49-F238E27FC236}">
                <a16:creationId xmlns:a16="http://schemas.microsoft.com/office/drawing/2014/main" id="{0C89672B-9F32-462E-BE6C-CDC4815712B8}"/>
              </a:ext>
            </a:extLst>
          </p:cNvPr>
          <p:cNvGrpSpPr>
            <a:grpSpLocks/>
          </p:cNvGrpSpPr>
          <p:nvPr/>
        </p:nvGrpSpPr>
        <p:grpSpPr bwMode="auto">
          <a:xfrm>
            <a:off x="66676" y="3900805"/>
            <a:ext cx="4006442" cy="3340076"/>
            <a:chOff x="2926" y="2112"/>
            <a:chExt cx="1670" cy="1076"/>
          </a:xfrm>
        </p:grpSpPr>
        <p:pic>
          <p:nvPicPr>
            <p:cNvPr id="30" name="Picture 24">
              <a:extLst>
                <a:ext uri="{FF2B5EF4-FFF2-40B4-BE49-F238E27FC236}">
                  <a16:creationId xmlns:a16="http://schemas.microsoft.com/office/drawing/2014/main" id="{0B8AE4F0-8680-42D4-B576-4901235A4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2" b="17075"/>
            <a:stretch>
              <a:fillRect/>
            </a:stretch>
          </p:blipFill>
          <p:spPr bwMode="auto">
            <a:xfrm>
              <a:off x="2976" y="2112"/>
              <a:ext cx="1620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25">
              <a:extLst>
                <a:ext uri="{FF2B5EF4-FFF2-40B4-BE49-F238E27FC236}">
                  <a16:creationId xmlns:a16="http://schemas.microsoft.com/office/drawing/2014/main" id="{6F71FB0E-5043-427D-B314-58887C8C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6" y="2879"/>
              <a:ext cx="158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000" b="1" i="1" dirty="0">
                  <a:latin typeface="Arial" panose="020B0604020202020204" pitchFamily="34" charset="0"/>
                </a:rPr>
                <a:t>e) </a:t>
              </a:r>
              <a:r>
                <a:rPr lang="en-US" altLang="en-US" sz="1000" b="1" i="1" dirty="0" err="1">
                  <a:latin typeface="Arial" panose="020B0604020202020204" pitchFamily="34" charset="0"/>
                </a:rPr>
                <a:t>Dãy</a:t>
              </a:r>
              <a:r>
                <a:rPr lang="en-US" altLang="en-US" sz="1000" b="1" i="1" dirty="0">
                  <a:latin typeface="Arial" panose="020B0604020202020204" pitchFamily="34" charset="0"/>
                </a:rPr>
                <a:t> </a:t>
              </a:r>
              <a:r>
                <a:rPr lang="en-US" altLang="en-US" sz="1000" b="1" i="1" dirty="0" err="1">
                  <a:latin typeface="Arial" panose="020B0604020202020204" pitchFamily="34" charset="0"/>
                </a:rPr>
                <a:t>núi</a:t>
              </a:r>
              <a:r>
                <a:rPr lang="en-US" altLang="en-US" sz="1000" b="1" i="1" dirty="0">
                  <a:latin typeface="Arial" panose="020B0604020202020204" pitchFamily="34" charset="0"/>
                </a:rPr>
                <a:t> Hi-ma-lay-a  ( </a:t>
              </a:r>
              <a:r>
                <a:rPr lang="en-US" altLang="en-US" sz="1000" b="1" i="1" dirty="0" err="1">
                  <a:latin typeface="Arial" panose="020B0604020202020204" pitchFamily="34" charset="0"/>
                </a:rPr>
                <a:t>phần</a:t>
              </a:r>
              <a:r>
                <a:rPr lang="en-US" altLang="en-US" sz="1000" b="1" i="1" dirty="0">
                  <a:latin typeface="Arial" panose="020B0604020202020204" pitchFamily="34" charset="0"/>
                </a:rPr>
                <a:t> </a:t>
              </a:r>
              <a:r>
                <a:rPr lang="en-US" altLang="en-US" sz="1000" b="1" i="1" dirty="0" err="1">
                  <a:latin typeface="Arial" panose="020B0604020202020204" pitchFamily="34" charset="0"/>
                </a:rPr>
                <a:t>thuộc</a:t>
              </a:r>
              <a:r>
                <a:rPr lang="en-US" altLang="en-US" sz="1000" b="1" i="1" dirty="0">
                  <a:latin typeface="Arial" panose="020B0604020202020204" pitchFamily="34" charset="0"/>
                </a:rPr>
                <a:t> </a:t>
              </a:r>
              <a:r>
                <a:rPr lang="en-US" altLang="en-US" sz="1000" b="1" i="1" dirty="0" err="1">
                  <a:latin typeface="Arial" panose="020B0604020202020204" pitchFamily="34" charset="0"/>
                </a:rPr>
                <a:t>Nê</a:t>
              </a:r>
              <a:r>
                <a:rPr lang="en-US" altLang="en-US" sz="1000" b="1" i="1" dirty="0">
                  <a:latin typeface="Arial" panose="020B0604020202020204" pitchFamily="34" charset="0"/>
                </a:rPr>
                <a:t>-pan )</a:t>
              </a:r>
            </a:p>
          </p:txBody>
        </p:sp>
      </p:grpSp>
      <p:pic>
        <p:nvPicPr>
          <p:cNvPr id="32" name="Picture 20">
            <a:extLst>
              <a:ext uri="{FF2B5EF4-FFF2-40B4-BE49-F238E27FC236}">
                <a16:creationId xmlns:a16="http://schemas.microsoft.com/office/drawing/2014/main" id="{D074FE36-2223-445B-BF01-961D41AA1B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067" y="3214051"/>
            <a:ext cx="3041304" cy="267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1" grpId="1" animBg="1"/>
      <p:bldP spid="11" grpId="2" animBg="1"/>
      <p:bldP spid="13" grpId="1" animBg="1"/>
      <p:bldP spid="13" grpId="2" animBg="1"/>
      <p:bldP spid="18" grpId="1" animBg="1"/>
      <p:bldP spid="18" grpId="2" animBg="1"/>
      <p:bldP spid="20" grpId="1" animBg="1"/>
      <p:bldP spid="20" grpId="2" animBg="1"/>
      <p:bldP spid="22" grpId="1" animBg="1"/>
      <p:bldP spid="2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744" y="2321941"/>
            <a:ext cx="11286744" cy="1325563"/>
          </a:xfrm>
          <a:solidFill>
            <a:schemeClr val="accent4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uoc-do-cac-khu-vuc-chau-a (1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2195" y="31115"/>
            <a:ext cx="7333615" cy="5949061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98779" y="1224280"/>
            <a:ext cx="443928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104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Á?</a:t>
            </a:r>
          </a:p>
          <a:p>
            <a:pPr algn="just"/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Á.</a:t>
            </a:r>
          </a:p>
          <a:p>
            <a:pPr algn="just"/>
            <a:endParaRPr lang="en-US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00660" y="147955"/>
            <a:ext cx="4835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17F4E05-5EA5-45EB-829E-7C81775B70B4}"/>
              </a:ext>
            </a:extLst>
          </p:cNvPr>
          <p:cNvSpPr txBox="1"/>
          <p:nvPr/>
        </p:nvSpPr>
        <p:spPr>
          <a:xfrm>
            <a:off x="5449824" y="6108192"/>
            <a:ext cx="598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1" descr="c895bbb28e">
            <a:extLst>
              <a:ext uri="{FF2B5EF4-FFF2-40B4-BE49-F238E27FC236}">
                <a16:creationId xmlns:a16="http://schemas.microsoft.com/office/drawing/2014/main" id="{3C462C3F-D59C-4624-A9CA-ABA5FFB67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5358">
            <a:off x="1143001" y="442913"/>
            <a:ext cx="38195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7" descr="2457331_101750426327_2">
            <a:extLst>
              <a:ext uri="{FF2B5EF4-FFF2-40B4-BE49-F238E27FC236}">
                <a16:creationId xmlns:a16="http://schemas.microsoft.com/office/drawing/2014/main" id="{3ED1E728-EF8D-412A-AF25-3875F9E87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9"/>
          <a:stretch>
            <a:fillRect/>
          </a:stretch>
        </p:blipFill>
        <p:spPr bwMode="auto">
          <a:xfrm>
            <a:off x="1501776" y="5956300"/>
            <a:ext cx="91868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3" descr="觅元素584a989499b2d">
            <a:extLst>
              <a:ext uri="{FF2B5EF4-FFF2-40B4-BE49-F238E27FC236}">
                <a16:creationId xmlns:a16="http://schemas.microsoft.com/office/drawing/2014/main" id="{BD126226-D1A6-4634-8FFA-F6C5396A1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6" y="3643313"/>
            <a:ext cx="7891463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云形 2">
            <a:extLst>
              <a:ext uri="{FF2B5EF4-FFF2-40B4-BE49-F238E27FC236}">
                <a16:creationId xmlns:a16="http://schemas.microsoft.com/office/drawing/2014/main" id="{5BB23704-A38B-46D2-81CD-714E2745CCDC}"/>
              </a:ext>
            </a:extLst>
          </p:cNvPr>
          <p:cNvSpPr/>
          <p:nvPr/>
        </p:nvSpPr>
        <p:spPr>
          <a:xfrm>
            <a:off x="3582989" y="228601"/>
            <a:ext cx="5559425" cy="3738563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60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zh-CN" altLang="en-US" sz="6000" b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scan0003">
            <a:extLst>
              <a:ext uri="{FF2B5EF4-FFF2-40B4-BE49-F238E27FC236}">
                <a16:creationId xmlns:a16="http://schemas.microsoft.com/office/drawing/2014/main" id="{7D4FC8DA-7DE6-4608-B0A6-89107D8BE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r="2324" b="4530"/>
          <a:stretch>
            <a:fillRect/>
          </a:stretch>
        </p:blipFill>
        <p:spPr bwMode="auto">
          <a:xfrm>
            <a:off x="3048000" y="0"/>
            <a:ext cx="9144000" cy="680085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8" name="Arc 10">
            <a:extLst>
              <a:ext uri="{FF2B5EF4-FFF2-40B4-BE49-F238E27FC236}">
                <a16:creationId xmlns:a16="http://schemas.microsoft.com/office/drawing/2014/main" id="{36BB044F-FF23-4455-9392-3333207B745E}"/>
              </a:ext>
            </a:extLst>
          </p:cNvPr>
          <p:cNvSpPr>
            <a:spLocks/>
          </p:cNvSpPr>
          <p:nvPr/>
        </p:nvSpPr>
        <p:spPr bwMode="auto">
          <a:xfrm rot="400838" flipH="1">
            <a:off x="5778500" y="1397001"/>
            <a:ext cx="762000" cy="1076325"/>
          </a:xfrm>
          <a:custGeom>
            <a:avLst/>
            <a:gdLst>
              <a:gd name="T0" fmla="*/ 2147483646 w 20616"/>
              <a:gd name="T1" fmla="*/ 0 h 21558"/>
              <a:gd name="T2" fmla="*/ 2147483646 w 20616"/>
              <a:gd name="T3" fmla="*/ 2147483646 h 21558"/>
              <a:gd name="T4" fmla="*/ 0 w 20616"/>
              <a:gd name="T5" fmla="*/ 2147483646 h 21558"/>
              <a:gd name="T6" fmla="*/ 0 60000 65536"/>
              <a:gd name="T7" fmla="*/ 0 60000 65536"/>
              <a:gd name="T8" fmla="*/ 0 60000 65536"/>
              <a:gd name="T9" fmla="*/ 0 w 20616"/>
              <a:gd name="T10" fmla="*/ 0 h 21558"/>
              <a:gd name="T11" fmla="*/ 20616 w 20616"/>
              <a:gd name="T12" fmla="*/ 21558 h 215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16" h="21558" fill="none" extrusionOk="0">
                <a:moveTo>
                  <a:pt x="1345" y="-1"/>
                </a:moveTo>
                <a:cubicBezTo>
                  <a:pt x="10280" y="557"/>
                  <a:pt x="17945" y="6569"/>
                  <a:pt x="20616" y="15113"/>
                </a:cubicBezTo>
              </a:path>
              <a:path w="20616" h="21558" stroke="0" extrusionOk="0">
                <a:moveTo>
                  <a:pt x="1345" y="-1"/>
                </a:moveTo>
                <a:cubicBezTo>
                  <a:pt x="10280" y="557"/>
                  <a:pt x="17945" y="6569"/>
                  <a:pt x="20616" y="15113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9" name="Arc 11">
            <a:extLst>
              <a:ext uri="{FF2B5EF4-FFF2-40B4-BE49-F238E27FC236}">
                <a16:creationId xmlns:a16="http://schemas.microsoft.com/office/drawing/2014/main" id="{0BD80032-1CA2-479C-AA8B-D9C48A69841F}"/>
              </a:ext>
            </a:extLst>
          </p:cNvPr>
          <p:cNvSpPr>
            <a:spLocks/>
          </p:cNvSpPr>
          <p:nvPr/>
        </p:nvSpPr>
        <p:spPr bwMode="auto">
          <a:xfrm rot="6438106">
            <a:off x="6320632" y="2609057"/>
            <a:ext cx="1530350" cy="1366837"/>
          </a:xfrm>
          <a:custGeom>
            <a:avLst/>
            <a:gdLst>
              <a:gd name="T0" fmla="*/ 2147483646 w 21600"/>
              <a:gd name="T1" fmla="*/ 0 h 21329"/>
              <a:gd name="T2" fmla="*/ 2147483646 w 21600"/>
              <a:gd name="T3" fmla="*/ 2147483646 h 21329"/>
              <a:gd name="T4" fmla="*/ 0 w 21600"/>
              <a:gd name="T5" fmla="*/ 2147483646 h 21329"/>
              <a:gd name="T6" fmla="*/ 0 60000 65536"/>
              <a:gd name="T7" fmla="*/ 0 60000 65536"/>
              <a:gd name="T8" fmla="*/ 0 60000 65536"/>
              <a:gd name="T9" fmla="*/ 0 w 21600"/>
              <a:gd name="T10" fmla="*/ 0 h 21329"/>
              <a:gd name="T11" fmla="*/ 21600 w 21600"/>
              <a:gd name="T12" fmla="*/ 21329 h 213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29" fill="none" extrusionOk="0">
                <a:moveTo>
                  <a:pt x="18612" y="0"/>
                </a:moveTo>
                <a:cubicBezTo>
                  <a:pt x="20568" y="3321"/>
                  <a:pt x="21600" y="7105"/>
                  <a:pt x="21600" y="10960"/>
                </a:cubicBezTo>
                <a:cubicBezTo>
                  <a:pt x="21600" y="14584"/>
                  <a:pt x="20688" y="18149"/>
                  <a:pt x="18948" y="21329"/>
                </a:cubicBezTo>
              </a:path>
              <a:path w="21600" h="21329" stroke="0" extrusionOk="0">
                <a:moveTo>
                  <a:pt x="18612" y="0"/>
                </a:moveTo>
                <a:cubicBezTo>
                  <a:pt x="20568" y="3321"/>
                  <a:pt x="21600" y="7105"/>
                  <a:pt x="21600" y="10960"/>
                </a:cubicBezTo>
                <a:cubicBezTo>
                  <a:pt x="21600" y="14584"/>
                  <a:pt x="20688" y="18149"/>
                  <a:pt x="18948" y="21329"/>
                </a:cubicBezTo>
                <a:lnTo>
                  <a:pt x="0" y="10960"/>
                </a:lnTo>
                <a:lnTo>
                  <a:pt x="18612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0" name="Arc 12">
            <a:extLst>
              <a:ext uri="{FF2B5EF4-FFF2-40B4-BE49-F238E27FC236}">
                <a16:creationId xmlns:a16="http://schemas.microsoft.com/office/drawing/2014/main" id="{5D2C6D86-92F1-4331-A260-911BA1953F4E}"/>
              </a:ext>
            </a:extLst>
          </p:cNvPr>
          <p:cNvSpPr>
            <a:spLocks/>
          </p:cNvSpPr>
          <p:nvPr/>
        </p:nvSpPr>
        <p:spPr bwMode="auto">
          <a:xfrm rot="5504264" flipV="1">
            <a:off x="6999288" y="2932113"/>
            <a:ext cx="303212" cy="1065212"/>
          </a:xfrm>
          <a:custGeom>
            <a:avLst/>
            <a:gdLst>
              <a:gd name="T0" fmla="*/ 2147483646 w 21600"/>
              <a:gd name="T1" fmla="*/ 0 h 25288"/>
              <a:gd name="T2" fmla="*/ 2147483646 w 21600"/>
              <a:gd name="T3" fmla="*/ 2147483646 h 25288"/>
              <a:gd name="T4" fmla="*/ 0 w 21600"/>
              <a:gd name="T5" fmla="*/ 2147483646 h 25288"/>
              <a:gd name="T6" fmla="*/ 0 60000 65536"/>
              <a:gd name="T7" fmla="*/ 0 60000 65536"/>
              <a:gd name="T8" fmla="*/ 0 60000 65536"/>
              <a:gd name="T9" fmla="*/ 0 w 21600"/>
              <a:gd name="T10" fmla="*/ 0 h 25288"/>
              <a:gd name="T11" fmla="*/ 21600 w 21600"/>
              <a:gd name="T12" fmla="*/ 25288 h 25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288" fill="none" extrusionOk="0">
                <a:moveTo>
                  <a:pt x="15160" y="-1"/>
                </a:moveTo>
                <a:cubicBezTo>
                  <a:pt x="19280" y="4059"/>
                  <a:pt x="21600" y="9601"/>
                  <a:pt x="21600" y="15386"/>
                </a:cubicBezTo>
                <a:cubicBezTo>
                  <a:pt x="21600" y="18831"/>
                  <a:pt x="20775" y="22226"/>
                  <a:pt x="19196" y="25287"/>
                </a:cubicBezTo>
              </a:path>
              <a:path w="21600" h="25288" stroke="0" extrusionOk="0">
                <a:moveTo>
                  <a:pt x="15160" y="-1"/>
                </a:moveTo>
                <a:cubicBezTo>
                  <a:pt x="19280" y="4059"/>
                  <a:pt x="21600" y="9601"/>
                  <a:pt x="21600" y="15386"/>
                </a:cubicBezTo>
                <a:cubicBezTo>
                  <a:pt x="21600" y="18831"/>
                  <a:pt x="20775" y="22226"/>
                  <a:pt x="19196" y="25287"/>
                </a:cubicBezTo>
                <a:lnTo>
                  <a:pt x="0" y="15386"/>
                </a:lnTo>
                <a:lnTo>
                  <a:pt x="15160" y="-1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1" name="Arc 13">
            <a:extLst>
              <a:ext uri="{FF2B5EF4-FFF2-40B4-BE49-F238E27FC236}">
                <a16:creationId xmlns:a16="http://schemas.microsoft.com/office/drawing/2014/main" id="{AF51DB5E-BF0F-4CAA-9061-8BE7D0E2CB33}"/>
              </a:ext>
            </a:extLst>
          </p:cNvPr>
          <p:cNvSpPr>
            <a:spLocks/>
          </p:cNvSpPr>
          <p:nvPr/>
        </p:nvSpPr>
        <p:spPr bwMode="auto">
          <a:xfrm rot="17912068" flipV="1">
            <a:off x="3486150" y="1720850"/>
            <a:ext cx="649288" cy="1525588"/>
          </a:xfrm>
          <a:custGeom>
            <a:avLst/>
            <a:gdLst>
              <a:gd name="T0" fmla="*/ 2147483646 w 17713"/>
              <a:gd name="T1" fmla="*/ 0 h 17035"/>
              <a:gd name="T2" fmla="*/ 2147483646 w 17713"/>
              <a:gd name="T3" fmla="*/ 2147483646 h 17035"/>
              <a:gd name="T4" fmla="*/ 0 w 17713"/>
              <a:gd name="T5" fmla="*/ 2147483646 h 17035"/>
              <a:gd name="T6" fmla="*/ 0 60000 65536"/>
              <a:gd name="T7" fmla="*/ 0 60000 65536"/>
              <a:gd name="T8" fmla="*/ 0 60000 65536"/>
              <a:gd name="T9" fmla="*/ 0 w 17713"/>
              <a:gd name="T10" fmla="*/ 0 h 17035"/>
              <a:gd name="T11" fmla="*/ 17713 w 17713"/>
              <a:gd name="T12" fmla="*/ 17035 h 170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13" h="17035" fill="none" extrusionOk="0">
                <a:moveTo>
                  <a:pt x="13280" y="0"/>
                </a:moveTo>
                <a:cubicBezTo>
                  <a:pt x="14983" y="1327"/>
                  <a:pt x="16477" y="2902"/>
                  <a:pt x="17712" y="4673"/>
                </a:cubicBezTo>
              </a:path>
              <a:path w="17713" h="17035" stroke="0" extrusionOk="0">
                <a:moveTo>
                  <a:pt x="13280" y="0"/>
                </a:moveTo>
                <a:cubicBezTo>
                  <a:pt x="14983" y="1327"/>
                  <a:pt x="16477" y="2902"/>
                  <a:pt x="17712" y="4673"/>
                </a:cubicBezTo>
                <a:lnTo>
                  <a:pt x="0" y="17035"/>
                </a:lnTo>
                <a:lnTo>
                  <a:pt x="13280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Arc 14">
            <a:extLst>
              <a:ext uri="{FF2B5EF4-FFF2-40B4-BE49-F238E27FC236}">
                <a16:creationId xmlns:a16="http://schemas.microsoft.com/office/drawing/2014/main" id="{E4B17089-75DC-4D52-8A9E-FAAEF5160CB5}"/>
              </a:ext>
            </a:extLst>
          </p:cNvPr>
          <p:cNvSpPr>
            <a:spLocks/>
          </p:cNvSpPr>
          <p:nvPr/>
        </p:nvSpPr>
        <p:spPr bwMode="auto">
          <a:xfrm rot="6129814" flipH="1" flipV="1">
            <a:off x="6280150" y="2851150"/>
            <a:ext cx="546100" cy="914400"/>
          </a:xfrm>
          <a:custGeom>
            <a:avLst/>
            <a:gdLst>
              <a:gd name="T0" fmla="*/ 2147483646 w 21570"/>
              <a:gd name="T1" fmla="*/ 0 h 19209"/>
              <a:gd name="T2" fmla="*/ 2147483646 w 21570"/>
              <a:gd name="T3" fmla="*/ 2147483646 h 19209"/>
              <a:gd name="T4" fmla="*/ 0 w 21570"/>
              <a:gd name="T5" fmla="*/ 2147483646 h 19209"/>
              <a:gd name="T6" fmla="*/ 0 60000 65536"/>
              <a:gd name="T7" fmla="*/ 0 60000 65536"/>
              <a:gd name="T8" fmla="*/ 0 60000 65536"/>
              <a:gd name="T9" fmla="*/ 0 w 21570"/>
              <a:gd name="T10" fmla="*/ 0 h 19209"/>
              <a:gd name="T11" fmla="*/ 21570 w 21570"/>
              <a:gd name="T12" fmla="*/ 19209 h 19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0" h="19209" fill="none" extrusionOk="0">
                <a:moveTo>
                  <a:pt x="9877" y="0"/>
                </a:moveTo>
                <a:cubicBezTo>
                  <a:pt x="16709" y="3513"/>
                  <a:pt x="21161" y="10390"/>
                  <a:pt x="21569" y="18062"/>
                </a:cubicBezTo>
              </a:path>
              <a:path w="21570" h="19209" stroke="0" extrusionOk="0">
                <a:moveTo>
                  <a:pt x="9877" y="0"/>
                </a:moveTo>
                <a:cubicBezTo>
                  <a:pt x="16709" y="3513"/>
                  <a:pt x="21161" y="10390"/>
                  <a:pt x="21569" y="18062"/>
                </a:cubicBezTo>
                <a:lnTo>
                  <a:pt x="0" y="19209"/>
                </a:lnTo>
                <a:lnTo>
                  <a:pt x="9877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Oval 15">
            <a:extLst>
              <a:ext uri="{FF2B5EF4-FFF2-40B4-BE49-F238E27FC236}">
                <a16:creationId xmlns:a16="http://schemas.microsoft.com/office/drawing/2014/main" id="{7B620040-35FE-496A-8E00-05CADC049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1" y="1295400"/>
            <a:ext cx="1323975" cy="1066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130064" name="Oval 16">
            <a:extLst>
              <a:ext uri="{FF2B5EF4-FFF2-40B4-BE49-F238E27FC236}">
                <a16:creationId xmlns:a16="http://schemas.microsoft.com/office/drawing/2014/main" id="{94231A54-582A-4EAA-812E-A580FA0DE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3932" y="2945097"/>
            <a:ext cx="1043468" cy="971062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130065" name="Oval 17">
            <a:extLst>
              <a:ext uri="{FF2B5EF4-FFF2-40B4-BE49-F238E27FC236}">
                <a16:creationId xmlns:a16="http://schemas.microsoft.com/office/drawing/2014/main" id="{2B66A375-8359-4B4C-8346-658E9BECC333}"/>
              </a:ext>
            </a:extLst>
          </p:cNvPr>
          <p:cNvSpPr>
            <a:spLocks noChangeArrowheads="1"/>
          </p:cNvSpPr>
          <p:nvPr/>
        </p:nvSpPr>
        <p:spPr bwMode="auto">
          <a:xfrm rot="11742949">
            <a:off x="5562601" y="3962400"/>
            <a:ext cx="1979613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130066" name="Oval 18">
            <a:extLst>
              <a:ext uri="{FF2B5EF4-FFF2-40B4-BE49-F238E27FC236}">
                <a16:creationId xmlns:a16="http://schemas.microsoft.com/office/drawing/2014/main" id="{0BA8D919-384A-4FDA-8DF4-48AD9BD9CB75}"/>
              </a:ext>
            </a:extLst>
          </p:cNvPr>
          <p:cNvSpPr>
            <a:spLocks noChangeArrowheads="1"/>
          </p:cNvSpPr>
          <p:nvPr/>
        </p:nvSpPr>
        <p:spPr bwMode="auto">
          <a:xfrm rot="20825011">
            <a:off x="3657905" y="2771775"/>
            <a:ext cx="758825" cy="10731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130067" name="Oval 19">
            <a:extLst>
              <a:ext uri="{FF2B5EF4-FFF2-40B4-BE49-F238E27FC236}">
                <a16:creationId xmlns:a16="http://schemas.microsoft.com/office/drawing/2014/main" id="{3BEA10F2-BA5B-4D82-8ECA-AD94C0BBCA58}"/>
              </a:ext>
            </a:extLst>
          </p:cNvPr>
          <p:cNvSpPr>
            <a:spLocks noChangeArrowheads="1"/>
          </p:cNvSpPr>
          <p:nvPr/>
        </p:nvSpPr>
        <p:spPr bwMode="auto">
          <a:xfrm rot="2367420">
            <a:off x="8046249" y="4654055"/>
            <a:ext cx="988740" cy="476931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8692" name="Text Box 20">
            <a:extLst>
              <a:ext uri="{FF2B5EF4-FFF2-40B4-BE49-F238E27FC236}">
                <a16:creationId xmlns:a16="http://schemas.microsoft.com/office/drawing/2014/main" id="{DE413017-7580-42CC-9ACA-71C99D566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334000"/>
            <a:ext cx="32004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.VnArialH" pitchFamily="34" charset="0"/>
              </a:rPr>
              <a:t>§ « n g     n a m       ¸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FCA40FF-2D42-4C0B-8B35-D3A32840E5C4}"/>
              </a:ext>
            </a:extLst>
          </p:cNvPr>
          <p:cNvSpPr txBox="1"/>
          <p:nvPr/>
        </p:nvSpPr>
        <p:spPr>
          <a:xfrm>
            <a:off x="188245" y="71141"/>
            <a:ext cx="2828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¾ </a:t>
            </a:r>
            <a:r>
              <a:rPr lang="en-US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9591DCE-591C-4E92-9E5F-953102CC5E95}"/>
              </a:ext>
            </a:extLst>
          </p:cNvPr>
          <p:cNvSpPr txBox="1"/>
          <p:nvPr/>
        </p:nvSpPr>
        <p:spPr>
          <a:xfrm>
            <a:off x="174615" y="1204509"/>
            <a:ext cx="27797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U-ran;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Cáp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Luân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Hi-ma-lay-a.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1C2E54A-9C7C-4DC8-BFA0-7FAE5D199990}"/>
              </a:ext>
            </a:extLst>
          </p:cNvPr>
          <p:cNvSpPr txBox="1"/>
          <p:nvPr/>
        </p:nvSpPr>
        <p:spPr>
          <a:xfrm>
            <a:off x="194410" y="3400425"/>
            <a:ext cx="263347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Xi-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en-US" sz="23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5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30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3" grpId="0" animBg="1"/>
      <p:bldP spid="130064" grpId="0" animBg="1"/>
      <p:bldP spid="130065" grpId="0" animBg="1"/>
      <p:bldP spid="130066" grpId="0" animBg="1"/>
      <p:bldP spid="1300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5" y="113665"/>
            <a:ext cx="11862815" cy="873125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rét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Hi-ma-lay-a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8848m)</a:t>
            </a:r>
          </a:p>
        </p:txBody>
      </p:sp>
      <p:pic>
        <p:nvPicPr>
          <p:cNvPr id="4" name="Content Placeholder 3" descr="đỉnh evoret"/>
          <p:cNvPicPr preferRelativeResize="0"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755" y="986790"/>
            <a:ext cx="8493125" cy="554672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0230" y="1586230"/>
            <a:ext cx="11363325" cy="3685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3/4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Á,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sộ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Ê-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rét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Hi-ma-lay-a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uoc do cac chau luc va dai d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185" y="1366393"/>
            <a:ext cx="7086600" cy="524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3" name="Line 3"/>
          <p:cNvSpPr/>
          <p:nvPr/>
        </p:nvSpPr>
        <p:spPr>
          <a:xfrm flipH="1">
            <a:off x="5036185" y="3957193"/>
            <a:ext cx="70104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4" name="Line 4"/>
          <p:cNvSpPr/>
          <p:nvPr/>
        </p:nvSpPr>
        <p:spPr>
          <a:xfrm flipH="1" flipV="1">
            <a:off x="5937885" y="1988820"/>
            <a:ext cx="5257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5" name="Line 5"/>
          <p:cNvSpPr/>
          <p:nvPr/>
        </p:nvSpPr>
        <p:spPr>
          <a:xfrm flipH="1" flipV="1">
            <a:off x="5112385" y="3321685"/>
            <a:ext cx="68707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6" name="Line 6"/>
          <p:cNvSpPr/>
          <p:nvPr/>
        </p:nvSpPr>
        <p:spPr>
          <a:xfrm flipH="1">
            <a:off x="5131435" y="4690618"/>
            <a:ext cx="6858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7" name="Line 7"/>
          <p:cNvSpPr/>
          <p:nvPr/>
        </p:nvSpPr>
        <p:spPr>
          <a:xfrm flipH="1">
            <a:off x="5928360" y="6020943"/>
            <a:ext cx="52736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8" name="Text Box 8"/>
          <p:cNvSpPr txBox="1"/>
          <p:nvPr/>
        </p:nvSpPr>
        <p:spPr>
          <a:xfrm>
            <a:off x="6750812" y="1610741"/>
            <a:ext cx="13119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Hàn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đới</a:t>
            </a:r>
          </a:p>
        </p:txBody>
      </p:sp>
      <p:sp>
        <p:nvSpPr>
          <p:cNvPr id="76809" name="Text Box 9"/>
          <p:cNvSpPr txBox="1"/>
          <p:nvPr/>
        </p:nvSpPr>
        <p:spPr>
          <a:xfrm>
            <a:off x="6759067" y="6128385"/>
            <a:ext cx="129540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Hàn đới</a:t>
            </a:r>
          </a:p>
        </p:txBody>
      </p:sp>
      <p:sp>
        <p:nvSpPr>
          <p:cNvPr id="76810" name="Text Box 10"/>
          <p:cNvSpPr txBox="1"/>
          <p:nvPr/>
        </p:nvSpPr>
        <p:spPr>
          <a:xfrm>
            <a:off x="6646037" y="3417571"/>
            <a:ext cx="159448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Nhiệt đới</a:t>
            </a:r>
          </a:p>
        </p:txBody>
      </p:sp>
      <p:sp>
        <p:nvSpPr>
          <p:cNvPr id="76811" name="Text Box 11"/>
          <p:cNvSpPr txBox="1"/>
          <p:nvPr/>
        </p:nvSpPr>
        <p:spPr>
          <a:xfrm>
            <a:off x="6750812" y="4252976"/>
            <a:ext cx="159448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Nhiệt đới</a:t>
            </a:r>
          </a:p>
        </p:txBody>
      </p:sp>
      <p:sp>
        <p:nvSpPr>
          <p:cNvPr id="76812" name="Text Box 12"/>
          <p:cNvSpPr txBox="1"/>
          <p:nvPr/>
        </p:nvSpPr>
        <p:spPr>
          <a:xfrm>
            <a:off x="6750812" y="5231511"/>
            <a:ext cx="123952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Ôn đới</a:t>
            </a:r>
          </a:p>
        </p:txBody>
      </p:sp>
      <p:sp>
        <p:nvSpPr>
          <p:cNvPr id="76813" name="Text Box 13"/>
          <p:cNvSpPr txBox="1"/>
          <p:nvPr/>
        </p:nvSpPr>
        <p:spPr>
          <a:xfrm>
            <a:off x="6823202" y="2636521"/>
            <a:ext cx="123952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Ôn đới</a:t>
            </a:r>
          </a:p>
        </p:txBody>
      </p:sp>
      <p:sp>
        <p:nvSpPr>
          <p:cNvPr id="6158" name="Text Box 18"/>
          <p:cNvSpPr txBox="1"/>
          <p:nvPr/>
        </p:nvSpPr>
        <p:spPr>
          <a:xfrm>
            <a:off x="7990332" y="648843"/>
            <a:ext cx="1828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CHÂU Á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00660" y="147955"/>
            <a:ext cx="4835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Đặc điểm tự nhiên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c. Khí hậu Châu Á: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8B6364-FD0B-400C-B0F8-B4318F3939EA}"/>
              </a:ext>
            </a:extLst>
          </p:cNvPr>
          <p:cNvSpPr txBox="1"/>
          <p:nvPr/>
        </p:nvSpPr>
        <p:spPr>
          <a:xfrm>
            <a:off x="182880" y="1840928"/>
            <a:ext cx="481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Quan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Vì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EB7364A-5AC6-46B0-88C9-86478F6DF9D5}"/>
              </a:ext>
            </a:extLst>
          </p:cNvPr>
          <p:cNvSpPr txBox="1"/>
          <p:nvPr/>
        </p:nvSpPr>
        <p:spPr>
          <a:xfrm>
            <a:off x="347472" y="3721122"/>
            <a:ext cx="4407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3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3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ldLvl="0" animBg="1"/>
      <p:bldP spid="76809" grpId="0" bldLvl="0" animBg="1"/>
      <p:bldP spid="76810" grpId="0" bldLvl="0" animBg="1"/>
      <p:bldP spid="76811" grpId="0" bldLvl="0" animBg="1"/>
      <p:bldP spid="76812" grpId="0" bldLvl="0" animBg="1"/>
      <p:bldP spid="76813" grpId="0" bldLvl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uoc-do-cac-khu-vuc-chau-a (1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6690" y="97155"/>
            <a:ext cx="9277985" cy="67957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32" name="Freeform 31"/>
          <p:cNvSpPr/>
          <p:nvPr/>
        </p:nvSpPr>
        <p:spPr>
          <a:xfrm>
            <a:off x="3427730" y="106045"/>
            <a:ext cx="4712970" cy="1526540"/>
          </a:xfrm>
          <a:custGeom>
            <a:avLst/>
            <a:gdLst>
              <a:gd name="connsiteX0" fmla="*/ 12 w 7422"/>
              <a:gd name="connsiteY0" fmla="*/ 0 h 2500"/>
              <a:gd name="connsiteX1" fmla="*/ 27 w 7422"/>
              <a:gd name="connsiteY1" fmla="*/ 635 h 2500"/>
              <a:gd name="connsiteX2" fmla="*/ 329 w 7422"/>
              <a:gd name="connsiteY2" fmla="*/ 1190 h 2500"/>
              <a:gd name="connsiteX3" fmla="*/ 1154 w 7422"/>
              <a:gd name="connsiteY3" fmla="*/ 1873 h 2500"/>
              <a:gd name="connsiteX4" fmla="*/ 2185 w 7422"/>
              <a:gd name="connsiteY4" fmla="*/ 2301 h 2500"/>
              <a:gd name="connsiteX5" fmla="*/ 3375 w 7422"/>
              <a:gd name="connsiteY5" fmla="*/ 2491 h 2500"/>
              <a:gd name="connsiteX6" fmla="*/ 4677 w 7422"/>
              <a:gd name="connsiteY6" fmla="*/ 2428 h 2500"/>
              <a:gd name="connsiteX7" fmla="*/ 5248 w 7422"/>
              <a:gd name="connsiteY7" fmla="*/ 2269 h 2500"/>
              <a:gd name="connsiteX8" fmla="*/ 6168 w 7422"/>
              <a:gd name="connsiteY8" fmla="*/ 1952 h 2500"/>
              <a:gd name="connsiteX9" fmla="*/ 6708 w 7422"/>
              <a:gd name="connsiteY9" fmla="*/ 1603 h 2500"/>
              <a:gd name="connsiteX10" fmla="*/ 7184 w 7422"/>
              <a:gd name="connsiteY10" fmla="*/ 1019 h 2500"/>
              <a:gd name="connsiteX11" fmla="*/ 7406 w 7422"/>
              <a:gd name="connsiteY11" fmla="*/ 574 h 2500"/>
              <a:gd name="connsiteX12" fmla="*/ 7422 w 7422"/>
              <a:gd name="connsiteY12" fmla="*/ 82 h 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22" h="2500">
                <a:moveTo>
                  <a:pt x="12" y="0"/>
                </a:moveTo>
                <a:cubicBezTo>
                  <a:pt x="15" y="106"/>
                  <a:pt x="-26" y="437"/>
                  <a:pt x="27" y="635"/>
                </a:cubicBezTo>
                <a:cubicBezTo>
                  <a:pt x="80" y="833"/>
                  <a:pt x="141" y="984"/>
                  <a:pt x="329" y="1190"/>
                </a:cubicBezTo>
                <a:cubicBezTo>
                  <a:pt x="541" y="1510"/>
                  <a:pt x="845" y="1688"/>
                  <a:pt x="1154" y="1873"/>
                </a:cubicBezTo>
                <a:cubicBezTo>
                  <a:pt x="1500" y="2072"/>
                  <a:pt x="1827" y="2208"/>
                  <a:pt x="2185" y="2301"/>
                </a:cubicBezTo>
                <a:cubicBezTo>
                  <a:pt x="2543" y="2395"/>
                  <a:pt x="2973" y="2472"/>
                  <a:pt x="3375" y="2491"/>
                </a:cubicBezTo>
                <a:cubicBezTo>
                  <a:pt x="3778" y="2509"/>
                  <a:pt x="4232" y="2507"/>
                  <a:pt x="4677" y="2428"/>
                </a:cubicBezTo>
                <a:cubicBezTo>
                  <a:pt x="5122" y="2349"/>
                  <a:pt x="4995" y="2339"/>
                  <a:pt x="5248" y="2269"/>
                </a:cubicBezTo>
                <a:cubicBezTo>
                  <a:pt x="5501" y="2200"/>
                  <a:pt x="5925" y="2063"/>
                  <a:pt x="6168" y="1952"/>
                </a:cubicBezTo>
                <a:cubicBezTo>
                  <a:pt x="6514" y="1832"/>
                  <a:pt x="6536" y="1751"/>
                  <a:pt x="6708" y="1603"/>
                </a:cubicBezTo>
                <a:cubicBezTo>
                  <a:pt x="6880" y="1455"/>
                  <a:pt x="7068" y="1191"/>
                  <a:pt x="7184" y="1019"/>
                </a:cubicBezTo>
                <a:lnTo>
                  <a:pt x="7406" y="574"/>
                </a:lnTo>
                <a:lnTo>
                  <a:pt x="7422" y="82"/>
                </a:lnTo>
              </a:path>
            </a:pathLst>
          </a:custGeom>
          <a:ln w="2857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4987290" y="508635"/>
            <a:ext cx="1594485" cy="463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 ĐỚI</a:t>
            </a:r>
          </a:p>
        </p:txBody>
      </p:sp>
      <p:sp>
        <p:nvSpPr>
          <p:cNvPr id="9" name="Freeform 8"/>
          <p:cNvSpPr/>
          <p:nvPr/>
        </p:nvSpPr>
        <p:spPr>
          <a:xfrm>
            <a:off x="1456055" y="3329940"/>
            <a:ext cx="9279255" cy="1126039"/>
          </a:xfrm>
          <a:custGeom>
            <a:avLst/>
            <a:gdLst>
              <a:gd name="connsiteX0" fmla="*/ 0 w 14613"/>
              <a:gd name="connsiteY0" fmla="*/ 202 h 1773"/>
              <a:gd name="connsiteX1" fmla="*/ 308 w 14613"/>
              <a:gd name="connsiteY1" fmla="*/ 413 h 1773"/>
              <a:gd name="connsiteX2" fmla="*/ 1038 w 14613"/>
              <a:gd name="connsiteY2" fmla="*/ 730 h 1773"/>
              <a:gd name="connsiteX3" fmla="*/ 2260 w 14613"/>
              <a:gd name="connsiteY3" fmla="*/ 1174 h 1773"/>
              <a:gd name="connsiteX4" fmla="*/ 3085 w 14613"/>
              <a:gd name="connsiteY4" fmla="*/ 1428 h 1773"/>
              <a:gd name="connsiteX5" fmla="*/ 4365 w 14613"/>
              <a:gd name="connsiteY5" fmla="*/ 1594 h 1773"/>
              <a:gd name="connsiteX6" fmla="*/ 6737 w 14613"/>
              <a:gd name="connsiteY6" fmla="*/ 1768 h 1773"/>
              <a:gd name="connsiteX7" fmla="*/ 9495 w 14613"/>
              <a:gd name="connsiteY7" fmla="*/ 1634 h 1773"/>
              <a:gd name="connsiteX8" fmla="*/ 12098 w 14613"/>
              <a:gd name="connsiteY8" fmla="*/ 1000 h 1773"/>
              <a:gd name="connsiteX9" fmla="*/ 12431 w 14613"/>
              <a:gd name="connsiteY9" fmla="*/ 857 h 1773"/>
              <a:gd name="connsiteX10" fmla="*/ 13018 w 14613"/>
              <a:gd name="connsiteY10" fmla="*/ 635 h 1773"/>
              <a:gd name="connsiteX11" fmla="*/ 14589 w 14613"/>
              <a:gd name="connsiteY11" fmla="*/ 0 h 1773"/>
              <a:gd name="connsiteX12" fmla="*/ 14613 w 14613"/>
              <a:gd name="connsiteY12" fmla="*/ 245 h 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13" h="1773">
                <a:moveTo>
                  <a:pt x="0" y="202"/>
                </a:moveTo>
                <a:cubicBezTo>
                  <a:pt x="59" y="237"/>
                  <a:pt x="138" y="330"/>
                  <a:pt x="308" y="413"/>
                </a:cubicBezTo>
                <a:cubicBezTo>
                  <a:pt x="478" y="496"/>
                  <a:pt x="723" y="609"/>
                  <a:pt x="1038" y="730"/>
                </a:cubicBezTo>
                <a:cubicBezTo>
                  <a:pt x="1412" y="887"/>
                  <a:pt x="1703" y="1025"/>
                  <a:pt x="2260" y="1174"/>
                </a:cubicBezTo>
                <a:cubicBezTo>
                  <a:pt x="2604" y="1296"/>
                  <a:pt x="2734" y="1358"/>
                  <a:pt x="3085" y="1428"/>
                </a:cubicBezTo>
                <a:cubicBezTo>
                  <a:pt x="3436" y="1498"/>
                  <a:pt x="3756" y="1537"/>
                  <a:pt x="4365" y="1594"/>
                </a:cubicBezTo>
                <a:cubicBezTo>
                  <a:pt x="5116" y="1703"/>
                  <a:pt x="5891" y="1746"/>
                  <a:pt x="6737" y="1768"/>
                </a:cubicBezTo>
                <a:cubicBezTo>
                  <a:pt x="7583" y="1790"/>
                  <a:pt x="8609" y="1743"/>
                  <a:pt x="9495" y="1634"/>
                </a:cubicBezTo>
                <a:cubicBezTo>
                  <a:pt x="10380" y="1526"/>
                  <a:pt x="11236" y="1247"/>
                  <a:pt x="12098" y="1000"/>
                </a:cubicBezTo>
                <a:cubicBezTo>
                  <a:pt x="12587" y="873"/>
                  <a:pt x="12278" y="918"/>
                  <a:pt x="12431" y="857"/>
                </a:cubicBezTo>
                <a:cubicBezTo>
                  <a:pt x="12584" y="796"/>
                  <a:pt x="12658" y="781"/>
                  <a:pt x="13018" y="635"/>
                </a:cubicBezTo>
                <a:cubicBezTo>
                  <a:pt x="13433" y="468"/>
                  <a:pt x="14323" y="89"/>
                  <a:pt x="14589" y="0"/>
                </a:cubicBezTo>
                <a:lnTo>
                  <a:pt x="14613" y="245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175760" y="4999990"/>
            <a:ext cx="6559550" cy="957754"/>
          </a:xfrm>
          <a:custGeom>
            <a:avLst/>
            <a:gdLst>
              <a:gd name="connsiteX0" fmla="*/ 0 w 10330"/>
              <a:gd name="connsiteY0" fmla="*/ 1365 h 1508"/>
              <a:gd name="connsiteX1" fmla="*/ 1357 w 10330"/>
              <a:gd name="connsiteY1" fmla="*/ 1492 h 1508"/>
              <a:gd name="connsiteX2" fmla="*/ 1602 w 10330"/>
              <a:gd name="connsiteY2" fmla="*/ 1492 h 1508"/>
              <a:gd name="connsiteX3" fmla="*/ 2126 w 10330"/>
              <a:gd name="connsiteY3" fmla="*/ 1508 h 1508"/>
              <a:gd name="connsiteX4" fmla="*/ 3214 w 10330"/>
              <a:gd name="connsiteY4" fmla="*/ 1460 h 1508"/>
              <a:gd name="connsiteX5" fmla="*/ 3484 w 10330"/>
              <a:gd name="connsiteY5" fmla="*/ 1460 h 1508"/>
              <a:gd name="connsiteX6" fmla="*/ 4776 w 10330"/>
              <a:gd name="connsiteY6" fmla="*/ 1333 h 1508"/>
              <a:gd name="connsiteX7" fmla="*/ 6585 w 10330"/>
              <a:gd name="connsiteY7" fmla="*/ 1143 h 1508"/>
              <a:gd name="connsiteX8" fmla="*/ 8346 w 10330"/>
              <a:gd name="connsiteY8" fmla="*/ 746 h 1508"/>
              <a:gd name="connsiteX9" fmla="*/ 10330 w 10330"/>
              <a:gd name="connsiteY9" fmla="*/ 0 h 1508"/>
              <a:gd name="connsiteX10" fmla="*/ 10321 w 10330"/>
              <a:gd name="connsiteY10" fmla="*/ 732 h 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30" h="1508">
                <a:moveTo>
                  <a:pt x="0" y="1365"/>
                </a:moveTo>
                <a:cubicBezTo>
                  <a:pt x="226" y="1386"/>
                  <a:pt x="1090" y="1471"/>
                  <a:pt x="1357" y="1492"/>
                </a:cubicBezTo>
                <a:cubicBezTo>
                  <a:pt x="1624" y="1513"/>
                  <a:pt x="1474" y="1489"/>
                  <a:pt x="1602" y="1492"/>
                </a:cubicBezTo>
                <a:cubicBezTo>
                  <a:pt x="1956" y="1516"/>
                  <a:pt x="1867" y="1505"/>
                  <a:pt x="2126" y="1508"/>
                </a:cubicBezTo>
                <a:cubicBezTo>
                  <a:pt x="2385" y="1511"/>
                  <a:pt x="2772" y="1489"/>
                  <a:pt x="3214" y="1460"/>
                </a:cubicBezTo>
                <a:cubicBezTo>
                  <a:pt x="3439" y="1457"/>
                  <a:pt x="3214" y="1489"/>
                  <a:pt x="3484" y="1460"/>
                </a:cubicBezTo>
                <a:cubicBezTo>
                  <a:pt x="3754" y="1431"/>
                  <a:pt x="4258" y="1391"/>
                  <a:pt x="4776" y="1333"/>
                </a:cubicBezTo>
                <a:cubicBezTo>
                  <a:pt x="5363" y="1317"/>
                  <a:pt x="5971" y="1197"/>
                  <a:pt x="6585" y="1143"/>
                </a:cubicBezTo>
                <a:cubicBezTo>
                  <a:pt x="7199" y="1088"/>
                  <a:pt x="7748" y="870"/>
                  <a:pt x="8346" y="746"/>
                </a:cubicBezTo>
                <a:cubicBezTo>
                  <a:pt x="8943" y="623"/>
                  <a:pt x="10330" y="0"/>
                  <a:pt x="10330" y="0"/>
                </a:cubicBezTo>
                <a:lnTo>
                  <a:pt x="10321" y="732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560695" y="2432050"/>
            <a:ext cx="1772920" cy="8978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ĐỚI</a:t>
            </a:r>
          </a:p>
        </p:txBody>
      </p:sp>
      <p:sp>
        <p:nvSpPr>
          <p:cNvPr id="4" name="Oval 3"/>
          <p:cNvSpPr/>
          <p:nvPr/>
        </p:nvSpPr>
        <p:spPr>
          <a:xfrm>
            <a:off x="6265545" y="4587875"/>
            <a:ext cx="1571625" cy="8978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ĐỚI</a:t>
            </a:r>
          </a:p>
        </p:txBody>
      </p:sp>
      <p:sp>
        <p:nvSpPr>
          <p:cNvPr id="5" name="Oval 4"/>
          <p:cNvSpPr/>
          <p:nvPr/>
        </p:nvSpPr>
        <p:spPr>
          <a:xfrm>
            <a:off x="5469255" y="5995035"/>
            <a:ext cx="1571625" cy="8978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8" grpId="0" animBg="1"/>
      <p:bldP spid="8" grpId="1" animBg="1"/>
      <p:bldP spid="9" grpId="0" animBg="1"/>
      <p:bldP spid="9" grpId="1" animBg="1"/>
      <p:bldP spid="3" grpId="0" animBg="1"/>
      <p:bldP spid="3" grpId="1" animBg="1"/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84200" y="1558925"/>
            <a:ext cx="11355705" cy="3093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7115" y="2569845"/>
            <a:ext cx="10459085" cy="260921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372610" y="511810"/>
            <a:ext cx="36582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8EAEAE0-0F23-48F3-91B0-F04F7A542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ED28DDF-F939-44FD-A26A-5E03E1691BEC}"/>
              </a:ext>
            </a:extLst>
          </p:cNvPr>
          <p:cNvSpPr txBox="1"/>
          <p:nvPr/>
        </p:nvSpPr>
        <p:spPr>
          <a:xfrm>
            <a:off x="1767840" y="1322987"/>
            <a:ext cx="81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GHI VỞ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9AA07F5-C7FB-487B-BA3A-94BB2B382D16}"/>
              </a:ext>
            </a:extLst>
          </p:cNvPr>
          <p:cNvSpPr txBox="1"/>
          <p:nvPr/>
        </p:nvSpPr>
        <p:spPr>
          <a:xfrm>
            <a:off x="822960" y="2286000"/>
            <a:ext cx="11064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Á:</a:t>
            </a:r>
          </a:p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+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Dương,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+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3/4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Á.</a:t>
            </a:r>
          </a:p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+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+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94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8EAEAE0-0F23-48F3-91B0-F04F7A542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ED28DDF-F939-44FD-A26A-5E03E1691BEC}"/>
              </a:ext>
            </a:extLst>
          </p:cNvPr>
          <p:cNvSpPr txBox="1"/>
          <p:nvPr/>
        </p:nvSpPr>
        <p:spPr>
          <a:xfrm>
            <a:off x="1767840" y="1322987"/>
            <a:ext cx="81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DỤNG- TRẢI NGHIỆM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9AA07F5-C7FB-487B-BA3A-94BB2B382D16}"/>
              </a:ext>
            </a:extLst>
          </p:cNvPr>
          <p:cNvSpPr txBox="1"/>
          <p:nvPr/>
        </p:nvSpPr>
        <p:spPr>
          <a:xfrm>
            <a:off x="822960" y="2286000"/>
            <a:ext cx="1060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Vì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4311389-01CE-4254-A5D3-B3951E80F315}"/>
              </a:ext>
            </a:extLst>
          </p:cNvPr>
          <p:cNvSpPr txBox="1"/>
          <p:nvPr/>
        </p:nvSpPr>
        <p:spPr>
          <a:xfrm>
            <a:off x="762000" y="2951945"/>
            <a:ext cx="1035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Á.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Á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8425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3360"/>
            <a:ext cx="11281410" cy="2514600"/>
          </a:xfrm>
        </p:spPr>
        <p:txBody>
          <a:bodyPr>
            <a:noAutofit/>
          </a:bodyPr>
          <a:lstStyle/>
          <a:p>
            <a:pPr algn="ctr"/>
            <a:r>
              <a:rPr lang="en-US" sz="4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CẢM ƠN CÁC EM ĐÃ CÙNG CÔ HOÀN THÀNH TỐT TIẾT HỌC HÔM NAY!!!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DAE4240-042E-476F-8825-630D1B675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778000"/>
            <a:ext cx="4267200" cy="508000"/>
          </a:xfrm>
          <a:gradFill rotWithShape="1">
            <a:gsLst>
              <a:gs pos="0">
                <a:schemeClr val="tx2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folHlink"/>
            </a:solidFill>
          </a:ln>
        </p:spPr>
        <p:txBody>
          <a:bodyPr/>
          <a:lstStyle/>
          <a:p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6 châu lục</a:t>
            </a:r>
            <a:r>
              <a:rPr lang="en-US" altLang="en-US" sz="280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DF33422-F743-4CC1-9E96-037D1A4FA9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2519363"/>
            <a:ext cx="4267200" cy="2895600"/>
          </a:xfrm>
          <a:gradFill rotWithShape="1">
            <a:gsLst>
              <a:gs pos="0">
                <a:schemeClr val="tx2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folHlink"/>
            </a:solidFill>
          </a:ln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110000"/>
              </a:lnSpc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1.CHÂU Á </a:t>
            </a:r>
          </a:p>
          <a:p>
            <a:pPr marL="609600" indent="-609600">
              <a:lnSpc>
                <a:spcPct val="110000"/>
              </a:lnSpc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2.CHÂU ÂU </a:t>
            </a:r>
          </a:p>
          <a:p>
            <a:pPr marL="609600" indent="-609600">
              <a:lnSpc>
                <a:spcPct val="110000"/>
              </a:lnSpc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3.CHÂU PHI </a:t>
            </a:r>
          </a:p>
          <a:p>
            <a:pPr marL="609600" indent="-609600">
              <a:lnSpc>
                <a:spcPct val="110000"/>
              </a:lnSpc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4.CHÂU MĨ</a:t>
            </a:r>
          </a:p>
          <a:p>
            <a:pPr marL="609600" indent="-609600">
              <a:lnSpc>
                <a:spcPct val="110000"/>
              </a:lnSpc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5.CHÂU ĐẠI DƯƠNG </a:t>
            </a:r>
          </a:p>
          <a:p>
            <a:pPr marL="609600" indent="-609600">
              <a:lnSpc>
                <a:spcPct val="110000"/>
              </a:lnSpc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6.CHÂU NAM CỰC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D22829F-AF56-4E60-90A5-982489C22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688" y="142876"/>
            <a:ext cx="10625328" cy="14335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Kể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tên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châu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lục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đại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dương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giới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mà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?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Việt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Nam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nằm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châu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lục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?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về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châu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lục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DCC3BBC5-D31F-45A4-B119-B8D8CE029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5" y="1795463"/>
            <a:ext cx="4343400" cy="50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4 đại dương</a:t>
            </a:r>
            <a:r>
              <a:rPr lang="en-US" altLang="en-US" sz="2800" b="1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70BCDC38-E550-4A00-9635-30ED38347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54288"/>
            <a:ext cx="4343400" cy="28956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1. THÁI BÌNH DƯƠNG                                              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2. ĐẠI TÂY DƯƠNG                     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3. ẤN ĐỘ DƯƠNG                      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4. BẮC BĂNG DƯƠNG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A26CD7A-6D75-4084-86A4-53B575584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88" y="5638801"/>
            <a:ext cx="1062532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Việt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Nam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nằm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ở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châu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Á.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Châu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Á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1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6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châu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lục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trái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đất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phong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cảnh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thiên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nhiên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phong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phú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,…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2" grpId="0" build="p" animBg="1"/>
      <p:bldP spid="7175" grpId="0" animBg="1"/>
      <p:bldP spid="7177" grpId="0" animBg="1"/>
      <p:bldP spid="717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8" descr="Luoc do cac chau luc va dai duo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765" y="93345"/>
            <a:ext cx="9543415" cy="65868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5576322" y="1247775"/>
            <a:ext cx="1562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11680" y="2342237"/>
            <a:ext cx="87749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17: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(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  <a:p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B69EC4EB-5DE6-4BEA-A810-E08C150D8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57200"/>
            <a:ext cx="400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72B9EB-4AE5-4BCA-B70A-168AAEA95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967060"/>
              </p:ext>
            </p:extLst>
          </p:nvPr>
        </p:nvGraphicFramePr>
        <p:xfrm>
          <a:off x="821436" y="1277112"/>
          <a:ext cx="10882884" cy="5347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34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93" name="Freeform: Shape 136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4" name="Freeform: Shape 138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5" name="Freeform: Shape 140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6" name="Rectangle 142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0" name="Hộp Văn bản 2">
            <a:extLst>
              <a:ext uri="{FF2B5EF4-FFF2-40B4-BE49-F238E27FC236}">
                <a16:creationId xmlns:a16="http://schemas.microsoft.com/office/drawing/2014/main" id="{A637E096-73A7-4AD4-9BDC-6D5CC8535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642" y="2353641"/>
            <a:ext cx="5782716" cy="215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6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KHÁM PHÁ</a:t>
            </a: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Text Box 7"/>
          <p:cNvSpPr txBox="1"/>
          <p:nvPr/>
        </p:nvSpPr>
        <p:spPr>
          <a:xfrm>
            <a:off x="176530" y="2229485"/>
            <a:ext cx="376237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- Châu Á nằm ở bán cầu n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o, trải d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 từ vùng n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 đến vùng n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 trên trái đất?</a:t>
            </a:r>
            <a:endParaRPr lang="en-US" altLang="en-US" sz="3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0" name="Picture 8" descr="Luoc do cac chau luc va dai d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860" y="105410"/>
            <a:ext cx="8125460" cy="6409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0"/>
          <p:cNvSpPr txBox="1"/>
          <p:nvPr/>
        </p:nvSpPr>
        <p:spPr>
          <a:xfrm>
            <a:off x="324485" y="4782820"/>
            <a:ext cx="38354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- Châu Á tiếp giáp với  các châu lục và đại dương nào?</a:t>
            </a:r>
          </a:p>
        </p:txBody>
      </p:sp>
      <p:sp>
        <p:nvSpPr>
          <p:cNvPr id="50181" name="Text Box 5"/>
          <p:cNvSpPr txBox="1"/>
          <p:nvPr/>
        </p:nvSpPr>
        <p:spPr>
          <a:xfrm>
            <a:off x="28575" y="105410"/>
            <a:ext cx="5144135" cy="6140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4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Vị trí địa lí v</a:t>
            </a:r>
            <a:r>
              <a:rPr lang="en-US" altLang="en-US" sz="3400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4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giới hạn</a:t>
            </a:r>
            <a:endParaRPr lang="en-US" altLang="en-US" sz="3400" b="1" u="sng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324090" y="197485"/>
            <a:ext cx="2378075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cầu Bắc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324090" y="5829300"/>
            <a:ext cx="237807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cầu Nam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0B4C13-6BEB-40E9-A682-CFAB0B23877F}"/>
              </a:ext>
            </a:extLst>
          </p:cNvPr>
          <p:cNvSpPr txBox="1"/>
          <p:nvPr/>
        </p:nvSpPr>
        <p:spPr>
          <a:xfrm>
            <a:off x="176530" y="719455"/>
            <a:ext cx="42857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* Quan </a:t>
            </a:r>
            <a:r>
              <a:rPr lang="en-US" alt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sát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1 </a:t>
            </a:r>
            <a:r>
              <a:rPr lang="en-US" alt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hợp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đọc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thông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tin </a:t>
            </a:r>
            <a:r>
              <a:rPr lang="en-US" alt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SGK </a:t>
            </a:r>
            <a:r>
              <a:rPr lang="en-US" alt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trả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lời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hỏi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1"/>
      <p:bldP spid="50183" grpId="2"/>
      <p:bldP spid="8" grpId="1"/>
      <p:bldP spid="8" grpId="2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283210" y="3397885"/>
            <a:ext cx="4813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8" descr="Luoc do cac chau luc va dai duo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5230" y="62865"/>
            <a:ext cx="7212965" cy="664019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5015865" y="3335020"/>
            <a:ext cx="7187565" cy="42545"/>
          </a:xfrm>
          <a:prstGeom prst="line">
            <a:avLst/>
          </a:prstGeom>
          <a:ln w="539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7"/>
          <p:cNvSpPr/>
          <p:nvPr/>
        </p:nvSpPr>
        <p:spPr>
          <a:xfrm>
            <a:off x="242570" y="803910"/>
            <a:ext cx="406336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Châu Á nằm ở bán cầu Bắc, trải d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từ cực Bắc tới quá Xích đạo.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4456" name="Rectangle 8"/>
          <p:cNvSpPr/>
          <p:nvPr/>
        </p:nvSpPr>
        <p:spPr>
          <a:xfrm>
            <a:off x="139065" y="1010285"/>
            <a:ext cx="4957445" cy="56927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Châu Á tiếp giáp với: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+Phía bắc giáp Bắc Băng Dương.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Phía đông giáp Thái Bình Dương.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Phía nam giáp Ấn Độ Dương. 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Phía tây nam giáp với châu Phi.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Phía tây v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tây bắc giáp với Châu Âu.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Phía đông nam giáp châu Đại Dương.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181" name="Text Box 5"/>
          <p:cNvSpPr txBox="1"/>
          <p:nvPr/>
        </p:nvSpPr>
        <p:spPr>
          <a:xfrm>
            <a:off x="139065" y="105410"/>
            <a:ext cx="48552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Vị trí địa lí v</a:t>
            </a:r>
            <a:r>
              <a:rPr lang="en-US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giới hạn</a:t>
            </a:r>
            <a:endParaRPr lang="en-US" altLang="en-US" sz="3200" b="1" u="sng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505700" y="91440"/>
            <a:ext cx="2378075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cầu Bắc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626350" y="6003925"/>
            <a:ext cx="237807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cầu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8" grpId="1"/>
      <p:bldP spid="11268" grpId="2"/>
      <p:bldP spid="104456" grpId="0"/>
      <p:bldP spid="104456" grpId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279</TotalTime>
  <Words>1268</Words>
  <Application>Microsoft Office PowerPoint</Application>
  <PresentationFormat>Widescreen</PresentationFormat>
  <Paragraphs>141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宋体</vt:lpstr>
      <vt:lpstr>.VnArialH</vt:lpstr>
      <vt:lpstr>Arial</vt:lpstr>
      <vt:lpstr>Calibri</vt:lpstr>
      <vt:lpstr>Calibri Light</vt:lpstr>
      <vt:lpstr>等线</vt:lpstr>
      <vt:lpstr>Times New Roman</vt:lpstr>
      <vt:lpstr>Wingdings</vt:lpstr>
      <vt:lpstr>Chủ đề Office</vt:lpstr>
      <vt:lpstr>PowerPoint Presentation</vt:lpstr>
      <vt:lpstr>PowerPoint Presentation</vt:lpstr>
      <vt:lpstr>6 châu lục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số liệu về diện tích các châu lục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Thiên nhiên châu Á rất đa dạng.</vt:lpstr>
      <vt:lpstr>PowerPoint Presentation</vt:lpstr>
      <vt:lpstr>PowerPoint Presentation</vt:lpstr>
      <vt:lpstr>Đỉnh E-vơ-rét thuộc dãy núi Hi-ma-lay-a cao nhất thế giới (cao 8848m)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CÙNG CÔ HOÀN THÀNH TỐT TIẾT HỌC HÔM NAY!!!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166</cp:revision>
  <dcterms:created xsi:type="dcterms:W3CDTF">2020-07-06T12:59:00Z</dcterms:created>
  <dcterms:modified xsi:type="dcterms:W3CDTF">2022-01-02T02:14:35Z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