
<file path=[Content_Types].xml><?xml version="1.0" encoding="utf-8"?>
<Types xmlns="http://schemas.openxmlformats.org/package/2006/content-types">
  <Default Extension="mp3" ContentType="audio/mpeg"/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85" r:id="rId3"/>
    <p:sldMasterId id="2147483714" r:id="rId4"/>
  </p:sldMasterIdLst>
  <p:notesMasterIdLst>
    <p:notesMasterId r:id="rId14"/>
  </p:notesMasterIdLst>
  <p:sldIdLst>
    <p:sldId id="358" r:id="rId5"/>
    <p:sldId id="317" r:id="rId6"/>
    <p:sldId id="359" r:id="rId7"/>
    <p:sldId id="319" r:id="rId8"/>
    <p:sldId id="356" r:id="rId9"/>
    <p:sldId id="331" r:id="rId10"/>
    <p:sldId id="357" r:id="rId11"/>
    <p:sldId id="314" r:id="rId12"/>
    <p:sldId id="259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47" autoAdjust="0"/>
    <p:restoredTop sz="94660"/>
  </p:normalViewPr>
  <p:slideViewPr>
    <p:cSldViewPr snapToGrid="0">
      <p:cViewPr varScale="1">
        <p:scale>
          <a:sx n="70" d="100"/>
          <a:sy n="70" d="100"/>
        </p:scale>
        <p:origin x="65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B1586-1ADC-4FEC-B324-83FB7DE20755}" type="datetimeFigureOut">
              <a:rPr lang="en-US" smtClean="0"/>
              <a:t>20/1/2022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A53E1-710A-4304-BB43-3BCAD7CE5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09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</a:t>
            </a:r>
            <a:r>
              <a:rPr lang="en-US" baseline="0"/>
              <a:t> cho HS đọc những bài thơ mình đã sưu tầm đc</a:t>
            </a:r>
          </a:p>
          <a:p>
            <a:r>
              <a:rPr lang="en-US" baseline="0"/>
              <a:t>Những bài thơ sau là bài để tham khảo trong trường hợp HS k tìm đc bài thơ nào hoặc để GV giới thiệu thêm cho HS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E602FCF-448E-419E-82E4-12DAE3C8EF89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4088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Nguồn</a:t>
            </a:r>
            <a:r>
              <a:rPr lang="en-US" baseline="0"/>
              <a:t> sưu tầm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260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Nguồn</a:t>
            </a:r>
            <a:r>
              <a:rPr lang="en-US" baseline="0"/>
              <a:t> sưu tầm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260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8f342daea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8f342daea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2E8E9-8839-4A1A-A425-71A9F7C4B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B91F9B-AC59-402D-B357-7D7AFBA10A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D7D-097A-475E-9D8A-DE2C455BC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20/1/2022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D83B2-D5E0-4894-9109-BCB71CABC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0D489-2B90-409C-AC64-1EB1A5165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1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5875D-53DE-4471-AEAA-3CD6711A6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BF01DA-9CFD-401B-A15E-98090CA01C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96F235-2BAA-44E8-8665-6A45F8611C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B5C089-963D-4E33-A2C7-E450E4FE6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20/1/2022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FF20C5-474D-4783-9F08-4BD45C3BE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921D86-B430-4B29-9191-C9ACC739E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AFE78-03EE-4C2E-8782-2A6C3B784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6CB6F4-A994-4596-8617-2ED8061DE1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45420-9129-41BE-A0FB-BFC056E2D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20/1/2022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66901-152F-484F-92E5-345672B72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92F28-DA1B-431B-8E99-972691E8B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528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E3B80F-7751-41E8-AF7C-BED6DB6457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86EC30-1377-4FE2-8C20-4AABD61171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C7DA6-718E-411F-AD01-23780957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20/1/2022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E3DFD-98F7-44BC-8D54-90B30EA31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59B08-06FF-4467-A292-3242D519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029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1737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0457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829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7691" y="1210851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4" y="4617259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2" y="6219989"/>
            <a:ext cx="251541" cy="223214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 flipH="1">
            <a:off x="11928962" y="5647701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85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1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15" y="6601834"/>
            <a:ext cx="136855" cy="11731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09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09" y="6284211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0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 flipH="1">
            <a:off x="11973808" y="5182322"/>
            <a:ext cx="221786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4" y="4569590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4" y="4318992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23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7" y="-1202558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8" y="468109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9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4" y="6620128"/>
            <a:ext cx="77291" cy="7729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39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2"/>
          <p:cNvSpPr/>
          <p:nvPr/>
        </p:nvSpPr>
        <p:spPr>
          <a:xfrm rot="5400000">
            <a:off x="260848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5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0" y="582457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3" y="6689016"/>
            <a:ext cx="71299" cy="7129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4" y="6643748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0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38" y="560365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1" y="6300519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"/>
          <p:cNvSpPr/>
          <p:nvPr/>
        </p:nvSpPr>
        <p:spPr>
          <a:xfrm rot="5400000">
            <a:off x="26181" y="4745725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56" y="268807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9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5548321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4" y="2290935"/>
            <a:ext cx="1201066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4" y="3994783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6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7"/>
          <p:cNvSpPr/>
          <p:nvPr/>
        </p:nvSpPr>
        <p:spPr>
          <a:xfrm flipH="1">
            <a:off x="11738879" y="355454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7"/>
          <p:cNvSpPr/>
          <p:nvPr/>
        </p:nvSpPr>
        <p:spPr>
          <a:xfrm flipH="1">
            <a:off x="9743486" y="634720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616754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4" y="2290935"/>
            <a:ext cx="1201066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4" y="3994783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6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7"/>
          <p:cNvSpPr/>
          <p:nvPr/>
        </p:nvSpPr>
        <p:spPr>
          <a:xfrm flipH="1">
            <a:off x="11738879" y="355454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7"/>
          <p:cNvSpPr/>
          <p:nvPr/>
        </p:nvSpPr>
        <p:spPr>
          <a:xfrm flipH="1">
            <a:off x="9743486" y="634720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968707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40" y="5679043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4" y="13284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2" y="22112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1" y="44845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1" y="36017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9322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2" name="Google Shape;422;p24"/>
          <p:cNvSpPr/>
          <p:nvPr/>
        </p:nvSpPr>
        <p:spPr>
          <a:xfrm flipH="1">
            <a:off x="44" y="-9244"/>
            <a:ext cx="744474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05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9" y="9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40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45" y="5188038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12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89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0" name="Google Shape;430;p24"/>
          <p:cNvSpPr/>
          <p:nvPr/>
        </p:nvSpPr>
        <p:spPr>
          <a:xfrm>
            <a:off x="-67159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1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2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56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7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063670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F01A0-208D-48B7-859B-DA1BA03D2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AF733-CFB6-45B6-A00B-24861E8E1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8DA34-5A36-4244-BFA1-DF63F9A8C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20/1/2022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961FE-2790-494F-A795-95B18FBA8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043A9-C3F8-42DE-91D8-F3708F641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837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1032134" y="3069700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1032134" y="2562233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4834601" y="3069700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4834601" y="2562233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8637067" y="3069700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8637067" y="2562233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1032134" y="5414767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1032134" y="4907300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4834601" y="5414767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4834601" y="4907300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8637067" y="5414767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8637067" y="4907300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46" y="920767"/>
            <a:ext cx="827680" cy="335283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11686135" y="236309"/>
            <a:ext cx="505846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9362634" y="1698202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698299" y="1698202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11630993" y="1481963"/>
            <a:ext cx="216378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11698734" y="12017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11987384" y="2733404"/>
            <a:ext cx="66486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11864133" y="1927298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289498" y="3099733"/>
            <a:ext cx="182534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205800" y="4790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494450" y="2010704"/>
            <a:ext cx="66486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739500" y="920765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7031737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EC9F8-578E-4855-919D-E1F275EFC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20E47-13D4-4B4F-B642-E41B177FB4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E09A6-F30C-457A-8AEE-03DBB4D7F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94D4A-B86E-4F07-836F-E86273E1C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2EAFC-063A-4ED6-920E-2972E2BCC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064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30C76-38BD-4094-A5D9-21222D68F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683D2-838B-47F6-A677-52756A3CB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6FA2B0-137D-4FC4-A779-972246B8B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A32B3-B539-467D-AAE2-A0C607276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C98138-68BA-45F9-B401-9F455A43B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3407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30C76-38BD-4094-A5D9-21222D68F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683D2-838B-47F6-A677-52756A3CB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6FA2B0-137D-4FC4-A779-972246B8B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A32B3-B539-467D-AAE2-A0C607276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C98138-68BA-45F9-B401-9F455A43B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5651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30C76-38BD-4094-A5D9-21222D68F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683D2-838B-47F6-A677-52756A3CB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6FA2B0-137D-4FC4-A779-972246B8B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A32B3-B539-467D-AAE2-A0C607276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C98138-68BA-45F9-B401-9F455A43B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5523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EAC21-202B-48DC-A716-F8D9AC8A0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D43B4-09C9-49E4-93D0-0F1590A27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F8FF1-7931-4A02-A974-2A814ABA6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AFF9C-8789-47BD-82E1-FFC2B5909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D53C4-A555-4CAD-87ED-07B4593F2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6667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7E26D-43F5-49A1-8F80-661B73465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B6F35-ED23-413E-91E5-F8CA661C82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D62D40-6BB7-4A48-B116-971A5566A1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B9EF9-7EC7-4C6D-828A-5EA133378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F3E809-7F71-4181-BD4D-71D405390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4DB06E-A726-409A-BFD4-F228F93C9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8751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B9B3E-EBA9-4700-91F7-F2BB4D371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915A6-5D3F-496F-BB9B-D4BE5EF6A5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1E1C33-8BEB-4A7C-88D4-BAE24BCAFF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CD2EE0-6BB1-43C0-AC7C-6F9CCB605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2E0E66-7898-4A55-BA0E-E399E3C92D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403141-DDF4-4236-94EB-D89D5730D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E4A413-1A2E-495D-BB40-B3AB62C7C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5F2170-A284-4F37-A607-9776A8A29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0096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BE696-04A0-4974-9F57-D042F1DAF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BF76B1-85F9-44E7-916A-7262E949A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AE23E9-5EF6-4E30-B916-D41DF85C7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E0B4A6-61EB-4998-81C8-72D9E493E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7465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D3A5E-7ACD-4743-A0AA-669CD0D8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B5B73E-B302-4617-8433-3D7094E6D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765CB-8820-491A-B79A-BB0417773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585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F48A9-2B6A-4CAE-81A0-7CE0FD820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AACA3-7338-4AD6-A460-776F1FA70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C02F7-05E0-4392-A94D-D68E0A227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20/1/2022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6F976-A635-4457-B4F9-1B9235462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51E86-6452-452A-B113-7E44D4B7A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8019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D3A5E-7ACD-4743-A0AA-669CD0D8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B5B73E-B302-4617-8433-3D7094E6D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765CB-8820-491A-B79A-BB0417773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9182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D3A5E-7ACD-4743-A0AA-669CD0D8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B5B73E-B302-4617-8433-3D7094E6D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765CB-8820-491A-B79A-BB0417773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5595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D3A5E-7ACD-4743-A0AA-669CD0D8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B5B73E-B302-4617-8433-3D7094E6D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765CB-8820-491A-B79A-BB0417773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0369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D3A5E-7ACD-4743-A0AA-669CD0D8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B5B73E-B302-4617-8433-3D7094E6D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765CB-8820-491A-B79A-BB0417773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3536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D3A5E-7ACD-4743-A0AA-669CD0D8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B5B73E-B302-4617-8433-3D7094E6D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765CB-8820-491A-B79A-BB0417773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2741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D3A5E-7ACD-4743-A0AA-669CD0D8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B5B73E-B302-4617-8433-3D7094E6D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765CB-8820-491A-B79A-BB0417773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7435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D3A5E-7ACD-4743-A0AA-669CD0D8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B5B73E-B302-4617-8433-3D7094E6D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765CB-8820-491A-B79A-BB0417773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365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D3A5E-7ACD-4743-A0AA-669CD0D8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B5B73E-B302-4617-8433-3D7094E6D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765CB-8820-491A-B79A-BB0417773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3216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D3A5E-7ACD-4743-A0AA-669CD0D8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B5B73E-B302-4617-8433-3D7094E6D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765CB-8820-491A-B79A-BB0417773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054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D3A5E-7ACD-4743-A0AA-669CD0D8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B5B73E-B302-4617-8433-3D7094E6D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765CB-8820-491A-B79A-BB0417773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334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B2F1C-3889-4FFA-9B08-25CAEE2CD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2ED3E-884F-4557-9391-E38E2C86F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6D1829-3B46-4E0E-95FB-08B50CFC7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B5B9F6-A164-42CA-A76D-D13FF621A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20/1/2022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8EDED-0568-4746-817A-25A72C9C0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5B45DD-060D-4A4A-95F5-AC95AB392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6714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FBC58-3A4E-4E7D-A386-71D0AC149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832689-A4CA-4D1E-9B83-21C40880B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24FD1E-C1CA-439D-9369-F55D49561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B936C-F93F-4E54-A704-B1FF5DE6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79D6DD-B1B3-4378-96D3-14AAD57BBA82}"/>
              </a:ext>
            </a:extLst>
          </p:cNvPr>
          <p:cNvSpPr/>
          <p:nvPr userDrawn="1"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ED5608-87F5-4884-B3F3-DDCF00C1312B}"/>
              </a:ext>
            </a:extLst>
          </p:cNvPr>
          <p:cNvSpPr/>
          <p:nvPr userDrawn="1"/>
        </p:nvSpPr>
        <p:spPr>
          <a:xfrm>
            <a:off x="0" y="6721475"/>
            <a:ext cx="12192000" cy="12689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2386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80871-AD0B-4472-94E1-1C1940498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14EF2-E00D-4F97-9DA1-3CE653B76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99C4C0-1287-4184-A245-21472BF3DB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C8BBF-C360-427B-B316-81417EBCC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DA0EC8-9131-41A1-841D-1544D2209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F74860-E199-40FD-8C02-0A15BF8CD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00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24329-9B8A-4501-96EA-AA7C1D770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1CE156-68D6-4690-BC06-5E2E379142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361E2E-97F6-4018-B857-26F84F14DE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5D6785-44DC-42D7-BCD6-524CACBE0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972726-0C9A-4E75-AB3E-BB6EBE9B3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A43B05-A495-4AEE-9298-F71CFC054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7365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00CC2-B966-4307-BD82-C34138F35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52BD5C-D6CC-4F87-B22E-BCD92B617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498E5-2628-494E-A118-5D1D103C0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40028-E6CC-4273-9C6E-950317B3B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47C02-DD64-4A83-BA70-30DC46D9E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0040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E69D03-6A89-415E-AB6D-85472A7FF3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3D797D-6CAD-4F70-9175-B3D0C2B953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82EFC-DDE3-4D73-A5A6-04F81979C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FF956-B9DD-4E3A-93B7-60249F80C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553F7-3AFA-408E-84DD-7477FC100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9471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8381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8150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270518"/>
      </p:ext>
    </p:extLst>
  </p:cSld>
  <p:clrMapOvr>
    <a:masterClrMapping/>
  </p:clrMapOvr>
  <p:transition spd="slow" advClick="0" advTm="0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8742631"/>
      </p:ext>
    </p:extLst>
  </p:cSld>
  <p:clrMapOvr>
    <a:masterClrMapping/>
  </p:clrMapOvr>
  <p:transition spd="slow" advClick="0" advTm="0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252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EE416-0F5C-40E8-B7D2-83E90BA2A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120ED-55E1-4C29-9F7F-44FCC8A70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CD5A89-4995-44E5-923E-48443912B8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D2843D-DC70-4D27-B80C-9BCFAB6CFF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D49412-C83B-4891-8050-C02247A689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8C2D4F-2F7D-4775-B2CE-22D9C6228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20/1/2022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DF46A1-D144-4D70-8DBA-760AEA7BD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E719E4-85E5-4A2A-8EAF-AAFDB2E54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3682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478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2772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650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6675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8084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128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780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971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720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600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90D93-9FDD-4537-8BBF-4C67F3C57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B73A11-AB95-4411-8B86-527977105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20/1/2022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047DF8-76D0-4A52-A5A0-0E58D3778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66F66B-5E1A-4381-BFE0-831723558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9932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75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259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923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256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021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8246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6449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1355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927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79373C-6FB1-4C53-A7C8-423B4AF8C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20/1/2022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F0C3DE-E07E-4705-BF3F-A0E81AD7B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A65D3-0757-4CBB-893E-CE94426C1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25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79373C-6FB1-4C53-A7C8-423B4AF8C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20/1/2022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F0C3DE-E07E-4705-BF3F-A0E81AD7B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A65D3-0757-4CBB-893E-CE94426C1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49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8EF46-AC7F-44F6-9FD8-587C938E6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BE6A7-B346-47EA-9581-92AC95614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7857C3-7D97-4ED6-99A5-4CF43B70DC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C6471-6D41-4199-AEE3-E137D0B18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20/1/2022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736E0-8E81-44EB-A583-1B2D9351C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7524C5-9473-4ED0-8C65-EE4BA14B4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815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1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42A459-FBCD-4FD5-BD9A-C4F91D8BC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38BB5B-DCC7-427D-A0F8-4337D53A5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D77DC6-098D-49A8-9D5A-1EDD5BF697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D47BA-5874-4C73-AE5E-21A916F937A0}" type="datetimeFigureOut">
              <a:rPr lang="en-US" smtClean="0"/>
              <a:t>20/1/2022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799D4-DA22-46BF-8B16-72B2EF8C9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8CEA9-78D2-428D-B071-1DE79A042D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650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84" r:id="rId8"/>
    <p:sldLayoutId id="2147483668" r:id="rId9"/>
    <p:sldLayoutId id="2147483669" r:id="rId10"/>
    <p:sldLayoutId id="2147483670" r:id="rId11"/>
    <p:sldLayoutId id="2147483671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66003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3" r:id="rId3"/>
    <p:sldLayoutId id="2147483681" r:id="rId4"/>
    <p:sldLayoutId id="214748368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06BB75-221E-47B9-AFFE-67AECDD79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3F42EC-076F-4609-B5BB-2D7356671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6DA5A7-6FFC-4736-BA97-BABF2E91A8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0DFC7-7A5A-4184-B4DB-E0CF8CC30E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F323A-6957-4EAD-A400-7478B0891A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526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690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jf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99610"/>
            <a:ext cx="12120570" cy="221231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234587-AF8F-4BAA-ABDE-9D3F5500A2BB}"/>
              </a:ext>
            </a:extLst>
          </p:cNvPr>
          <p:cNvGrpSpPr/>
          <p:nvPr/>
        </p:nvGrpSpPr>
        <p:grpSpPr>
          <a:xfrm>
            <a:off x="2679198" y="293740"/>
            <a:ext cx="7251842" cy="2018182"/>
            <a:chOff x="2829935" y="3550985"/>
            <a:chExt cx="7251842" cy="2018182"/>
          </a:xfrm>
        </p:grpSpPr>
        <p:sp>
          <p:nvSpPr>
            <p:cNvPr id="6" name="Rounded Rectangle 5"/>
            <p:cNvSpPr/>
            <p:nvPr/>
          </p:nvSpPr>
          <p:spPr>
            <a:xfrm>
              <a:off x="2829935" y="3793226"/>
              <a:ext cx="7251842" cy="177594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908323" y="3980560"/>
              <a:ext cx="7095067" cy="14906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014393" y="3557950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993858" y="3550985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706845" y="966847"/>
            <a:ext cx="57564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NỔI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37B469F-4C6B-4890-B36E-0022CEEE7647}"/>
              </a:ext>
            </a:extLst>
          </p:cNvPr>
          <p:cNvSpPr/>
          <p:nvPr/>
        </p:nvSpPr>
        <p:spPr>
          <a:xfrm>
            <a:off x="964220" y="535981"/>
            <a:ext cx="1763541" cy="168332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36683" y="663718"/>
            <a:ext cx="10617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2933131" y="2357882"/>
            <a:ext cx="6879900" cy="820674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 6.  </a:t>
            </a:r>
            <a:r>
              <a:rPr lang="en-US" sz="360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MỞ RỘNG</a:t>
            </a:r>
            <a:endParaRPr kumimoji="0" lang="en-US" sz="36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08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3523" y="6922246"/>
            <a:ext cx="609600" cy="609600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375241" y="776212"/>
            <a:ext cx="8224787" cy="1148448"/>
          </a:xfrm>
          <a:prstGeom prst="rect">
            <a:avLst/>
          </a:prstGeom>
        </p:spPr>
        <p:txBody>
          <a:bodyPr/>
          <a:lstStyle>
            <a:lvl1pPr algn="ctr" defTabSz="1219200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94610" y="1924659"/>
            <a:ext cx="11418348" cy="278900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Tx/>
              <a:buChar char="-"/>
            </a:pP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vi-VN" sz="1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69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8548"/>
          <a:stretch/>
        </p:blipFill>
        <p:spPr>
          <a:xfrm>
            <a:off x="1638674" y="29678"/>
            <a:ext cx="8913565" cy="6828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113" y="-17646"/>
            <a:ext cx="8264629" cy="1104500"/>
          </a:xfrm>
        </p:spPr>
        <p:txBody>
          <a:bodyPr>
            <a:normAutofit/>
          </a:bodyPr>
          <a:lstStyle/>
          <a:p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Thứ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sáu</a:t>
            </a:r>
            <a:r>
              <a:rPr lang="en-US" sz="3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ngày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21 </a:t>
            </a:r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tháng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1 </a:t>
            </a:r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năm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2022</a:t>
            </a:r>
            <a:endParaRPr lang="en-US" sz="30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674" y="753796"/>
            <a:ext cx="9179580" cy="4534322"/>
          </a:xfrm>
        </p:spPr>
        <p:txBody>
          <a:bodyPr>
            <a:normAutofit/>
          </a:bodyPr>
          <a:lstStyle/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                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Tiếng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Việt</a:t>
            </a:r>
            <a:endParaRPr lang="en-US" sz="3200" b="1" dirty="0">
              <a:solidFill>
                <a:srgbClr val="7030A0"/>
              </a:solidFill>
              <a:latin typeface="HP001 4 hàng" panose="020B06030503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               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mở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rộng</a:t>
            </a:r>
            <a:endParaRPr lang="en-US" sz="29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endParaRPr lang="en-US" sz="29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6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791570" y="381000"/>
            <a:ext cx="109747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b="1" kern="0" dirty="0">
                <a:solidFill>
                  <a:srgbClr val="00B0F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1</a:t>
            </a:r>
            <a:r>
              <a:rPr lang="en-US" sz="3200" b="1" kern="0" dirty="0" smtClean="0">
                <a:solidFill>
                  <a:srgbClr val="00B0F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lang="en-US" sz="3200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3200" kern="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chuyện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thơ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viết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về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mùa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năm</a:t>
            </a:r>
            <a:r>
              <a:rPr lang="en-US" sz="3200" kern="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.</a:t>
            </a:r>
            <a:endParaRPr lang="en-US" sz="3200" kern="0" dirty="0">
              <a:solidFill>
                <a:srgbClr val="00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C0563C5-26F1-4672-AC44-7D9ED528DB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635" y="1743109"/>
            <a:ext cx="7726018" cy="405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2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1">
            <a:extLst>
              <a:ext uri="{FF2B5EF4-FFF2-40B4-BE49-F238E27FC236}">
                <a16:creationId xmlns:a16="http://schemas.microsoft.com/office/drawing/2014/main" id="{8A1D64BA-0729-4810-A7CB-2E77D1A2D52B}"/>
              </a:ext>
            </a:extLst>
          </p:cNvPr>
          <p:cNvSpPr txBox="1">
            <a:spLocks/>
          </p:cNvSpPr>
          <p:nvPr/>
        </p:nvSpPr>
        <p:spPr>
          <a:xfrm>
            <a:off x="6320490" y="454875"/>
            <a:ext cx="6202815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9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21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21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21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21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21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21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21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dk1"/>
              </a:buClr>
              <a:buSzPts val="1600"/>
              <a:buFont typeface="Comfortaa"/>
              <a:buChar char="■"/>
              <a:defRPr sz="21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139700" indent="0" fontAlgn="base">
              <a:buFont typeface="Comfortaa"/>
              <a:buNone/>
            </a:pPr>
            <a:r>
              <a:rPr lang="vi-VN" sz="28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 </a:t>
            </a:r>
          </a:p>
          <a:p>
            <a:pPr marL="139700" indent="0" fontAlgn="base">
              <a:buFont typeface="Comfortaa"/>
              <a:buNone/>
            </a:pPr>
            <a:r>
              <a:rPr lang="vi-VN" sz="28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 đi dưới hàng cây </a:t>
            </a:r>
          </a:p>
          <a:p>
            <a:pPr marL="139700" indent="0" fontAlgn="base">
              <a:buFont typeface="Comfortaa"/>
              <a:buNone/>
            </a:pPr>
            <a:r>
              <a:rPr lang="vi-VN" sz="28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 thấy vòm lá biếc </a:t>
            </a:r>
          </a:p>
          <a:p>
            <a:pPr marL="139700" indent="0" fontAlgn="base">
              <a:buFont typeface="Comfortaa"/>
              <a:buNone/>
            </a:pPr>
            <a:r>
              <a:rPr lang="vi-VN" sz="28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Nhạc công vẫn mê say </a:t>
            </a:r>
          </a:p>
          <a:p>
            <a:pPr marL="139700" indent="0" fontAlgn="base">
              <a:buFont typeface="Comfortaa"/>
              <a:buNone/>
            </a:pPr>
            <a:r>
              <a:rPr lang="vi-VN" sz="28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Điệu bổng trầm tha </a:t>
            </a:r>
            <a:r>
              <a:rPr lang="vi-VN" sz="2800" kern="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thiết</a:t>
            </a:r>
            <a:r>
              <a:rPr lang="en-US" sz="2800" kern="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r>
              <a:rPr lang="vi-VN" sz="28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 </a:t>
            </a:r>
          </a:p>
          <a:p>
            <a:pPr marL="139700" indent="0" fontAlgn="base">
              <a:buFont typeface="Comfortaa"/>
              <a:buNone/>
            </a:pPr>
            <a:r>
              <a:rPr lang="vi-VN" sz="28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 </a:t>
            </a:r>
          </a:p>
          <a:p>
            <a:pPr marL="139700" indent="0" fontAlgn="base">
              <a:buFont typeface="Comfortaa"/>
              <a:buNone/>
            </a:pPr>
            <a:r>
              <a:rPr lang="vi-VN" sz="28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Ve ve ve ve ve... </a:t>
            </a:r>
          </a:p>
          <a:p>
            <a:pPr marL="139700" indent="0" fontAlgn="base">
              <a:buFont typeface="Comfortaa"/>
              <a:buNone/>
            </a:pPr>
            <a:r>
              <a:rPr lang="vi-VN" sz="28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Kéo dài ra mải miết </a:t>
            </a:r>
          </a:p>
          <a:p>
            <a:pPr marL="139700" indent="0" fontAlgn="base">
              <a:buFont typeface="Comfortaa"/>
              <a:buNone/>
            </a:pPr>
            <a:r>
              <a:rPr lang="vi-VN" sz="28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 nhỉ, khúc nhạc hè </a:t>
            </a:r>
          </a:p>
          <a:p>
            <a:pPr marL="139700" indent="0" fontAlgn="base">
              <a:buFont typeface="Comfortaa"/>
              <a:buNone/>
            </a:pPr>
            <a:r>
              <a:rPr lang="vi-VN" sz="28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Ve học đâu không biết?</a:t>
            </a:r>
            <a:endParaRPr lang="en-US" sz="2800" kern="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139700" indent="0" fontAlgn="base">
              <a:buFont typeface="Comfortaa"/>
              <a:buNone/>
            </a:pPr>
            <a:r>
              <a:rPr lang="en-US" sz="20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      </a:t>
            </a:r>
            <a:r>
              <a:rPr lang="en-US" sz="2000" b="1" kern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Nguyễn</a:t>
            </a:r>
            <a:r>
              <a:rPr lang="en-US" sz="2000" b="1" kern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Lãm</a:t>
            </a:r>
            <a:r>
              <a:rPr lang="en-US" sz="2000" b="1" kern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Thắng</a:t>
            </a:r>
            <a:endParaRPr lang="vi-VN" sz="2000" b="1" kern="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139700" indent="0">
              <a:buFont typeface="Comfortaa"/>
              <a:buNone/>
            </a:pPr>
            <a:endParaRPr lang="vi-VN" sz="3200" kern="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015274" y="891455"/>
            <a:ext cx="6202815" cy="6858000"/>
          </a:xfrm>
        </p:spPr>
        <p:txBody>
          <a:bodyPr/>
          <a:lstStyle/>
          <a:p>
            <a:pPr marL="139700" indent="0" fontAlgn="base">
              <a:buNone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Sân khấu ở trên không </a:t>
            </a:r>
          </a:p>
          <a:p>
            <a:pPr marL="139700" indent="0" fontAlgn="base">
              <a:buNone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Giữa vòm trời lá biếc </a:t>
            </a:r>
          </a:p>
          <a:p>
            <a:pPr marL="139700" indent="0" fontAlgn="base">
              <a:buNone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 cành những nhạc công </a:t>
            </a:r>
          </a:p>
          <a:p>
            <a:pPr marL="139700" indent="0" fontAlgn="base">
              <a:buNone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 thổi kèn náo </a:t>
            </a:r>
            <a:r>
              <a:rPr lang="vi-VN" sz="28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nhiệt</a:t>
            </a:r>
            <a:r>
              <a:rPr lang="en-US" sz="28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 </a:t>
            </a:r>
          </a:p>
          <a:p>
            <a:pPr marL="139700" indent="0" fontAlgn="base">
              <a:buNone/>
            </a:pPr>
            <a:endParaRPr lang="vi-VN" sz="2800" b="0" i="0" dirty="0">
              <a:solidFill>
                <a:srgbClr val="000000"/>
              </a:solidFill>
              <a:effectLst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139700" indent="0" fontAlgn="base">
              <a:buNone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 nghe anh nhạc trưởng </a:t>
            </a:r>
          </a:p>
          <a:p>
            <a:pPr marL="139700" indent="0" fontAlgn="base">
              <a:buNone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Kéo kèn lên mở màn </a:t>
            </a:r>
          </a:p>
          <a:p>
            <a:pPr marL="139700" indent="0" fontAlgn="base">
              <a:buNone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Dàn đồng ca cộng hưởng </a:t>
            </a:r>
          </a:p>
          <a:p>
            <a:pPr marL="139700" indent="0" fontAlgn="base">
              <a:buNone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Ve ve ve... rộn </a:t>
            </a:r>
            <a:r>
              <a:rPr lang="vi-VN" sz="28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rang</a:t>
            </a:r>
            <a:r>
              <a:rPr lang="en-US" sz="28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 </a:t>
            </a:r>
          </a:p>
          <a:p>
            <a:pPr marL="139700" indent="0" fontAlgn="base">
              <a:buNone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 </a:t>
            </a:r>
          </a:p>
          <a:p>
            <a:pPr marL="139700" indent="0">
              <a:buNone/>
            </a:pP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</a:t>
            </a:r>
            <a:endParaRPr lang="vi-VN" sz="32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5607D85-0282-455D-B986-05BD44CDABA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842930"/>
            <a:ext cx="2115404" cy="20150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0CC44C-EBD1-48B1-B71A-FA8EDA3DA269}"/>
              </a:ext>
            </a:extLst>
          </p:cNvPr>
          <p:cNvSpPr txBox="1"/>
          <p:nvPr/>
        </p:nvSpPr>
        <p:spPr>
          <a:xfrm>
            <a:off x="2645784" y="162487"/>
            <a:ext cx="6429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HỢP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XƯỚNG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44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20B80560-1F3A-4270-A070-E51785AD44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7496" y="1292158"/>
            <a:ext cx="6470041" cy="5857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80937" rIns="91440" bIns="80937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64D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xuân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nở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tươi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/>
            </a:r>
            <a:b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</a:b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Bướm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bướm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 ra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hồng</a:t>
            </a:r>
            <a:r>
              <a:rPr kumimoji="0" lang="en-US" altLang="en-US" sz="28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/>
            </a:r>
            <a:b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</a:b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   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Bướm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hút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mật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/>
            </a:r>
            <a:b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</a:b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Bướm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đùa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hồng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hoe.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/>
            </a:r>
            <a:b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</a:b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/>
            </a:r>
            <a:b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</a:b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chớm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/>
            </a:r>
            <a:b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</a:b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Xôn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xao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sẻ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ve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báo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kumimoji="0" lang="en-US" altLang="en-US" sz="28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/>
            </a:r>
            <a:b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</a:b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Rộn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ràng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cơn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mưa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/>
            </a:r>
            <a:b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</a:b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lúa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uốn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altLang="en-US" sz="28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altLang="en-US" sz="280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/>
            </a:r>
            <a:b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</a:b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/>
            </a:r>
            <a:b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                                                                                    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Trần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Đăng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 Khoa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64D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444444"/>
              </a:solidFill>
              <a:effectLst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ea typeface="Arial-Rounded" panose="020B0500000000000000" pitchFamily="34" charset="0"/>
                <a:cs typeface="Arial" panose="020B0604020202020204" pitchFamily="34" charset="0"/>
              </a:rPr>
              <a:t>Bạ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4148EF-4F0C-43B5-BE54-78404B00C36B}"/>
              </a:ext>
            </a:extLst>
          </p:cNvPr>
          <p:cNvSpPr txBox="1"/>
          <p:nvPr/>
        </p:nvSpPr>
        <p:spPr>
          <a:xfrm>
            <a:off x="1497496" y="503396"/>
            <a:ext cx="4814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XUÂN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picture containing tree, plant, maple&#10;&#10;Description automatically generated">
            <a:extLst>
              <a:ext uri="{FF2B5EF4-FFF2-40B4-BE49-F238E27FC236}">
                <a16:creationId xmlns:a16="http://schemas.microsoft.com/office/drawing/2014/main" id="{48ADCC04-469D-4671-ABE2-9A735A3E7F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2967">
            <a:off x="8122456" y="2947932"/>
            <a:ext cx="3433861" cy="2045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 descr="A close up of a tree branch with pink flowers&#10;&#10;Description automatically generated with low confidence">
            <a:extLst>
              <a:ext uri="{FF2B5EF4-FFF2-40B4-BE49-F238E27FC236}">
                <a16:creationId xmlns:a16="http://schemas.microsoft.com/office/drawing/2014/main" id="{FD05ADD5-10A4-4480-8FBF-87B5FD7F5B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511" y="150879"/>
            <a:ext cx="3235749" cy="18745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4766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1B1A0E0-E8D2-4ED3-B236-AB445806D0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B97D85-E2EF-4E59-8373-6602534CF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ate.com - Thơ hay cho béBài thơ Hoa Cúc Vàng_1080p">
            <a:hlinkClick r:id="" action="ppaction://media"/>
            <a:extLst>
              <a:ext uri="{FF2B5EF4-FFF2-40B4-BE49-F238E27FC236}">
                <a16:creationId xmlns:a16="http://schemas.microsoft.com/office/drawing/2014/main" id="{0E22C887-43EA-4DB5-A3EA-669D74F80C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08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E594093-EA1A-441E-80E3-9690CE04F304}"/>
              </a:ext>
            </a:extLst>
          </p:cNvPr>
          <p:cNvSpPr/>
          <p:nvPr/>
        </p:nvSpPr>
        <p:spPr>
          <a:xfrm>
            <a:off x="1153168" y="2211069"/>
            <a:ext cx="4149476" cy="115799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2E90369-4C67-43A9-AA77-72AAA2674559}"/>
              </a:ext>
            </a:extLst>
          </p:cNvPr>
          <p:cNvSpPr/>
          <p:nvPr/>
        </p:nvSpPr>
        <p:spPr>
          <a:xfrm>
            <a:off x="6365675" y="2166425"/>
            <a:ext cx="4493949" cy="115799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7920FF-E698-43B7-BF8E-C29B51BBB968}"/>
              </a:ext>
            </a:extLst>
          </p:cNvPr>
          <p:cNvSpPr txBox="1"/>
          <p:nvPr/>
        </p:nvSpPr>
        <p:spPr>
          <a:xfrm>
            <a:off x="1241716" y="381000"/>
            <a:ext cx="102479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Chia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sẻ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thích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3200" kern="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 descr="A picture containing queen&#10;&#10;Description automatically generated">
            <a:extLst>
              <a:ext uri="{FF2B5EF4-FFF2-40B4-BE49-F238E27FC236}">
                <a16:creationId xmlns:a16="http://schemas.microsoft.com/office/drawing/2014/main" id="{A5910C35-866F-4DAC-8869-7E556D6AF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83" b="91792" l="10000" r="90000">
                        <a14:foregroundMark x1="27326" y1="73534" x2="29302" y2="73534"/>
                        <a14:foregroundMark x1="33605" y1="72362" x2="34767" y2="74037"/>
                        <a14:foregroundMark x1="41279" y1="34841" x2="41279" y2="40034"/>
                        <a14:foregroundMark x1="42674" y1="35678" x2="42442" y2="41039"/>
                        <a14:foregroundMark x1="62791" y1="72194" x2="62791" y2="76549"/>
                        <a14:foregroundMark x1="48837" y1="90787" x2="49535" y2="91792"/>
                        <a14:foregroundMark x1="61047" y1="70519" x2="60000" y2="76884"/>
                        <a14:foregroundMark x1="68488" y1="72362" x2="69767" y2="72194"/>
                        <a14:foregroundMark x1="65814" y1="72027" x2="65814" y2="76214"/>
                        <a14:foregroundMark x1="65814" y1="71022" x2="66163" y2="73199"/>
                        <a14:foregroundMark x1="40814" y1="74037" x2="41279" y2="74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264" y="2616707"/>
            <a:ext cx="6441385" cy="447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5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35"/>
          <p:cNvGrpSpPr/>
          <p:nvPr/>
        </p:nvGrpSpPr>
        <p:grpSpPr>
          <a:xfrm rot="684726" flipH="1">
            <a:off x="10268804" y="432957"/>
            <a:ext cx="1801424" cy="2127541"/>
            <a:chOff x="6279400" y="1444575"/>
            <a:chExt cx="1466035" cy="1727152"/>
          </a:xfrm>
        </p:grpSpPr>
        <p:sp>
          <p:nvSpPr>
            <p:cNvPr id="672" name="Google Shape;672;p35"/>
            <p:cNvSpPr/>
            <p:nvPr/>
          </p:nvSpPr>
          <p:spPr>
            <a:xfrm>
              <a:off x="6309338" y="1444575"/>
              <a:ext cx="1436097" cy="1632780"/>
            </a:xfrm>
            <a:custGeom>
              <a:avLst/>
              <a:gdLst/>
              <a:ahLst/>
              <a:cxnLst/>
              <a:rect l="l" t="t" r="r" b="b"/>
              <a:pathLst>
                <a:path w="17940" h="20397" extrusionOk="0">
                  <a:moveTo>
                    <a:pt x="14656" y="1"/>
                  </a:moveTo>
                  <a:cubicBezTo>
                    <a:pt x="13685" y="1"/>
                    <a:pt x="12751" y="436"/>
                    <a:pt x="12128" y="1215"/>
                  </a:cubicBezTo>
                  <a:lnTo>
                    <a:pt x="796" y="15270"/>
                  </a:lnTo>
                  <a:cubicBezTo>
                    <a:pt x="253" y="15925"/>
                    <a:pt x="0" y="16767"/>
                    <a:pt x="75" y="17610"/>
                  </a:cubicBezTo>
                  <a:cubicBezTo>
                    <a:pt x="103" y="17937"/>
                    <a:pt x="187" y="18255"/>
                    <a:pt x="309" y="18564"/>
                  </a:cubicBezTo>
                  <a:cubicBezTo>
                    <a:pt x="655" y="19369"/>
                    <a:pt x="1339" y="19996"/>
                    <a:pt x="2181" y="20258"/>
                  </a:cubicBezTo>
                  <a:cubicBezTo>
                    <a:pt x="2488" y="20351"/>
                    <a:pt x="2803" y="20396"/>
                    <a:pt x="3114" y="20396"/>
                  </a:cubicBezTo>
                  <a:cubicBezTo>
                    <a:pt x="4081" y="20396"/>
                    <a:pt x="5020" y="19960"/>
                    <a:pt x="5643" y="19182"/>
                  </a:cubicBezTo>
                  <a:lnTo>
                    <a:pt x="16985" y="5126"/>
                  </a:lnTo>
                  <a:cubicBezTo>
                    <a:pt x="17818" y="4106"/>
                    <a:pt x="17939" y="2675"/>
                    <a:pt x="17303" y="1514"/>
                  </a:cubicBezTo>
                  <a:cubicBezTo>
                    <a:pt x="16863" y="756"/>
                    <a:pt x="16115" y="213"/>
                    <a:pt x="15244" y="54"/>
                  </a:cubicBezTo>
                  <a:cubicBezTo>
                    <a:pt x="15048" y="18"/>
                    <a:pt x="14851" y="1"/>
                    <a:pt x="14656" y="1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73" name="Google Shape;673;p35"/>
            <p:cNvSpPr/>
            <p:nvPr/>
          </p:nvSpPr>
          <p:spPr>
            <a:xfrm>
              <a:off x="6334074" y="1448898"/>
              <a:ext cx="1359649" cy="1617330"/>
            </a:xfrm>
            <a:custGeom>
              <a:avLst/>
              <a:gdLst/>
              <a:ahLst/>
              <a:cxnLst/>
              <a:rect l="l" t="t" r="r" b="b"/>
              <a:pathLst>
                <a:path w="16985" h="20204" extrusionOk="0">
                  <a:moveTo>
                    <a:pt x="14935" y="0"/>
                  </a:moveTo>
                  <a:lnTo>
                    <a:pt x="0" y="18510"/>
                  </a:lnTo>
                  <a:cubicBezTo>
                    <a:pt x="337" y="19315"/>
                    <a:pt x="1030" y="19942"/>
                    <a:pt x="1872" y="20204"/>
                  </a:cubicBezTo>
                  <a:lnTo>
                    <a:pt x="16985" y="1460"/>
                  </a:lnTo>
                  <a:cubicBezTo>
                    <a:pt x="16545" y="702"/>
                    <a:pt x="15796" y="159"/>
                    <a:pt x="14935" y="0"/>
                  </a:cubicBezTo>
                  <a:close/>
                </a:path>
              </a:pathLst>
            </a:custGeom>
            <a:solidFill>
              <a:srgbClr val="FFB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74" name="Google Shape;674;p35"/>
            <p:cNvSpPr/>
            <p:nvPr/>
          </p:nvSpPr>
          <p:spPr>
            <a:xfrm>
              <a:off x="6279400" y="2786767"/>
              <a:ext cx="376075" cy="384960"/>
            </a:xfrm>
            <a:custGeom>
              <a:avLst/>
              <a:gdLst/>
              <a:ahLst/>
              <a:cxnLst/>
              <a:rect l="l" t="t" r="r" b="b"/>
              <a:pathLst>
                <a:path w="4698" h="4809" extrusionOk="0">
                  <a:moveTo>
                    <a:pt x="449" y="0"/>
                  </a:moveTo>
                  <a:cubicBezTo>
                    <a:pt x="449" y="0"/>
                    <a:pt x="49" y="4576"/>
                    <a:pt x="4" y="4800"/>
                  </a:cubicBezTo>
                  <a:lnTo>
                    <a:pt x="4" y="4800"/>
                  </a:lnTo>
                  <a:lnTo>
                    <a:pt x="4698" y="3416"/>
                  </a:lnTo>
                  <a:lnTo>
                    <a:pt x="449" y="0"/>
                  </a:lnTo>
                  <a:close/>
                  <a:moveTo>
                    <a:pt x="4" y="4800"/>
                  </a:moveTo>
                  <a:lnTo>
                    <a:pt x="0" y="4801"/>
                  </a:lnTo>
                  <a:cubicBezTo>
                    <a:pt x="0" y="4806"/>
                    <a:pt x="1" y="4808"/>
                    <a:pt x="1" y="4808"/>
                  </a:cubicBezTo>
                  <a:cubicBezTo>
                    <a:pt x="2" y="4808"/>
                    <a:pt x="3" y="4805"/>
                    <a:pt x="4" y="480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75" name="Google Shape;675;p35"/>
            <p:cNvSpPr/>
            <p:nvPr/>
          </p:nvSpPr>
          <p:spPr>
            <a:xfrm>
              <a:off x="6279400" y="3024194"/>
              <a:ext cx="143850" cy="146171"/>
            </a:xfrm>
            <a:custGeom>
              <a:avLst/>
              <a:gdLst/>
              <a:ahLst/>
              <a:cxnLst/>
              <a:rect l="l" t="t" r="r" b="b"/>
              <a:pathLst>
                <a:path w="1797" h="1826" extrusionOk="0">
                  <a:moveTo>
                    <a:pt x="178" y="1"/>
                  </a:moveTo>
                  <a:cubicBezTo>
                    <a:pt x="94" y="927"/>
                    <a:pt x="19" y="1732"/>
                    <a:pt x="0" y="1826"/>
                  </a:cubicBezTo>
                  <a:lnTo>
                    <a:pt x="1797" y="1302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76" name="Google Shape;676;p35"/>
            <p:cNvSpPr/>
            <p:nvPr/>
          </p:nvSpPr>
          <p:spPr>
            <a:xfrm>
              <a:off x="7261446" y="1444575"/>
              <a:ext cx="483982" cy="432830"/>
            </a:xfrm>
            <a:custGeom>
              <a:avLst/>
              <a:gdLst/>
              <a:ahLst/>
              <a:cxnLst/>
              <a:rect l="l" t="t" r="r" b="b"/>
              <a:pathLst>
                <a:path w="6046" h="5407" extrusionOk="0">
                  <a:moveTo>
                    <a:pt x="2758" y="1"/>
                  </a:moveTo>
                  <a:cubicBezTo>
                    <a:pt x="1782" y="1"/>
                    <a:pt x="849" y="436"/>
                    <a:pt x="234" y="1215"/>
                  </a:cubicBezTo>
                  <a:lnTo>
                    <a:pt x="0" y="1495"/>
                  </a:lnTo>
                  <a:lnTo>
                    <a:pt x="4857" y="5407"/>
                  </a:lnTo>
                  <a:lnTo>
                    <a:pt x="5081" y="5126"/>
                  </a:lnTo>
                  <a:cubicBezTo>
                    <a:pt x="5914" y="4106"/>
                    <a:pt x="6045" y="2675"/>
                    <a:pt x="5400" y="1523"/>
                  </a:cubicBezTo>
                  <a:cubicBezTo>
                    <a:pt x="4960" y="756"/>
                    <a:pt x="4211" y="213"/>
                    <a:pt x="3350" y="54"/>
                  </a:cubicBezTo>
                  <a:cubicBezTo>
                    <a:pt x="3152" y="18"/>
                    <a:pt x="2954" y="1"/>
                    <a:pt x="2758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77" name="Google Shape;677;p35"/>
            <p:cNvSpPr/>
            <p:nvPr/>
          </p:nvSpPr>
          <p:spPr>
            <a:xfrm>
              <a:off x="7192524" y="1534551"/>
              <a:ext cx="480940" cy="398809"/>
            </a:xfrm>
            <a:custGeom>
              <a:avLst/>
              <a:gdLst/>
              <a:ahLst/>
              <a:cxnLst/>
              <a:rect l="l" t="t" r="r" b="b"/>
              <a:pathLst>
                <a:path w="6008" h="4982" extrusionOk="0">
                  <a:moveTo>
                    <a:pt x="791" y="0"/>
                  </a:moveTo>
                  <a:cubicBezTo>
                    <a:pt x="590" y="0"/>
                    <a:pt x="391" y="89"/>
                    <a:pt x="253" y="259"/>
                  </a:cubicBezTo>
                  <a:lnTo>
                    <a:pt x="244" y="278"/>
                  </a:lnTo>
                  <a:cubicBezTo>
                    <a:pt x="0" y="577"/>
                    <a:pt x="47" y="1008"/>
                    <a:pt x="346" y="1251"/>
                  </a:cubicBezTo>
                  <a:lnTo>
                    <a:pt x="4773" y="4826"/>
                  </a:lnTo>
                  <a:cubicBezTo>
                    <a:pt x="4902" y="4931"/>
                    <a:pt x="5057" y="4982"/>
                    <a:pt x="5211" y="4982"/>
                  </a:cubicBezTo>
                  <a:cubicBezTo>
                    <a:pt x="5413" y="4982"/>
                    <a:pt x="5613" y="4893"/>
                    <a:pt x="5746" y="4723"/>
                  </a:cubicBezTo>
                  <a:lnTo>
                    <a:pt x="5765" y="4704"/>
                  </a:lnTo>
                  <a:cubicBezTo>
                    <a:pt x="6008" y="4405"/>
                    <a:pt x="5961" y="3974"/>
                    <a:pt x="5662" y="3731"/>
                  </a:cubicBezTo>
                  <a:lnTo>
                    <a:pt x="1226" y="156"/>
                  </a:lnTo>
                  <a:cubicBezTo>
                    <a:pt x="1097" y="51"/>
                    <a:pt x="943" y="0"/>
                    <a:pt x="791" y="0"/>
                  </a:cubicBezTo>
                  <a:close/>
                </a:path>
              </a:pathLst>
            </a:custGeom>
            <a:solidFill>
              <a:srgbClr val="FAF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78" name="Google Shape;678;p35"/>
            <p:cNvSpPr/>
            <p:nvPr/>
          </p:nvSpPr>
          <p:spPr>
            <a:xfrm>
              <a:off x="7066686" y="1700093"/>
              <a:ext cx="480940" cy="398249"/>
            </a:xfrm>
            <a:custGeom>
              <a:avLst/>
              <a:gdLst/>
              <a:ahLst/>
              <a:cxnLst/>
              <a:rect l="l" t="t" r="r" b="b"/>
              <a:pathLst>
                <a:path w="6008" h="4975" extrusionOk="0">
                  <a:moveTo>
                    <a:pt x="795" y="0"/>
                  </a:moveTo>
                  <a:cubicBezTo>
                    <a:pt x="593" y="0"/>
                    <a:pt x="391" y="89"/>
                    <a:pt x="253" y="259"/>
                  </a:cubicBezTo>
                  <a:lnTo>
                    <a:pt x="243" y="278"/>
                  </a:lnTo>
                  <a:cubicBezTo>
                    <a:pt x="0" y="577"/>
                    <a:pt x="47" y="1008"/>
                    <a:pt x="346" y="1251"/>
                  </a:cubicBezTo>
                  <a:lnTo>
                    <a:pt x="4773" y="4826"/>
                  </a:lnTo>
                  <a:cubicBezTo>
                    <a:pt x="4901" y="4926"/>
                    <a:pt x="5055" y="4975"/>
                    <a:pt x="5208" y="4975"/>
                  </a:cubicBezTo>
                  <a:cubicBezTo>
                    <a:pt x="5411" y="4975"/>
                    <a:pt x="5612" y="4889"/>
                    <a:pt x="5746" y="4723"/>
                  </a:cubicBezTo>
                  <a:lnTo>
                    <a:pt x="5765" y="4704"/>
                  </a:lnTo>
                  <a:cubicBezTo>
                    <a:pt x="6008" y="4405"/>
                    <a:pt x="5961" y="3965"/>
                    <a:pt x="5662" y="3731"/>
                  </a:cubicBezTo>
                  <a:lnTo>
                    <a:pt x="1226" y="156"/>
                  </a:lnTo>
                  <a:cubicBezTo>
                    <a:pt x="1101" y="51"/>
                    <a:pt x="948" y="0"/>
                    <a:pt x="795" y="0"/>
                  </a:cubicBezTo>
                  <a:close/>
                </a:path>
              </a:pathLst>
            </a:custGeom>
            <a:solidFill>
              <a:srgbClr val="FAF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79" name="Google Shape;679;p35"/>
            <p:cNvSpPr/>
            <p:nvPr/>
          </p:nvSpPr>
          <p:spPr>
            <a:xfrm>
              <a:off x="7136329" y="1620684"/>
              <a:ext cx="481020" cy="398249"/>
            </a:xfrm>
            <a:custGeom>
              <a:avLst/>
              <a:gdLst/>
              <a:ahLst/>
              <a:cxnLst/>
              <a:rect l="l" t="t" r="r" b="b"/>
              <a:pathLst>
                <a:path w="6009" h="4975" extrusionOk="0">
                  <a:moveTo>
                    <a:pt x="798" y="0"/>
                  </a:moveTo>
                  <a:cubicBezTo>
                    <a:pt x="595" y="0"/>
                    <a:pt x="395" y="89"/>
                    <a:pt x="262" y="259"/>
                  </a:cubicBezTo>
                  <a:lnTo>
                    <a:pt x="244" y="278"/>
                  </a:lnTo>
                  <a:cubicBezTo>
                    <a:pt x="0" y="577"/>
                    <a:pt x="47" y="1008"/>
                    <a:pt x="347" y="1251"/>
                  </a:cubicBezTo>
                  <a:lnTo>
                    <a:pt x="4782" y="4826"/>
                  </a:lnTo>
                  <a:cubicBezTo>
                    <a:pt x="4907" y="4926"/>
                    <a:pt x="5059" y="4975"/>
                    <a:pt x="5211" y="4975"/>
                  </a:cubicBezTo>
                  <a:cubicBezTo>
                    <a:pt x="5413" y="4975"/>
                    <a:pt x="5616" y="4889"/>
                    <a:pt x="5755" y="4723"/>
                  </a:cubicBezTo>
                  <a:lnTo>
                    <a:pt x="5765" y="4704"/>
                  </a:lnTo>
                  <a:cubicBezTo>
                    <a:pt x="6008" y="4405"/>
                    <a:pt x="5961" y="3965"/>
                    <a:pt x="5662" y="3731"/>
                  </a:cubicBezTo>
                  <a:lnTo>
                    <a:pt x="1236" y="156"/>
                  </a:lnTo>
                  <a:cubicBezTo>
                    <a:pt x="1106" y="51"/>
                    <a:pt x="951" y="0"/>
                    <a:pt x="798" y="0"/>
                  </a:cubicBezTo>
                  <a:close/>
                </a:path>
              </a:pathLst>
            </a:custGeom>
            <a:solidFill>
              <a:srgbClr val="C5C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80" name="Google Shape;680;p35"/>
            <p:cNvSpPr/>
            <p:nvPr/>
          </p:nvSpPr>
          <p:spPr>
            <a:xfrm>
              <a:off x="7119839" y="2040784"/>
              <a:ext cx="87335" cy="71885"/>
            </a:xfrm>
            <a:custGeom>
              <a:avLst/>
              <a:gdLst/>
              <a:ahLst/>
              <a:cxnLst/>
              <a:rect l="l" t="t" r="r" b="b"/>
              <a:pathLst>
                <a:path w="1091" h="898" extrusionOk="0">
                  <a:moveTo>
                    <a:pt x="217" y="1"/>
                  </a:moveTo>
                  <a:cubicBezTo>
                    <a:pt x="148" y="1"/>
                    <a:pt x="79" y="39"/>
                    <a:pt x="57" y="130"/>
                  </a:cubicBezTo>
                  <a:cubicBezTo>
                    <a:pt x="0" y="355"/>
                    <a:pt x="75" y="607"/>
                    <a:pt x="263" y="748"/>
                  </a:cubicBezTo>
                  <a:cubicBezTo>
                    <a:pt x="375" y="841"/>
                    <a:pt x="506" y="888"/>
                    <a:pt x="656" y="897"/>
                  </a:cubicBezTo>
                  <a:cubicBezTo>
                    <a:pt x="749" y="888"/>
                    <a:pt x="843" y="869"/>
                    <a:pt x="927" y="822"/>
                  </a:cubicBezTo>
                  <a:cubicBezTo>
                    <a:pt x="1090" y="733"/>
                    <a:pt x="1004" y="508"/>
                    <a:pt x="849" y="508"/>
                  </a:cubicBezTo>
                  <a:cubicBezTo>
                    <a:pt x="826" y="508"/>
                    <a:pt x="802" y="512"/>
                    <a:pt x="777" y="523"/>
                  </a:cubicBezTo>
                  <a:cubicBezTo>
                    <a:pt x="739" y="546"/>
                    <a:pt x="697" y="556"/>
                    <a:pt x="653" y="556"/>
                  </a:cubicBezTo>
                  <a:cubicBezTo>
                    <a:pt x="589" y="556"/>
                    <a:pt x="524" y="534"/>
                    <a:pt x="468" y="495"/>
                  </a:cubicBezTo>
                  <a:cubicBezTo>
                    <a:pt x="394" y="429"/>
                    <a:pt x="356" y="317"/>
                    <a:pt x="384" y="214"/>
                  </a:cubicBezTo>
                  <a:cubicBezTo>
                    <a:pt x="423" y="86"/>
                    <a:pt x="319" y="1"/>
                    <a:pt x="217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81" name="Google Shape;681;p35"/>
            <p:cNvSpPr/>
            <p:nvPr/>
          </p:nvSpPr>
          <p:spPr>
            <a:xfrm>
              <a:off x="7101828" y="1977545"/>
              <a:ext cx="59317" cy="43707"/>
            </a:xfrm>
            <a:custGeom>
              <a:avLst/>
              <a:gdLst/>
              <a:ahLst/>
              <a:cxnLst/>
              <a:rect l="l" t="t" r="r" b="b"/>
              <a:pathLst>
                <a:path w="741" h="546" extrusionOk="0">
                  <a:moveTo>
                    <a:pt x="371" y="1"/>
                  </a:moveTo>
                  <a:cubicBezTo>
                    <a:pt x="300" y="1"/>
                    <a:pt x="230" y="26"/>
                    <a:pt x="179" y="78"/>
                  </a:cubicBezTo>
                  <a:cubicBezTo>
                    <a:pt x="1" y="256"/>
                    <a:pt x="123" y="546"/>
                    <a:pt x="375" y="546"/>
                  </a:cubicBezTo>
                  <a:cubicBezTo>
                    <a:pt x="619" y="546"/>
                    <a:pt x="740" y="256"/>
                    <a:pt x="562" y="78"/>
                  </a:cubicBezTo>
                  <a:cubicBezTo>
                    <a:pt x="511" y="26"/>
                    <a:pt x="441" y="1"/>
                    <a:pt x="371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82" name="Google Shape;682;p35"/>
            <p:cNvSpPr/>
            <p:nvPr/>
          </p:nvSpPr>
          <p:spPr>
            <a:xfrm>
              <a:off x="7212696" y="2051911"/>
              <a:ext cx="58517" cy="44268"/>
            </a:xfrm>
            <a:custGeom>
              <a:avLst/>
              <a:gdLst/>
              <a:ahLst/>
              <a:cxnLst/>
              <a:rect l="l" t="t" r="r" b="b"/>
              <a:pathLst>
                <a:path w="731" h="553" extrusionOk="0">
                  <a:moveTo>
                    <a:pt x="361" y="0"/>
                  </a:moveTo>
                  <a:cubicBezTo>
                    <a:pt x="291" y="0"/>
                    <a:pt x="221" y="28"/>
                    <a:pt x="169" y="85"/>
                  </a:cubicBezTo>
                  <a:cubicBezTo>
                    <a:pt x="1" y="253"/>
                    <a:pt x="123" y="552"/>
                    <a:pt x="366" y="552"/>
                  </a:cubicBezTo>
                  <a:cubicBezTo>
                    <a:pt x="609" y="552"/>
                    <a:pt x="731" y="253"/>
                    <a:pt x="553" y="85"/>
                  </a:cubicBezTo>
                  <a:cubicBezTo>
                    <a:pt x="502" y="28"/>
                    <a:pt x="431" y="0"/>
                    <a:pt x="361" y="0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83" name="Google Shape;683;p35"/>
            <p:cNvSpPr/>
            <p:nvPr/>
          </p:nvSpPr>
          <p:spPr>
            <a:xfrm>
              <a:off x="7186520" y="2120834"/>
              <a:ext cx="133443" cy="114311"/>
            </a:xfrm>
            <a:custGeom>
              <a:avLst/>
              <a:gdLst/>
              <a:ahLst/>
              <a:cxnLst/>
              <a:rect l="l" t="t" r="r" b="b"/>
              <a:pathLst>
                <a:path w="1667" h="1428" extrusionOk="0">
                  <a:moveTo>
                    <a:pt x="955" y="0"/>
                  </a:moveTo>
                  <a:cubicBezTo>
                    <a:pt x="319" y="0"/>
                    <a:pt x="0" y="768"/>
                    <a:pt x="450" y="1217"/>
                  </a:cubicBezTo>
                  <a:cubicBezTo>
                    <a:pt x="595" y="1362"/>
                    <a:pt x="773" y="1427"/>
                    <a:pt x="948" y="1427"/>
                  </a:cubicBezTo>
                  <a:cubicBezTo>
                    <a:pt x="1315" y="1427"/>
                    <a:pt x="1666" y="1142"/>
                    <a:pt x="1666" y="711"/>
                  </a:cubicBezTo>
                  <a:cubicBezTo>
                    <a:pt x="1666" y="318"/>
                    <a:pt x="1348" y="0"/>
                    <a:pt x="955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84" name="Google Shape;684;p35"/>
            <p:cNvSpPr/>
            <p:nvPr/>
          </p:nvSpPr>
          <p:spPr>
            <a:xfrm>
              <a:off x="6946772" y="1961295"/>
              <a:ext cx="133443" cy="114311"/>
            </a:xfrm>
            <a:custGeom>
              <a:avLst/>
              <a:gdLst/>
              <a:ahLst/>
              <a:cxnLst/>
              <a:rect l="l" t="t" r="r" b="b"/>
              <a:pathLst>
                <a:path w="1667" h="1428" extrusionOk="0">
                  <a:moveTo>
                    <a:pt x="955" y="0"/>
                  </a:moveTo>
                  <a:cubicBezTo>
                    <a:pt x="319" y="0"/>
                    <a:pt x="1" y="767"/>
                    <a:pt x="450" y="1217"/>
                  </a:cubicBezTo>
                  <a:cubicBezTo>
                    <a:pt x="596" y="1362"/>
                    <a:pt x="775" y="1427"/>
                    <a:pt x="950" y="1427"/>
                  </a:cubicBezTo>
                  <a:cubicBezTo>
                    <a:pt x="1316" y="1427"/>
                    <a:pt x="1667" y="1144"/>
                    <a:pt x="1667" y="721"/>
                  </a:cubicBezTo>
                  <a:cubicBezTo>
                    <a:pt x="1667" y="318"/>
                    <a:pt x="1348" y="0"/>
                    <a:pt x="955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8"/>
          <a:stretch/>
        </p:blipFill>
        <p:spPr>
          <a:xfrm>
            <a:off x="191069" y="-420414"/>
            <a:ext cx="12323927" cy="7278414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2619086" y="758366"/>
            <a:ext cx="641188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000000"/>
              </a:buClr>
            </a:pP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itchFamily="34" charset="0"/>
                <a:sym typeface="Arial"/>
              </a:rPr>
              <a:t>Dặn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itchFamily="34" charset="0"/>
                <a:sym typeface="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itchFamily="34" charset="0"/>
                <a:sym typeface="Arial"/>
              </a:rPr>
              <a:t>dò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514902" y="1542351"/>
            <a:ext cx="9843214" cy="114300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  <a:buClr>
                <a:srgbClr val="000000"/>
              </a:buClr>
            </a:pPr>
            <a:r>
              <a:rPr lang="en-US" sz="67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itchFamily="34" charset="0"/>
                <a:sym typeface="Arial"/>
              </a:rPr>
              <a:t> </a:t>
            </a:r>
            <a:r>
              <a:rPr lang="en-US" sz="111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itchFamily="34" charset="0"/>
                <a:sym typeface="Arial"/>
              </a:rPr>
              <a:t>Đọc</a:t>
            </a:r>
            <a:r>
              <a:rPr lang="en-US" sz="111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itchFamily="34" charset="0"/>
                <a:sym typeface="Arial"/>
              </a:rPr>
              <a:t> </a:t>
            </a:r>
            <a:r>
              <a:rPr lang="en-US" sz="111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itchFamily="34" charset="0"/>
                <a:sym typeface="Arial"/>
              </a:rPr>
              <a:t>cho</a:t>
            </a:r>
            <a:r>
              <a:rPr lang="en-US" sz="111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itchFamily="34" charset="0"/>
                <a:sym typeface="Arial"/>
              </a:rPr>
              <a:t> </a:t>
            </a:r>
            <a:r>
              <a:rPr lang="en-US" sz="111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itchFamily="34" charset="0"/>
                <a:sym typeface="Arial"/>
              </a:rPr>
              <a:t>người</a:t>
            </a:r>
            <a:r>
              <a:rPr lang="en-US" sz="111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itchFamily="34" charset="0"/>
                <a:sym typeface="Arial"/>
              </a:rPr>
              <a:t> </a:t>
            </a:r>
            <a:r>
              <a:rPr lang="en-US" sz="111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itchFamily="34" charset="0"/>
                <a:sym typeface="Arial"/>
              </a:rPr>
              <a:t>thân</a:t>
            </a:r>
            <a:r>
              <a:rPr lang="en-US" sz="111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itchFamily="34" charset="0"/>
                <a:sym typeface="Arial"/>
              </a:rPr>
              <a:t> </a:t>
            </a:r>
            <a:r>
              <a:rPr lang="en-US" sz="111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itchFamily="34" charset="0"/>
                <a:sym typeface="Arial"/>
              </a:rPr>
              <a:t>nghe</a:t>
            </a:r>
            <a:r>
              <a:rPr lang="en-US" sz="111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itchFamily="34" charset="0"/>
                <a:sym typeface="Arial"/>
              </a:rPr>
              <a:t> </a:t>
            </a:r>
            <a:r>
              <a:rPr lang="en-US" sz="111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itchFamily="34" charset="0"/>
                <a:sym typeface="Arial"/>
              </a:rPr>
              <a:t>bài</a:t>
            </a:r>
            <a:r>
              <a:rPr lang="en-US" sz="111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itchFamily="34" charset="0"/>
                <a:sym typeface="Arial"/>
              </a:rPr>
              <a:t> </a:t>
            </a:r>
            <a:r>
              <a:rPr lang="en-US" sz="111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itchFamily="34" charset="0"/>
                <a:sym typeface="Arial"/>
              </a:rPr>
              <a:t>thơ</a:t>
            </a:r>
            <a:r>
              <a:rPr lang="en-US" sz="111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itchFamily="34" charset="0"/>
                <a:sym typeface="Arial"/>
              </a:rPr>
              <a:t> </a:t>
            </a:r>
            <a:r>
              <a:rPr lang="en-US" sz="111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itchFamily="34" charset="0"/>
                <a:sym typeface="Arial"/>
              </a:rPr>
              <a:t>về</a:t>
            </a:r>
            <a:r>
              <a:rPr lang="en-US" sz="111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itchFamily="34" charset="0"/>
                <a:sym typeface="Arial"/>
              </a:rPr>
              <a:t> </a:t>
            </a:r>
            <a:r>
              <a:rPr lang="en-US" sz="111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itchFamily="34" charset="0"/>
                <a:sym typeface="Arial"/>
              </a:rPr>
              <a:t>mùa</a:t>
            </a:r>
            <a:r>
              <a:rPr lang="en-US" sz="111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itchFamily="34" charset="0"/>
                <a:sym typeface="Arial"/>
              </a:rPr>
              <a:t>, chia </a:t>
            </a:r>
            <a:r>
              <a:rPr lang="en-US" sz="111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itchFamily="34" charset="0"/>
                <a:sym typeface="Arial"/>
              </a:rPr>
              <a:t>sẻ</a:t>
            </a:r>
            <a:r>
              <a:rPr lang="en-US" sz="111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itchFamily="34" charset="0"/>
                <a:sym typeface="Arial"/>
              </a:rPr>
              <a:t> </a:t>
            </a:r>
            <a:r>
              <a:rPr lang="en-US" sz="111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itchFamily="34" charset="0"/>
                <a:sym typeface="Arial"/>
              </a:rPr>
              <a:t>điều</a:t>
            </a:r>
            <a:r>
              <a:rPr lang="en-US" sz="111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itchFamily="34" charset="0"/>
                <a:sym typeface="Arial"/>
              </a:rPr>
              <a:t> </a:t>
            </a:r>
            <a:r>
              <a:rPr lang="en-US" sz="111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itchFamily="34" charset="0"/>
                <a:sym typeface="Arial"/>
              </a:rPr>
              <a:t>em</a:t>
            </a:r>
            <a:r>
              <a:rPr lang="en-US" sz="111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itchFamily="34" charset="0"/>
                <a:sym typeface="Arial"/>
              </a:rPr>
              <a:t> </a:t>
            </a:r>
            <a:r>
              <a:rPr lang="en-US" sz="111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itchFamily="34" charset="0"/>
                <a:sym typeface="Arial"/>
              </a:rPr>
              <a:t>thích</a:t>
            </a:r>
            <a:r>
              <a:rPr lang="en-US" sz="111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itchFamily="34" charset="0"/>
                <a:sym typeface="Arial"/>
              </a:rPr>
              <a:t> </a:t>
            </a:r>
            <a:r>
              <a:rPr lang="en-US" sz="111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itchFamily="34" charset="0"/>
                <a:sym typeface="Arial"/>
              </a:rPr>
              <a:t>nhất</a:t>
            </a:r>
            <a:r>
              <a:rPr lang="en-US" sz="111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itchFamily="34" charset="0"/>
                <a:sym typeface="Arial"/>
              </a:rPr>
              <a:t> </a:t>
            </a:r>
            <a:r>
              <a:rPr lang="en-US" sz="111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itchFamily="34" charset="0"/>
                <a:sym typeface="Arial"/>
              </a:rPr>
              <a:t>trong</a:t>
            </a:r>
            <a:r>
              <a:rPr lang="en-US" sz="111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itchFamily="34" charset="0"/>
                <a:sym typeface="Arial"/>
              </a:rPr>
              <a:t> </a:t>
            </a:r>
            <a:r>
              <a:rPr lang="en-US" sz="111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itchFamily="34" charset="0"/>
                <a:sym typeface="Arial"/>
              </a:rPr>
              <a:t>bài</a:t>
            </a:r>
            <a:r>
              <a:rPr lang="en-US" sz="111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itchFamily="34" charset="0"/>
                <a:sym typeface="Arial"/>
              </a:rPr>
              <a:t> </a:t>
            </a:r>
            <a:r>
              <a:rPr lang="en-US" sz="111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itchFamily="34" charset="0"/>
                <a:sym typeface="Arial"/>
              </a:rPr>
              <a:t>thơ</a:t>
            </a:r>
            <a:r>
              <a:rPr lang="en-US" sz="111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itchFamily="34" charset="0"/>
                <a:sym typeface="Arial"/>
              </a:rPr>
              <a:t> </a:t>
            </a:r>
            <a:r>
              <a:rPr lang="en-US" sz="111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itchFamily="34" charset="0"/>
                <a:sym typeface="Arial"/>
              </a:rPr>
              <a:t>đó</a:t>
            </a:r>
            <a:r>
              <a:rPr lang="en-US" sz="111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itchFamily="34" charset="0"/>
                <a:sym typeface="Arial"/>
              </a:rPr>
              <a:t>.</a:t>
            </a:r>
            <a:endParaRPr lang="en-US" sz="11100" dirty="0">
              <a:solidFill>
                <a:srgbClr val="002060"/>
              </a:solidFill>
              <a:latin typeface="Arial" panose="020B0604020202020204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47513997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209</Words>
  <Application>Microsoft Office PowerPoint</Application>
  <PresentationFormat>Widescreen</PresentationFormat>
  <Paragraphs>51</Paragraphs>
  <Slides>9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4" baseType="lpstr">
      <vt:lpstr>SimSun</vt:lpstr>
      <vt:lpstr>Arial</vt:lpstr>
      <vt:lpstr>Arial-Rounded</vt:lpstr>
      <vt:lpstr>Calibri</vt:lpstr>
      <vt:lpstr>Calibri Light</vt:lpstr>
      <vt:lpstr>Chewy</vt:lpstr>
      <vt:lpstr>Comfortaa</vt:lpstr>
      <vt:lpstr>Delius Unicase</vt:lpstr>
      <vt:lpstr>HP001 4 hàng</vt:lpstr>
      <vt:lpstr>HP001 5 hàng</vt:lpstr>
      <vt:lpstr>Times New Roman</vt:lpstr>
      <vt:lpstr>1_Office Theme</vt:lpstr>
      <vt:lpstr>Response to Intervention: The Alphabet by Slidesgo</vt:lpstr>
      <vt:lpstr>4_Office Theme</vt:lpstr>
      <vt:lpstr>3_Office Theme</vt:lpstr>
      <vt:lpstr>PowerPoint Presentation</vt:lpstr>
      <vt:lpstr>PowerPoint Presentation</vt:lpstr>
      <vt:lpstr>Thứ sáu ngày 21 tháng 1 năm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12</cp:revision>
  <dcterms:created xsi:type="dcterms:W3CDTF">2021-12-12T11:29:38Z</dcterms:created>
  <dcterms:modified xsi:type="dcterms:W3CDTF">2022-01-20T04:35:30Z</dcterms:modified>
</cp:coreProperties>
</file>