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4" r:id="rId3"/>
    <p:sldId id="266" r:id="rId4"/>
    <p:sldId id="269" r:id="rId5"/>
    <p:sldId id="304" r:id="rId6"/>
    <p:sldId id="305" r:id="rId7"/>
    <p:sldId id="271" r:id="rId8"/>
    <p:sldId id="296" r:id="rId9"/>
    <p:sldId id="301" r:id="rId10"/>
    <p:sldId id="295" r:id="rId11"/>
    <p:sldId id="302" r:id="rId12"/>
    <p:sldId id="303" r:id="rId13"/>
    <p:sldId id="270" r:id="rId14"/>
    <p:sldId id="298" r:id="rId15"/>
    <p:sldId id="297" r:id="rId16"/>
    <p:sldId id="279" r:id="rId17"/>
    <p:sldId id="276" r:id="rId18"/>
    <p:sldId id="278" r:id="rId19"/>
    <p:sldId id="289" r:id="rId20"/>
    <p:sldId id="282" r:id="rId21"/>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009644"/>
    <a:srgbClr val="0000CC"/>
    <a:srgbClr val="FF0000"/>
    <a:srgbClr val="ADC4F1"/>
    <a:srgbClr val="990033"/>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69" autoAdjust="0"/>
  </p:normalViewPr>
  <p:slideViewPr>
    <p:cSldViewPr>
      <p:cViewPr varScale="1">
        <p:scale>
          <a:sx n="74" d="100"/>
          <a:sy n="74" d="100"/>
        </p:scale>
        <p:origin x="129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565169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6D3CC-05E6-4545-B426-8D535F889378}" type="slidenum">
              <a:rPr lang="en-US" altLang="vi-VN"/>
              <a:pPr>
                <a:defRPr/>
              </a:pPr>
              <a:t>‹#›</a:t>
            </a:fld>
            <a:endParaRPr lang="en-US" altLang="vi-VN"/>
          </a:p>
        </p:txBody>
      </p:sp>
    </p:spTree>
    <p:extLst>
      <p:ext uri="{BB962C8B-B14F-4D97-AF65-F5344CB8AC3E}">
        <p14:creationId xmlns:p14="http://schemas.microsoft.com/office/powerpoint/2010/main" val="131886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E20A7-A87B-4DC9-BD15-5D055678E62F}" type="slidenum">
              <a:rPr lang="en-US" altLang="vi-VN"/>
              <a:pPr>
                <a:defRPr/>
              </a:pPr>
              <a:t>‹#›</a:t>
            </a:fld>
            <a:endParaRPr lang="en-US" altLang="vi-VN"/>
          </a:p>
        </p:txBody>
      </p:sp>
    </p:spTree>
    <p:extLst>
      <p:ext uri="{BB962C8B-B14F-4D97-AF65-F5344CB8AC3E}">
        <p14:creationId xmlns:p14="http://schemas.microsoft.com/office/powerpoint/2010/main" val="30863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F8E6D6-CE06-4171-9BEE-9C492097A36D}" type="slidenum">
              <a:rPr lang="en-US" altLang="vi-VN"/>
              <a:pPr>
                <a:defRPr/>
              </a:pPr>
              <a:t>‹#›</a:t>
            </a:fld>
            <a:endParaRPr lang="en-US" altLang="vi-VN"/>
          </a:p>
        </p:txBody>
      </p:sp>
    </p:spTree>
    <p:extLst>
      <p:ext uri="{BB962C8B-B14F-4D97-AF65-F5344CB8AC3E}">
        <p14:creationId xmlns:p14="http://schemas.microsoft.com/office/powerpoint/2010/main" val="3657417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061712-BD19-4238-A680-8AB87D7A8539}" type="slidenum">
              <a:rPr lang="en-US" altLang="vi-VN"/>
              <a:pPr>
                <a:defRPr/>
              </a:pPr>
              <a:t>‹#›</a:t>
            </a:fld>
            <a:endParaRPr lang="en-US" altLang="vi-VN"/>
          </a:p>
        </p:txBody>
      </p:sp>
    </p:spTree>
    <p:extLst>
      <p:ext uri="{BB962C8B-B14F-4D97-AF65-F5344CB8AC3E}">
        <p14:creationId xmlns:p14="http://schemas.microsoft.com/office/powerpoint/2010/main" val="175274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36091702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2145379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17999969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42326996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33447977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1893829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7169477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2842257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E1CC6A-A192-432B-A118-9007B09C8D8F}" type="slidenum">
              <a:rPr lang="en-US" altLang="vi-VN"/>
              <a:pPr>
                <a:defRPr/>
              </a:pPr>
              <a:t>‹#›</a:t>
            </a:fld>
            <a:endParaRPr lang="en-US" altLang="vi-VN"/>
          </a:p>
        </p:txBody>
      </p:sp>
    </p:spTree>
    <p:extLst>
      <p:ext uri="{BB962C8B-B14F-4D97-AF65-F5344CB8AC3E}">
        <p14:creationId xmlns:p14="http://schemas.microsoft.com/office/powerpoint/2010/main" val="227307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FAEDBE-C8B0-476D-83FA-1F911ADA09EC}" type="slidenum">
              <a:rPr lang="en-US" altLang="vi-VN"/>
              <a:pPr>
                <a:defRPr/>
              </a:pPr>
              <a:t>‹#›</a:t>
            </a:fld>
            <a:endParaRPr lang="en-US" altLang="vi-VN"/>
          </a:p>
        </p:txBody>
      </p:sp>
    </p:spTree>
    <p:extLst>
      <p:ext uri="{BB962C8B-B14F-4D97-AF65-F5344CB8AC3E}">
        <p14:creationId xmlns:p14="http://schemas.microsoft.com/office/powerpoint/2010/main" val="582346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A6384-1758-4E31-ACD3-02F8620DC352}" type="slidenum">
              <a:rPr lang="en-US" altLang="vi-VN"/>
              <a:pPr>
                <a:defRPr/>
              </a:pPr>
              <a:t>‹#›</a:t>
            </a:fld>
            <a:endParaRPr lang="en-US" altLang="vi-VN"/>
          </a:p>
        </p:txBody>
      </p:sp>
    </p:spTree>
    <p:extLst>
      <p:ext uri="{BB962C8B-B14F-4D97-AF65-F5344CB8AC3E}">
        <p14:creationId xmlns:p14="http://schemas.microsoft.com/office/powerpoint/2010/main" val="3104087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80A4D-D9E0-4474-B719-73F9A1DA66DC}" type="slidenum">
              <a:rPr lang="en-US" altLang="vi-VN"/>
              <a:pPr>
                <a:defRPr/>
              </a:pPr>
              <a:t>‹#›</a:t>
            </a:fld>
            <a:endParaRPr lang="en-US" altLang="vi-VN"/>
          </a:p>
        </p:txBody>
      </p:sp>
    </p:spTree>
    <p:extLst>
      <p:ext uri="{BB962C8B-B14F-4D97-AF65-F5344CB8AC3E}">
        <p14:creationId xmlns:p14="http://schemas.microsoft.com/office/powerpoint/2010/main" val="376069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459530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0492482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61300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7292223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3839068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3915392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218795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4E89B9C-8AA5-4E7E-949A-1D3A47FF2474}"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6" r:id="rId5"/>
    <p:sldLayoutId id="2147483665" r:id="rId6"/>
    <p:sldLayoutId id="2147483664" r:id="rId7"/>
    <p:sldLayoutId id="2147483663" r:id="rId8"/>
    <p:sldLayoutId id="2147483662" r:id="rId9"/>
    <p:sldLayoutId id="2147483651" r:id="rId10"/>
    <p:sldLayoutId id="2147483652" r:id="rId11"/>
    <p:sldLayoutId id="2147483653" r:id="rId12"/>
    <p:sldLayoutId id="2147483654" r:id="rId13"/>
    <p:sldLayoutId id="2147483655" r:id="rId14"/>
    <p:sldLayoutId id="2147483672" r:id="rId15"/>
    <p:sldLayoutId id="2147483671" r:id="rId16"/>
    <p:sldLayoutId id="2147483670" r:id="rId17"/>
    <p:sldLayoutId id="2147483669" r:id="rId18"/>
    <p:sldLayoutId id="2147483668" r:id="rId19"/>
    <p:sldLayoutId id="2147483667" r:id="rId20"/>
    <p:sldLayoutId id="2147483656" r:id="rId21"/>
    <p:sldLayoutId id="2147483657" r:id="rId22"/>
    <p:sldLayoutId id="2147483658" r:id="rId23"/>
    <p:sldLayoutId id="2147483659" r:id="rId2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1.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jpe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hyperlink" Target="NHAC%20THIEU%20NHI/mai%20truong%20m&#7871;n%20y&#234;u%202.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slide" Target="slide11.xml"/><Relationship Id="rId12" Type="http://schemas.openxmlformats.org/officeDocument/2006/relationships/image" Target="../media/image12.jpeg"/><Relationship Id="rId17" Type="http://schemas.openxmlformats.org/officeDocument/2006/relationships/slide" Target="slide9.xml"/><Relationship Id="rId2" Type="http://schemas.openxmlformats.org/officeDocument/2006/relationships/slide" Target="slide13.xml"/><Relationship Id="rId16"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8.jpeg"/><Relationship Id="rId11" Type="http://schemas.openxmlformats.org/officeDocument/2006/relationships/slide" Target="slide12.xml"/><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1.jpeg"/><Relationship Id="rId19" Type="http://schemas.openxmlformats.org/officeDocument/2006/relationships/slide" Target="slide17.xml"/><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slide" Target="slide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8949" y="2099172"/>
            <a:ext cx="3278981" cy="242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3"/>
          <p:cNvSpPr txBox="1">
            <a:spLocks noChangeArrowheads="1"/>
          </p:cNvSpPr>
          <p:nvPr/>
        </p:nvSpPr>
        <p:spPr bwMode="auto">
          <a:xfrm>
            <a:off x="1919883" y="2134589"/>
            <a:ext cx="5497115" cy="319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0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20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FontTx/>
              <a:buNone/>
              <a:defRPr/>
            </a:pPr>
            <a:r>
              <a:rPr lang="en-US" sz="2000" i="1"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2000" i="1" dirty="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2000" i="1" dirty="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trực</a:t>
            </a:r>
            <a:r>
              <a:rPr lang="en-US" sz="2000" i="1" dirty="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tuyến</a:t>
            </a:r>
            <a:r>
              <a:rPr lang="en-US" sz="2000" i="1" dirty="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2000" i="1"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FontTx/>
              <a:buNone/>
              <a:defRPr/>
            </a:pP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P.</a:t>
            </a:r>
            <a:r>
              <a:rPr lang="en-US" sz="2000" b="1" dirty="0" err="1">
                <a:latin typeface="Times New Roman" panose="02020603050405020304" pitchFamily="18" charset="0"/>
                <a:cs typeface="Times New Roman" panose="02020603050405020304" pitchFamily="18" charset="0"/>
                <a:sym typeface="Wingdings" panose="05000000000000000000" pitchFamily="2" charset="2"/>
              </a:rPr>
              <a:t>Môn</a:t>
            </a:r>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i="1" dirty="0" smtClean="0">
                <a:latin typeface="Times New Roman" panose="02020603050405020304" pitchFamily="18" charset="0"/>
                <a:cs typeface="Times New Roman" panose="02020603050405020304" pitchFamily="18" charset="0"/>
                <a:sym typeface="Wingdings" panose="05000000000000000000" pitchFamily="2" charset="2"/>
              </a:rPr>
              <a:t>LUYỆN TỪ VÀ CÂU</a:t>
            </a:r>
            <a:endParaRPr lang="en-US" sz="2000" b="1" i="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FontTx/>
              <a:buNone/>
              <a:defRPr/>
            </a:pPr>
            <a:r>
              <a:rPr lang="en-US" sz="200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2000" dirty="0">
                <a:latin typeface="Times New Roman" panose="02020603050405020304" pitchFamily="18" charset="0"/>
                <a:cs typeface="Times New Roman" panose="02020603050405020304" pitchFamily="18" charset="0"/>
                <a:sym typeface="Wingdings" panose="05000000000000000000" pitchFamily="2" charset="2"/>
              </a:rPr>
              <a:t>:    20</a:t>
            </a:r>
          </a:p>
          <a:p>
            <a:pPr algn="ctr" eaLnBrk="1" hangingPunct="1">
              <a:spcBef>
                <a:spcPct val="0"/>
              </a:spcBef>
              <a:buFontTx/>
              <a:buNone/>
              <a:defRPr/>
            </a:pPr>
            <a:endParaRPr lang="en-US" sz="135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Bài</a:t>
            </a: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MRVT: TỔ QUỐC.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DẤU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PHẨY</a:t>
            </a:r>
          </a:p>
          <a:p>
            <a:pPr eaLnBrk="1" hangingPunct="1">
              <a:spcBef>
                <a:spcPct val="0"/>
              </a:spcBef>
              <a:buFontTx/>
              <a:buNone/>
              <a:defRPr/>
            </a:pP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Giáo</a:t>
            </a:r>
            <a:r>
              <a:rPr lang="en-U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viên</a:t>
            </a: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Nguyễn</a:t>
            </a:r>
            <a:r>
              <a:rPr lang="en-US"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Thị</a:t>
            </a:r>
            <a:r>
              <a:rPr lang="en-US"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1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Thúy</a:t>
            </a:r>
            <a:r>
              <a:rPr lang="en-US" sz="1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FontTx/>
              <a:buNone/>
              <a:defRPr/>
            </a:pP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endParaRPr lang="en-US" sz="783"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FontTx/>
              <a:buNone/>
              <a:defRPr/>
            </a:pPr>
            <a:endParaRPr lang="en-US" sz="428"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005671163"/>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9220"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15" name="TextBox 14"/>
          <p:cNvSpPr txBox="1">
            <a:spLocks noChangeArrowheads="1"/>
          </p:cNvSpPr>
          <p:nvPr/>
        </p:nvSpPr>
        <p:spPr bwMode="auto">
          <a:xfrm>
            <a:off x="26988" y="2825750"/>
            <a:ext cx="38592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Trần Quốc Tuấn </a:t>
            </a:r>
            <a:r>
              <a:rPr lang="en-US" altLang="en-US" sz="2800" b="1">
                <a:solidFill>
                  <a:srgbClr val="009644"/>
                </a:solidFill>
                <a:latin typeface="Times New Roman" panose="02020603050405020304" pitchFamily="18" charset="0"/>
                <a:cs typeface="Times New Roman" panose="02020603050405020304" pitchFamily="18" charset="0"/>
              </a:rPr>
              <a:t>( Trần Hưng Đạo): </a:t>
            </a:r>
            <a:r>
              <a:rPr lang="en-US" altLang="en-US" sz="2800" b="1">
                <a:latin typeface="Times New Roman" panose="02020603050405020304" pitchFamily="18" charset="0"/>
                <a:cs typeface="Times New Roman" panose="02020603050405020304" pitchFamily="18" charset="0"/>
              </a:rPr>
              <a:t>Vị tướng thiên tài thời nhà Trần, có công lãnh đạo nhân dân ta hai lần đánh tan quân Nguyên xâm lược( 1285, 1288)</a:t>
            </a:r>
          </a:p>
        </p:txBody>
      </p:sp>
      <p:pic>
        <p:nvPicPr>
          <p:cNvPr id="9224" name="Picture 8" descr="Tượng Trần Hưng Đạo để bàn bằng đồng “Mua 1 được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20913"/>
            <a:ext cx="5334000" cy="471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0244"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7" name="TextBox 6"/>
          <p:cNvSpPr txBox="1">
            <a:spLocks noChangeArrowheads="1"/>
          </p:cNvSpPr>
          <p:nvPr/>
        </p:nvSpPr>
        <p:spPr bwMode="auto">
          <a:xfrm>
            <a:off x="26988" y="2825750"/>
            <a:ext cx="37830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Lê Lợi</a:t>
            </a:r>
            <a:r>
              <a:rPr lang="en-US" altLang="en-US" sz="2800" b="1">
                <a:latin typeface="Times New Roman" panose="02020603050405020304" pitchFamily="18" charset="0"/>
                <a:cs typeface="Times New Roman" panose="02020603050405020304" pitchFamily="18" charset="0"/>
              </a:rPr>
              <a:t>: Lãnh tụ cuộc khởi nghĩa Lam Sơn chống quân Minh xâm lược(1418-1427), vị vua thời hậu Lê có công với đất nước, được nhân dân ca ngợi.</a:t>
            </a:r>
          </a:p>
        </p:txBody>
      </p:sp>
      <p:pic>
        <p:nvPicPr>
          <p:cNvPr id="10248" name="Picture 8" descr="Lê Lợi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196031"/>
            <a:ext cx="4878388" cy="4637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1268"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7" name="Text Box 8"/>
          <p:cNvSpPr txBox="1">
            <a:spLocks noChangeArrowheads="1"/>
          </p:cNvSpPr>
          <p:nvPr/>
        </p:nvSpPr>
        <p:spPr bwMode="auto">
          <a:xfrm>
            <a:off x="-20638" y="2805113"/>
            <a:ext cx="46688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a:latin typeface="Times New Roman" panose="02020603050405020304" pitchFamily="18" charset="0"/>
              </a:rPr>
              <a:t> </a:t>
            </a:r>
            <a:r>
              <a:rPr lang="en-US" altLang="vi-VN" sz="2800" b="1">
                <a:solidFill>
                  <a:srgbClr val="FF0000"/>
                </a:solidFill>
                <a:latin typeface="Times New Roman" panose="02020603050405020304" pitchFamily="18" charset="0"/>
              </a:rPr>
              <a:t>Nguyễn Huệ (Quang Trung): </a:t>
            </a:r>
            <a:r>
              <a:rPr lang="en-US" altLang="vi-VN" sz="2800" b="1">
                <a:latin typeface="Times New Roman" panose="02020603050405020304" pitchFamily="18" charset="0"/>
              </a:rPr>
              <a:t>Là một trong các lãnh</a:t>
            </a:r>
          </a:p>
          <a:p>
            <a:pPr algn="just" eaLnBrk="1" hangingPunct="1">
              <a:spcBef>
                <a:spcPct val="0"/>
              </a:spcBef>
              <a:buFontTx/>
              <a:buNone/>
            </a:pPr>
            <a:r>
              <a:rPr lang="en-US" altLang="vi-VN" sz="2800" b="1">
                <a:latin typeface="Times New Roman" panose="02020603050405020304" pitchFamily="18" charset="0"/>
              </a:rPr>
              <a:t> tụ của cuộc khởi nghĩa Tây sơn- cuộc khởi nghĩa đã đập tan các tập đoàn phong kiến mục nát. Đặc biệt, ông là người chỉ huy cuộc đại phá quân xâm lược Xiêm (1785) và Thanh (1789). </a:t>
            </a:r>
          </a:p>
        </p:txBody>
      </p:sp>
      <p:pic>
        <p:nvPicPr>
          <p:cNvPr id="11272" name="Picture 8" descr="Lễ hội gò Đống Đa | Mytour.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6" y="2057400"/>
            <a:ext cx="4373562"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524000" y="685800"/>
            <a:ext cx="5791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400">
              <a:solidFill>
                <a:srgbClr val="0000FF"/>
              </a:solidFill>
              <a:latin typeface="Times New Roman" panose="02020603050405020304" pitchFamily="18" charset="0"/>
            </a:endParaRPr>
          </a:p>
        </p:txBody>
      </p:sp>
      <p:sp>
        <p:nvSpPr>
          <p:cNvPr id="12292"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2293"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pic>
        <p:nvPicPr>
          <p:cNvPr id="15" name="Picture 5" descr="chutichhochimi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25750"/>
            <a:ext cx="3394075"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8"/>
          <p:cNvSpPr txBox="1">
            <a:spLocks noChangeArrowheads="1"/>
          </p:cNvSpPr>
          <p:nvPr/>
        </p:nvSpPr>
        <p:spPr bwMode="auto">
          <a:xfrm>
            <a:off x="34925" y="2825750"/>
            <a:ext cx="56800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000" b="1">
                <a:latin typeface="Times New Roman" panose="02020603050405020304" pitchFamily="18" charset="0"/>
              </a:rPr>
              <a:t> </a:t>
            </a:r>
            <a:r>
              <a:rPr lang="en-US" altLang="vi-VN" sz="3000" b="1">
                <a:solidFill>
                  <a:srgbClr val="FF0000"/>
                </a:solidFill>
                <a:latin typeface="Times New Roman" panose="02020603050405020304" pitchFamily="18" charset="0"/>
              </a:rPr>
              <a:t>Hồ Chí Minh</a:t>
            </a:r>
            <a:r>
              <a:rPr lang="en-US" altLang="vi-VN" sz="3000" b="1">
                <a:latin typeface="Times New Roman" panose="02020603050405020304" pitchFamily="18" charset="0"/>
              </a:rPr>
              <a:t>: Lãnh tụ vĩ đại của nhân dân Việt Nam. Người đã lãnh đạo hai cuộc kháng chiến vĩ đại chống thực dân Pháp và đế quốc Mĩ giành thắng lợi. Người được UNESCO phong danh hiệu“ Anh hùng giải phóng dân tộc, nhà văn hoá lớn”.</a:t>
            </a:r>
          </a:p>
        </p:txBody>
      </p:sp>
      <p:sp>
        <p:nvSpPr>
          <p:cNvPr id="8"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endParaRPr lang="vi-VN" altLang="en-US" sz="2800" b="1" u="sng" dirty="0" smtClean="0">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265113" y="6396038"/>
            <a:ext cx="23653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Lê Đại Hành</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4413"/>
            <a:ext cx="2895600" cy="3994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22">
            <a:hlinkClick r:id="rId3" action="ppaction://hlinksldjump"/>
          </p:cNvPr>
          <p:cNvSpPr txBox="1">
            <a:spLocks noChangeArrowheads="1"/>
          </p:cNvSpPr>
          <p:nvPr/>
        </p:nvSpPr>
        <p:spPr bwMode="auto">
          <a:xfrm>
            <a:off x="3221038" y="6396038"/>
            <a:ext cx="2473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3399"/>
                </a:solidFill>
                <a:latin typeface="Times New Roman" panose="02020603050405020304" pitchFamily="18" charset="0"/>
              </a:rPr>
              <a:t>Triệu Thị Trinh</a:t>
            </a:r>
          </a:p>
        </p:txBody>
      </p:sp>
      <p:sp>
        <p:nvSpPr>
          <p:cNvPr id="16" name="Text Box 24"/>
          <p:cNvSpPr txBox="1">
            <a:spLocks noChangeArrowheads="1"/>
          </p:cNvSpPr>
          <p:nvPr/>
        </p:nvSpPr>
        <p:spPr bwMode="auto">
          <a:xfrm>
            <a:off x="6224588" y="6342063"/>
            <a:ext cx="26876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Lý Nam Đế</a:t>
            </a:r>
            <a:endParaRPr lang="en-US" altLang="vi-VN" sz="2400" b="1">
              <a:solidFill>
                <a:srgbClr val="000099"/>
              </a:solidFill>
              <a:latin typeface="Verdana" panose="020B0604030504040204" pitchFamily="34" charset="0"/>
            </a:endParaRPr>
          </a:p>
        </p:txBody>
      </p:sp>
      <p:sp>
        <p:nvSpPr>
          <p:cNvPr id="13320" name="Title 1"/>
          <p:cNvSpPr txBox="1">
            <a:spLocks/>
          </p:cNvSpPr>
          <p:nvPr/>
        </p:nvSpPr>
        <p:spPr bwMode="auto">
          <a:xfrm>
            <a:off x="971550" y="0"/>
            <a:ext cx="7318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chemeClr val="tx2"/>
                </a:solidFill>
                <a:latin typeface="Times New Roman" panose="02020603050405020304" pitchFamily="18" charset="0"/>
                <a:cs typeface="Times New Roman" panose="02020603050405020304" pitchFamily="18" charset="0"/>
              </a:rPr>
              <a:t>Thứ tư, ngà</a:t>
            </a:r>
            <a:r>
              <a:rPr lang="en-US" altLang="en-US" sz="2800" u="sng">
                <a:solidFill>
                  <a:schemeClr val="tx2"/>
                </a:solidFill>
                <a:latin typeface="Times New Roman" panose="02020603050405020304" pitchFamily="18" charset="0"/>
                <a:cs typeface="Times New Roman" panose="02020603050405020304" pitchFamily="18" charset="0"/>
              </a:rPr>
              <a:t>y 19 tháng 01 </a:t>
            </a:r>
            <a:r>
              <a:rPr lang="en-US" altLang="en-US" sz="2800">
                <a:solidFill>
                  <a:schemeClr val="tx2"/>
                </a:solidFill>
                <a:latin typeface="Times New Roman" panose="02020603050405020304" pitchFamily="18" charset="0"/>
                <a:cs typeface="Times New Roman" panose="02020603050405020304" pitchFamily="18" charset="0"/>
              </a:rPr>
              <a:t>năm 2022</a:t>
            </a:r>
            <a:br>
              <a:rPr lang="en-US" altLang="en-US" sz="2800">
                <a:solidFill>
                  <a:schemeClr val="tx2"/>
                </a:solidFill>
                <a:latin typeface="Times New Roman" panose="02020603050405020304" pitchFamily="18" charset="0"/>
                <a:cs typeface="Times New Roman" panose="02020603050405020304" pitchFamily="18" charset="0"/>
              </a:rPr>
            </a:br>
            <a:r>
              <a:rPr lang="en-US" altLang="en-US" sz="2800">
                <a:solidFill>
                  <a:schemeClr val="tx2"/>
                </a:solidFill>
                <a:latin typeface="Times New Roman" panose="02020603050405020304" pitchFamily="18" charset="0"/>
                <a:cs typeface="Times New Roman" panose="02020603050405020304" pitchFamily="18" charset="0"/>
              </a:rPr>
              <a:t>Luyện từ và câu</a:t>
            </a:r>
          </a:p>
          <a:p>
            <a:pPr algn="ctr">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Mở rộng vốn từ : Tổ quốc. Dấu phẩy</a:t>
            </a:r>
            <a:endParaRPr lang="en-US" altLang="en-US" sz="2800">
              <a:solidFill>
                <a:schemeClr val="tx2"/>
              </a:solidFill>
              <a:latin typeface="Times New Roman" panose="02020603050405020304" pitchFamily="18" charset="0"/>
              <a:cs typeface="Times New Roman" panose="02020603050405020304" pitchFamily="18" charset="0"/>
            </a:endParaRPr>
          </a:p>
        </p:txBody>
      </p:sp>
      <p:sp>
        <p:nvSpPr>
          <p:cNvPr id="13321"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13323" name="Picture 11" descr="Thái Bình quê hương Lý Bí ở đ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531" y="2253052"/>
            <a:ext cx="3242469" cy="4025511"/>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Cuộc khởi nghĩa của Triệu Thị Tr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87263"/>
            <a:ext cx="3005931" cy="3991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5" grpId="0" animBg="1" autoUpdateAnimBg="0"/>
      <p:bldP spid="1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5"/>
          <p:cNvSpPr txBox="1">
            <a:spLocks noChangeArrowheads="1"/>
          </p:cNvSpPr>
          <p:nvPr/>
        </p:nvSpPr>
        <p:spPr bwMode="auto">
          <a:xfrm>
            <a:off x="855663" y="6343650"/>
            <a:ext cx="2514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Triệu Việt Vương</a:t>
            </a:r>
          </a:p>
        </p:txBody>
      </p:sp>
      <p:sp>
        <p:nvSpPr>
          <p:cNvPr id="11" name="Text Box 26"/>
          <p:cNvSpPr txBox="1">
            <a:spLocks noChangeArrowheads="1"/>
          </p:cNvSpPr>
          <p:nvPr/>
        </p:nvSpPr>
        <p:spPr bwMode="auto">
          <a:xfrm>
            <a:off x="6019800" y="6351588"/>
            <a:ext cx="280193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Phùng Hưng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l="11340" t="29482" r="9091" b="11053"/>
          <a:stretch>
            <a:fillRect/>
          </a:stretch>
        </p:blipFill>
        <p:spPr bwMode="auto">
          <a:xfrm>
            <a:off x="3175" y="2436813"/>
            <a:ext cx="472122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14347" name="Picture 11" descr="Phùng Hưng diệt hổ và giai thoại giúp Ngô Quyền đánh gi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065" y="2436812"/>
            <a:ext cx="4521200" cy="383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841500"/>
            <a:ext cx="87137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a:latin typeface="Times New Roman" panose="02020603050405020304" pitchFamily="18" charset="0"/>
                <a:cs typeface="Times New Roman" panose="02020603050405020304" pitchFamily="18" charset="0"/>
              </a:rPr>
              <a:t>			Lê Lai cứu chúa</a:t>
            </a:r>
            <a:endParaRPr lang="en-US" altLang="en-US" b="1">
              <a:latin typeface="Times New Roman" panose="02020603050405020304" pitchFamily="18" charset="0"/>
            </a:endParaRPr>
          </a:p>
          <a:p>
            <a:pPr algn="just">
              <a:spcBef>
                <a:spcPct val="0"/>
              </a:spcBef>
              <a:buFontTx/>
              <a:buNone/>
            </a:pPr>
            <a:r>
              <a:rPr lang="en-US" altLang="en-US">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Giặc Minh xâm lược nước ta. Chúng làm nhiều điều bạo ngược khiến lòng dân vô cùng căm giận. </a:t>
            </a:r>
            <a:r>
              <a:rPr lang="en-US" altLang="en-US" i="1">
                <a:latin typeface="Times New Roman" panose="02020603050405020304" pitchFamily="18" charset="0"/>
                <a:cs typeface="Times New Roman" panose="02020603050405020304" pitchFamily="18" charset="0"/>
              </a:rPr>
              <a:t>Bấy giờ ở Lam Sơn có ông Lê Lợi phất cờ khởi nghĩa. Trong những năm đầu nghĩa quân còn yếu, thường bị giặc vây. Có lần giặc vây rất ngặt, quyết bắt bằng được chủ tướng Lê Lợi.</a:t>
            </a:r>
            <a:r>
              <a:rPr lang="en-US" altLang="en-US">
                <a:latin typeface="Times New Roman" panose="02020603050405020304" pitchFamily="18" charset="0"/>
                <a:cs typeface="Times New Roman" panose="02020603050405020304" pitchFamily="18" charset="0"/>
              </a:rPr>
              <a:t> Ông Lê Lai liền đóng giả làm Lê Lợi, đem một toán quân phá vòng vây. Giặc bắt được ông, nhờ vậy mà Lê Lợi và số quân còn lại được cứu thoát.</a:t>
            </a:r>
          </a:p>
        </p:txBody>
      </p:sp>
      <p:sp>
        <p:nvSpPr>
          <p:cNvPr id="7" name="Rectangle 6"/>
          <p:cNvSpPr>
            <a:spLocks noChangeArrowheads="1"/>
          </p:cNvSpPr>
          <p:nvPr/>
        </p:nvSpPr>
        <p:spPr bwMode="auto">
          <a:xfrm>
            <a:off x="152400" y="1219200"/>
            <a:ext cx="8713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FontTx/>
              <a:buNone/>
            </a:pPr>
            <a:r>
              <a:rPr lang="en-US" altLang="vi-VN" sz="2800" b="1">
                <a:solidFill>
                  <a:srgbClr val="0000CC"/>
                </a:solidFill>
                <a:latin typeface="Times New Roman" panose="02020603050405020304" pitchFamily="18" charset="0"/>
              </a:rPr>
              <a:t>3. Em đặt thêm dấu phẩy vào chỗ nào trong mỗi câu in nghiêng? </a:t>
            </a: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0"/>
          <p:cNvSpPr>
            <a:spLocks noChangeArrowheads="1"/>
          </p:cNvSpPr>
          <p:nvPr/>
        </p:nvSpPr>
        <p:spPr bwMode="auto">
          <a:xfrm>
            <a:off x="-76200" y="12954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CC"/>
                </a:solidFill>
                <a:latin typeface="Times New Roman" panose="02020603050405020304" pitchFamily="18" charset="0"/>
              </a:rPr>
              <a:t> </a:t>
            </a:r>
            <a:r>
              <a:rPr lang="en-US" altLang="vi-VN" b="1">
                <a:solidFill>
                  <a:srgbClr val="0000CC"/>
                </a:solidFill>
                <a:latin typeface="Times New Roman" panose="02020603050405020304" pitchFamily="18" charset="0"/>
              </a:rPr>
              <a:t>3. Em đặt thêm dấu phẩy vào chỗ nào trong mỗi câu </a:t>
            </a:r>
          </a:p>
          <a:p>
            <a:pPr eaLnBrk="1" hangingPunct="1">
              <a:spcBef>
                <a:spcPct val="0"/>
              </a:spcBef>
              <a:buFontTx/>
              <a:buNone/>
            </a:pPr>
            <a:r>
              <a:rPr lang="en-US" altLang="vi-VN" b="1">
                <a:solidFill>
                  <a:srgbClr val="0000CC"/>
                </a:solidFill>
                <a:latin typeface="Times New Roman" panose="02020603050405020304" pitchFamily="18" charset="0"/>
              </a:rPr>
              <a:t>in nghiêng?</a:t>
            </a:r>
          </a:p>
        </p:txBody>
      </p:sp>
      <p:pic>
        <p:nvPicPr>
          <p:cNvPr id="16393" name="Picture 9" descr="Truyện Tranh Lịch Sử Việt Nam – Lê Lai Liều Mình Cứu Chú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22849"/>
            <a:ext cx="5410200" cy="410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box(in)">
                                      <p:cBhvr>
                                        <p:cTn id="7"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957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9125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
          <p:cNvSpPr>
            <a:spLocks noChangeArrowheads="1"/>
          </p:cNvSpPr>
          <p:nvPr/>
        </p:nvSpPr>
        <p:spPr bwMode="auto">
          <a:xfrm>
            <a:off x="14288" y="1651000"/>
            <a:ext cx="8697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000" b="1">
                <a:solidFill>
                  <a:srgbClr val="0000CC"/>
                </a:solidFill>
                <a:latin typeface="Times New Roman" panose="02020603050405020304" pitchFamily="18" charset="0"/>
              </a:rPr>
              <a:t> </a:t>
            </a:r>
            <a:r>
              <a:rPr lang="en-US" altLang="vi-VN" sz="3600" b="1">
                <a:solidFill>
                  <a:srgbClr val="0000CC"/>
                </a:solidFill>
                <a:latin typeface="Times New Roman" panose="02020603050405020304" pitchFamily="18" charset="0"/>
              </a:rPr>
              <a:t>3. Em đặt thêm dấu phẩy vào chỗ nào trong </a:t>
            </a:r>
          </a:p>
          <a:p>
            <a:pPr eaLnBrk="1" hangingPunct="1">
              <a:spcBef>
                <a:spcPct val="0"/>
              </a:spcBef>
              <a:buFontTx/>
              <a:buNone/>
            </a:pPr>
            <a:r>
              <a:rPr lang="en-US" altLang="vi-VN" sz="3600" b="1">
                <a:solidFill>
                  <a:srgbClr val="0000CC"/>
                </a:solidFill>
                <a:latin typeface="Times New Roman" panose="02020603050405020304" pitchFamily="18" charset="0"/>
              </a:rPr>
              <a:t>mỗi câu in nghiêng?</a:t>
            </a:r>
          </a:p>
        </p:txBody>
      </p:sp>
      <p:sp>
        <p:nvSpPr>
          <p:cNvPr id="17413" name="Rectangle 11"/>
          <p:cNvSpPr>
            <a:spLocks noChangeArrowheads="1"/>
          </p:cNvSpPr>
          <p:nvPr/>
        </p:nvSpPr>
        <p:spPr bwMode="auto">
          <a:xfrm>
            <a:off x="381000" y="654050"/>
            <a:ext cx="10044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i="1">
                <a:solidFill>
                  <a:srgbClr val="660033"/>
                </a:solidFill>
                <a:latin typeface="Times New Roman" panose="02020603050405020304" pitchFamily="18" charset="0"/>
              </a:rPr>
              <a:t>  </a:t>
            </a:r>
            <a:endParaRPr lang="en-US" altLang="vi-VN">
              <a:latin typeface="Times New Roman" panose="02020603050405020304" pitchFamily="18" charset="0"/>
            </a:endParaRPr>
          </a:p>
        </p:txBody>
      </p:sp>
      <p:pic>
        <p:nvPicPr>
          <p:cNvPr id="1741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114800"/>
            <a:ext cx="1847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381000" y="28194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CC"/>
                </a:solidFill>
                <a:latin typeface="Times New Roman" panose="02020603050405020304" pitchFamily="18" charset="0"/>
              </a:rPr>
              <a:t>     </a:t>
            </a:r>
            <a:r>
              <a:rPr lang="en-US" altLang="vi-VN" sz="3600" b="1" i="1">
                <a:solidFill>
                  <a:srgbClr val="660033"/>
                </a:solidFill>
                <a:latin typeface="Times New Roman" panose="02020603050405020304" pitchFamily="18" charset="0"/>
              </a:rPr>
              <a:t>Bấy giờ ở Lam Sơn có ông Lê Lợi phất cờ hởi nghĩa. Trong những năm đầu  nghĩa quân còn yếu, thường bị giặc vây. Có lần giặc vây rất ngặt, quyết bắt bằng được chủ tướng Lê Lợi</a:t>
            </a:r>
            <a:r>
              <a:rPr lang="en-US" altLang="vi-VN" sz="3600">
                <a:latin typeface="Times New Roman" panose="02020603050405020304" pitchFamily="18" charset="0"/>
              </a:rPr>
              <a:t>.</a:t>
            </a:r>
          </a:p>
        </p:txBody>
      </p:sp>
      <p:sp>
        <p:nvSpPr>
          <p:cNvPr id="9" name="Text Box 8"/>
          <p:cNvSpPr txBox="1">
            <a:spLocks noChangeArrowheads="1"/>
          </p:cNvSpPr>
          <p:nvPr/>
        </p:nvSpPr>
        <p:spPr bwMode="auto">
          <a:xfrm>
            <a:off x="2384425" y="2743200"/>
            <a:ext cx="206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
        <p:nvSpPr>
          <p:cNvPr id="10" name="Text Box 8"/>
          <p:cNvSpPr txBox="1">
            <a:spLocks noChangeArrowheads="1"/>
          </p:cNvSpPr>
          <p:nvPr/>
        </p:nvSpPr>
        <p:spPr bwMode="auto">
          <a:xfrm>
            <a:off x="6727825" y="3268663"/>
            <a:ext cx="206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
        <p:nvSpPr>
          <p:cNvPr id="11" name="Text Box 8"/>
          <p:cNvSpPr txBox="1">
            <a:spLocks noChangeArrowheads="1"/>
          </p:cNvSpPr>
          <p:nvPr/>
        </p:nvSpPr>
        <p:spPr bwMode="auto">
          <a:xfrm>
            <a:off x="8153400" y="3810000"/>
            <a:ext cx="206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11"/>
          <p:cNvSpPr>
            <a:spLocks noChangeArrowheads="1"/>
          </p:cNvSpPr>
          <p:nvPr/>
        </p:nvSpPr>
        <p:spPr bwMode="auto">
          <a:xfrm>
            <a:off x="228600" y="1219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Chúng</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có</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cuộc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sống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hoà</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bình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ấm</a:t>
            </a:r>
            <a:r>
              <a:rPr lang="en-US" altLang="vi-VN" sz="2400" dirty="0">
                <a:solidFill>
                  <a:srgbClr val="006600"/>
                </a:solidFill>
                <a:latin typeface="Times New Roman" panose="02020603050405020304" pitchFamily="18" charset="0"/>
              </a:rPr>
              <a:t> no, </a:t>
            </a:r>
            <a:r>
              <a:rPr lang="en-US" altLang="vi-VN" sz="2400" dirty="0" err="1">
                <a:solidFill>
                  <a:srgbClr val="006600"/>
                </a:solidFill>
                <a:latin typeface="Times New Roman" panose="02020603050405020304" pitchFamily="18" charset="0"/>
              </a:rPr>
              <a:t>hạnh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phúc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như</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hôm</a:t>
            </a:r>
            <a:r>
              <a:rPr lang="en-US" altLang="vi-VN" sz="2400" dirty="0">
                <a:solidFill>
                  <a:srgbClr val="006600"/>
                </a:solidFill>
                <a:latin typeface="Times New Roman" panose="02020603050405020304" pitchFamily="18" charset="0"/>
              </a:rPr>
              <a:t> nay </a:t>
            </a:r>
            <a:r>
              <a:rPr lang="en-US" altLang="vi-VN" sz="2400" dirty="0" err="1">
                <a:solidFill>
                  <a:srgbClr val="006600"/>
                </a:solidFill>
                <a:latin typeface="Times New Roman" panose="02020603050405020304" pitchFamily="18" charset="0"/>
              </a:rPr>
              <a:t>là</a:t>
            </a:r>
            <a:r>
              <a:rPr lang="en-US" altLang="vi-VN" sz="2400" dirty="0">
                <a:solidFill>
                  <a:srgbClr val="006600"/>
                </a:solidFill>
                <a:latin typeface="Times New Roman" panose="02020603050405020304" pitchFamily="18" charset="0"/>
              </a:rPr>
              <a:t> </a:t>
            </a:r>
          </a:p>
          <a:p>
            <a:pPr eaLnBrk="1" hangingPunct="1">
              <a:spcBef>
                <a:spcPct val="0"/>
              </a:spcBef>
              <a:buFontTx/>
              <a:buNone/>
            </a:pP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nhờ</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công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lao</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của</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ai</a:t>
            </a:r>
            <a:r>
              <a:rPr lang="en-US" altLang="vi-VN" sz="2400" dirty="0">
                <a:solidFill>
                  <a:srgbClr val="006600"/>
                </a:solidFill>
                <a:latin typeface="Times New Roman" panose="02020603050405020304" pitchFamily="18" charset="0"/>
              </a:rPr>
              <a:t>?</a:t>
            </a:r>
          </a:p>
        </p:txBody>
      </p:sp>
      <p:sp>
        <p:nvSpPr>
          <p:cNvPr id="46092" name="Rectangle 12"/>
          <p:cNvSpPr>
            <a:spLocks noChangeArrowheads="1"/>
          </p:cNvSpPr>
          <p:nvPr/>
        </p:nvSpPr>
        <p:spPr bwMode="auto">
          <a:xfrm>
            <a:off x="0" y="22860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dirty="0">
                <a:latin typeface="Times New Roman" panose="02020603050405020304" pitchFamily="18" charset="0"/>
              </a:rPr>
              <a:t>    </a:t>
            </a:r>
            <a:r>
              <a:rPr lang="en-US" altLang="vi-VN" sz="2400" dirty="0" err="1">
                <a:solidFill>
                  <a:srgbClr val="006600"/>
                </a:solidFill>
                <a:latin typeface="Times New Roman" panose="02020603050405020304" pitchFamily="18" charset="0"/>
              </a:rPr>
              <a:t>Chúng</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làm</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gì</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để</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đền</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đáp</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công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lao</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của</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những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người</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anh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hùng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đã</a:t>
            </a:r>
            <a:r>
              <a:rPr lang="en-US" altLang="vi-VN" sz="2400" dirty="0">
                <a:solidFill>
                  <a:srgbClr val="006600"/>
                </a:solidFill>
                <a:latin typeface="Times New Roman" panose="02020603050405020304" pitchFamily="18" charset="0"/>
              </a:rPr>
              <a:t>  </a:t>
            </a:r>
          </a:p>
          <a:p>
            <a:pPr eaLnBrk="1" hangingPunct="1">
              <a:spcBef>
                <a:spcPct val="0"/>
              </a:spcBef>
              <a:buFontTx/>
              <a:buNone/>
            </a:pPr>
            <a:r>
              <a:rPr lang="en-US" altLang="vi-VN" sz="2400" dirty="0" err="1">
                <a:solidFill>
                  <a:srgbClr val="006600"/>
                </a:solidFill>
                <a:latin typeface="Times New Roman" panose="02020603050405020304" pitchFamily="18" charset="0"/>
              </a:rPr>
              <a:t>hy</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sinh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xương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máu</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để</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cho</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có</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được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cuộc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sống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như</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hôm</a:t>
            </a:r>
            <a:r>
              <a:rPr lang="en-US" altLang="vi-VN" sz="2400" dirty="0">
                <a:solidFill>
                  <a:srgbClr val="006600"/>
                </a:solidFill>
                <a:latin typeface="Times New Roman" panose="02020603050405020304" pitchFamily="18" charset="0"/>
              </a:rPr>
              <a:t> nay?</a:t>
            </a:r>
          </a:p>
        </p:txBody>
      </p:sp>
      <p:sp>
        <p:nvSpPr>
          <p:cNvPr id="46093" name="Rectangle 13"/>
          <p:cNvSpPr>
            <a:spLocks noChangeArrowheads="1"/>
          </p:cNvSpPr>
          <p:nvPr/>
        </p:nvSpPr>
        <p:spPr bwMode="auto">
          <a:xfrm>
            <a:off x="304800" y="3733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Về</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nhà</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kể</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lại</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sử</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các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anh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hùng</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dân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tộc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cho</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gia</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đình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biết</a:t>
            </a:r>
            <a:r>
              <a:rPr lang="en-US" altLang="vi-VN" sz="2400" dirty="0">
                <a:solidFill>
                  <a:srgbClr val="800000"/>
                </a:solidFill>
                <a:latin typeface="Times New Roman" panose="02020603050405020304" pitchFamily="18" charset="0"/>
              </a:rPr>
              <a:t>.</a:t>
            </a:r>
          </a:p>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Tìm</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thêm</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về</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sử</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các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anh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hùng</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dân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tộc</a:t>
            </a:r>
            <a:r>
              <a:rPr lang="en-US" altLang="vi-VN" sz="2400" dirty="0">
                <a:solidFill>
                  <a:srgbClr val="800000"/>
                </a:solidFill>
                <a:latin typeface="Times New Roman" panose="02020603050405020304" pitchFamily="18" charset="0"/>
              </a:rPr>
              <a:t>.</a:t>
            </a:r>
          </a:p>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Chuẩn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bị</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bài</a:t>
            </a:r>
            <a:r>
              <a:rPr lang="en-US" altLang="vi-VN" sz="2400" dirty="0">
                <a:latin typeface="Times New Roman" panose="02020603050405020304" pitchFamily="18" charset="0"/>
              </a:rPr>
              <a:t> </a:t>
            </a:r>
            <a:r>
              <a:rPr lang="en-US" altLang="vi-VN" sz="2400" dirty="0" err="1">
                <a:solidFill>
                  <a:srgbClr val="0000CC"/>
                </a:solidFill>
                <a:latin typeface="Times New Roman" panose="02020603050405020304" pitchFamily="18" charset="0"/>
              </a:rPr>
              <a:t>Nhân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hoá</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Ôn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tập</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cách</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đặt</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và</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trả</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lời</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câu</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hỏi</a:t>
            </a:r>
            <a:r>
              <a:rPr lang="en-US" altLang="vi-VN" sz="2400" dirty="0">
                <a:solidFill>
                  <a:srgbClr val="0000CC"/>
                </a:solidFill>
                <a:latin typeface="Times New Roman" panose="02020603050405020304" pitchFamily="18" charset="0"/>
              </a:rPr>
              <a:t> </a:t>
            </a:r>
            <a:r>
              <a:rPr lang="en-US" altLang="vi-VN" sz="2400" i="1" dirty="0">
                <a:solidFill>
                  <a:srgbClr val="0000CC"/>
                </a:solidFill>
                <a:latin typeface="Times New Roman" panose="02020603050405020304" pitchFamily="18" charset="0"/>
              </a:rPr>
              <a:t>Ở </a:t>
            </a:r>
            <a:r>
              <a:rPr lang="en-US" altLang="vi-VN" sz="2400" i="1" dirty="0" err="1">
                <a:solidFill>
                  <a:srgbClr val="0000CC"/>
                </a:solidFill>
                <a:latin typeface="Times New Roman" panose="02020603050405020304" pitchFamily="18" charset="0"/>
              </a:rPr>
              <a:t>đâu</a:t>
            </a:r>
            <a:r>
              <a:rPr lang="en-US" altLang="vi-VN" sz="2400" i="1" dirty="0">
                <a:solidFill>
                  <a:srgbClr val="0000CC"/>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ox(in)">
                                      <p:cBhvr>
                                        <p:cTn id="7" dur="500"/>
                                        <p:tgtEl>
                                          <p:spTgt spid="46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2"/>
                                        </p:tgtEl>
                                        <p:attrNameLst>
                                          <p:attrName>style.visibility</p:attrName>
                                        </p:attrNameLst>
                                      </p:cBhvr>
                                      <p:to>
                                        <p:strVal val="visible"/>
                                      </p:to>
                                    </p:set>
                                    <p:animEffect transition="in" filter="box(in)">
                                      <p:cBhvr>
                                        <p:cTn id="12" dur="500"/>
                                        <p:tgtEl>
                                          <p:spTgt spid="46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6093"/>
                                        </p:tgtEl>
                                        <p:attrNameLst>
                                          <p:attrName>style.visibility</p:attrName>
                                        </p:attrNameLst>
                                      </p:cBhvr>
                                      <p:to>
                                        <p:strVal val="visible"/>
                                      </p:to>
                                    </p:set>
                                    <p:animEffect transition="in" filter="plus(in)">
                                      <p:cBhvr>
                                        <p:cTn id="17"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46092" grpId="0"/>
      <p:bldP spid="460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1600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674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971800"/>
            <a:ext cx="15986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1"/>
          <p:cNvSpPr txBox="1">
            <a:spLocks/>
          </p:cNvSpPr>
          <p:nvPr/>
        </p:nvSpPr>
        <p:spPr bwMode="auto">
          <a:xfrm>
            <a:off x="9331" y="381000"/>
            <a:ext cx="92201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en-US" altLang="en-US" sz="3600" b="1" dirty="0" err="1" smtClean="0">
                <a:solidFill>
                  <a:srgbClr val="0000FF"/>
                </a:solidFill>
                <a:latin typeface="Times New Roman" panose="02020603050405020304" pitchFamily="18" charset="0"/>
                <a:cs typeface="Times New Roman" panose="02020603050405020304" pitchFamily="18" charset="0"/>
              </a:rPr>
              <a:t>Thứ</a:t>
            </a:r>
            <a:r>
              <a:rPr lang="vi-VN" altLang="en-US" sz="3600" b="1" dirty="0" smtClean="0">
                <a:solidFill>
                  <a:srgbClr val="0000FF"/>
                </a:solidFill>
                <a:latin typeface="Times New Roman" panose="02020603050405020304" pitchFamily="18" charset="0"/>
                <a:cs typeface="Times New Roman" panose="02020603050405020304" pitchFamily="18" charset="0"/>
              </a:rPr>
              <a:t> năm</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smtClean="0">
                <a:solidFill>
                  <a:srgbClr val="0000FF"/>
                </a:solidFill>
                <a:latin typeface="Times New Roman" panose="02020603050405020304" pitchFamily="18" charset="0"/>
                <a:cs typeface="Times New Roman" panose="02020603050405020304" pitchFamily="18" charset="0"/>
              </a:rPr>
              <a:t>2</a:t>
            </a:r>
            <a:r>
              <a:rPr lang="en-US" altLang="en-US" sz="3600" b="1" dirty="0" smtClean="0">
                <a:solidFill>
                  <a:srgbClr val="0000FF"/>
                </a:solidFill>
                <a:latin typeface="Times New Roman" panose="02020603050405020304" pitchFamily="18" charset="0"/>
                <a:cs typeface="Times New Roman" panose="02020603050405020304" pitchFamily="18" charset="0"/>
              </a:rPr>
              <a:t>7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smtClean="0">
                <a:solidFill>
                  <a:srgbClr val="0000FF"/>
                </a:solidFill>
                <a:latin typeface="Times New Roman" panose="02020603050405020304" pitchFamily="18" charset="0"/>
                <a:cs typeface="Times New Roman" panose="02020603050405020304" pitchFamily="18" charset="0"/>
              </a:rPr>
              <a:t>1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2022</a:t>
            </a:r>
            <a:br>
              <a:rPr lang="en-US" altLang="en-US" sz="3600" b="1" dirty="0">
                <a:solidFill>
                  <a:srgbClr val="0000FF"/>
                </a:solidFill>
                <a:latin typeface="Times New Roman" panose="02020603050405020304" pitchFamily="18" charset="0"/>
                <a:cs typeface="Times New Roman" panose="02020603050405020304" pitchFamily="18" charset="0"/>
              </a:rPr>
            </a:br>
            <a:r>
              <a:rPr lang="en-US" altLang="en-US" sz="3600" b="1" u="sng" dirty="0" err="1">
                <a:solidFill>
                  <a:srgbClr val="0000FF"/>
                </a:solidFill>
                <a:latin typeface="Times New Roman" panose="02020603050405020304" pitchFamily="18" charset="0"/>
                <a:cs typeface="Times New Roman" panose="02020603050405020304" pitchFamily="18" charset="0"/>
              </a:rPr>
              <a:t>Luyện</a:t>
            </a:r>
            <a:r>
              <a:rPr lang="en-US" altLang="en-US" sz="3600" b="1" u="sng" dirty="0">
                <a:solidFill>
                  <a:srgbClr val="0000FF"/>
                </a:solidFill>
                <a:latin typeface="Times New Roman" panose="02020603050405020304" pitchFamily="18" charset="0"/>
                <a:cs typeface="Times New Roman" panose="02020603050405020304" pitchFamily="18" charset="0"/>
              </a:rPr>
              <a:t> </a:t>
            </a:r>
            <a:r>
              <a:rPr lang="en-US" altLang="en-US" sz="3600" b="1" u="sng" dirty="0" err="1">
                <a:solidFill>
                  <a:srgbClr val="0000FF"/>
                </a:solidFill>
                <a:latin typeface="Times New Roman" panose="02020603050405020304" pitchFamily="18" charset="0"/>
                <a:cs typeface="Times New Roman" panose="02020603050405020304" pitchFamily="18" charset="0"/>
              </a:rPr>
              <a:t>từ</a:t>
            </a:r>
            <a:r>
              <a:rPr lang="en-US" altLang="en-US" sz="3600" b="1" u="sng" dirty="0">
                <a:solidFill>
                  <a:srgbClr val="0000FF"/>
                </a:solidFill>
                <a:latin typeface="Times New Roman" panose="02020603050405020304" pitchFamily="18" charset="0"/>
                <a:cs typeface="Times New Roman" panose="02020603050405020304" pitchFamily="18" charset="0"/>
              </a:rPr>
              <a:t> </a:t>
            </a:r>
            <a:r>
              <a:rPr lang="en-US" altLang="en-US" sz="3600" b="1" u="sng" dirty="0" err="1">
                <a:solidFill>
                  <a:srgbClr val="0000FF"/>
                </a:solidFill>
                <a:latin typeface="Times New Roman" panose="02020603050405020304" pitchFamily="18" charset="0"/>
                <a:cs typeface="Times New Roman" panose="02020603050405020304" pitchFamily="18" charset="0"/>
              </a:rPr>
              <a:t>và</a:t>
            </a:r>
            <a:r>
              <a:rPr lang="en-US" altLang="en-US" sz="3600" b="1" u="sng" dirty="0">
                <a:solidFill>
                  <a:srgbClr val="0000FF"/>
                </a:solidFill>
                <a:latin typeface="Times New Roman" panose="02020603050405020304" pitchFamily="18" charset="0"/>
                <a:cs typeface="Times New Roman" panose="02020603050405020304" pitchFamily="18" charset="0"/>
              </a:rPr>
              <a:t> </a:t>
            </a:r>
            <a:r>
              <a:rPr lang="en-US" altLang="en-US" sz="3600" b="1" u="sng" dirty="0" err="1" smtClean="0">
                <a:solidFill>
                  <a:srgbClr val="0000FF"/>
                </a:solidFill>
                <a:latin typeface="Times New Roman" panose="02020603050405020304" pitchFamily="18" charset="0"/>
                <a:cs typeface="Times New Roman" panose="02020603050405020304" pitchFamily="18" charset="0"/>
              </a:rPr>
              <a:t>câu</a:t>
            </a:r>
            <a:r>
              <a:rPr lang="vi-VN" altLang="en-US" sz="3600" b="1" u="sng" dirty="0" smtClean="0">
                <a:solidFill>
                  <a:srgbClr val="0000FF"/>
                </a:solidFill>
                <a:latin typeface="Times New Roman" panose="02020603050405020304" pitchFamily="18" charset="0"/>
                <a:cs typeface="Times New Roman" panose="02020603050405020304" pitchFamily="18" charset="0"/>
              </a:rPr>
              <a:t>:</a:t>
            </a:r>
          </a:p>
          <a:p>
            <a:pPr algn="ctr">
              <a:spcBef>
                <a:spcPts val="1200"/>
              </a:spcBef>
              <a:buNone/>
            </a:pPr>
            <a:r>
              <a:rPr lang="en-US" altLang="vi-VN" sz="3600" b="1" dirty="0" err="1">
                <a:solidFill>
                  <a:srgbClr val="FF0000"/>
                </a:solidFill>
                <a:latin typeface="Times New Roman" panose="02020603050405020304" pitchFamily="18" charset="0"/>
                <a:cs typeface="Times New Roman" panose="02020603050405020304" pitchFamily="18" charset="0"/>
              </a:rPr>
              <a:t>Mở</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rộng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vốn</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từ</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Tổ</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quốc</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Dấu</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phẩy</a:t>
            </a:r>
            <a:endParaRPr lang="en-US" altLang="vi-VN" sz="3600" b="1" dirty="0">
              <a:solidFill>
                <a:srgbClr val="FF0000"/>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endParaRPr lang="en-US" altLang="en-US" sz="3600" b="1" u="sng" dirty="0">
              <a:solidFill>
                <a:srgbClr val="0000FF"/>
              </a:solidFill>
              <a:latin typeface="Times New Roman" panose="02020603050405020304" pitchFamily="18" charset="0"/>
              <a:cs typeface="Times New Roman" panose="02020603050405020304" pitchFamily="18" charset="0"/>
            </a:endParaRPr>
          </a:p>
        </p:txBody>
      </p:sp>
      <p:sp>
        <p:nvSpPr>
          <p:cNvPr id="6" name="Rectangle 12"/>
          <p:cNvSpPr>
            <a:spLocks noChangeArrowheads="1"/>
          </p:cNvSpPr>
          <p:nvPr/>
        </p:nvSpPr>
        <p:spPr bwMode="auto">
          <a:xfrm>
            <a:off x="838200" y="16002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3600" b="1" dirty="0">
              <a:solidFill>
                <a:srgbClr val="FF0000"/>
              </a:solidFill>
              <a:latin typeface="HP001 5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10"/>
          <p:cNvSpPr>
            <a:spLocks noChangeArrowheads="1" noChangeShapeType="1" noTextEdit="1"/>
          </p:cNvSpPr>
          <p:nvPr/>
        </p:nvSpPr>
        <p:spPr bwMode="auto">
          <a:xfrm>
            <a:off x="841375" y="1393825"/>
            <a:ext cx="7620000" cy="990600"/>
          </a:xfrm>
          <a:prstGeom prst="rect">
            <a:avLst/>
          </a:prstGeom>
        </p:spPr>
        <p:txBody>
          <a:bodyPr wrap="none" fromWordArt="1">
            <a:prstTxWarp prst="textPlain">
              <a:avLst>
                <a:gd name="adj" fmla="val 50000"/>
              </a:avLst>
            </a:prstTxWarp>
          </a:bodyPr>
          <a:lstStyle/>
          <a:p>
            <a:pPr algn="ctr"/>
            <a:r>
              <a:rPr lang="vi-VN" sz="48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rPr>
              <a:t>XIN CHÂN THÀNH CẢM ƠN</a:t>
            </a:r>
            <a:endParaRPr lang="en-US" sz="48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8438" name="WordArt 11">
            <a:hlinkClick r:id="rId5" action="ppaction://hlinkfile"/>
          </p:cNvPr>
          <p:cNvSpPr>
            <a:spLocks noChangeArrowheads="1" noChangeShapeType="1" noTextEdit="1"/>
          </p:cNvSpPr>
          <p:nvPr/>
        </p:nvSpPr>
        <p:spPr bwMode="auto">
          <a:xfrm>
            <a:off x="1371600" y="3133725"/>
            <a:ext cx="6353175" cy="1390650"/>
          </a:xfrm>
          <a:prstGeom prst="rect">
            <a:avLst/>
          </a:prstGeom>
        </p:spPr>
        <p:txBody>
          <a:bodyPr wrap="none" fromWordArt="1">
            <a:prstTxWarp prst="textPlain">
              <a:avLst>
                <a:gd name="adj" fmla="val 50000"/>
              </a:avLst>
            </a:prstTxWarp>
          </a:bodyPr>
          <a:lstStyle/>
          <a:p>
            <a:pPr algn="ctr"/>
            <a:r>
              <a:rPr lang="en-US" sz="4800" kern="10">
                <a:ln w="12700">
                  <a:solidFill>
                    <a:srgbClr val="EAEAEA"/>
                  </a:solidFill>
                  <a:round/>
                  <a:headEnd/>
                  <a:tailEnd/>
                </a:ln>
                <a:solidFill>
                  <a:schemeClr val="accent2"/>
                </a:solidFill>
                <a:effectLst>
                  <a:outerShdw dist="35921" dir="2700000" sy="50000" kx="2115830" algn="bl" rotWithShape="0">
                    <a:srgbClr val="C0C0C0">
                      <a:alpha val="79999"/>
                    </a:srgbClr>
                  </a:outerShdw>
                </a:effectLst>
                <a:cs typeface="Times New Roman" panose="02020603050405020304" pitchFamily="18" charset="0"/>
              </a:rPr>
              <a:t>QUÝ THẦY CÔ </a:t>
            </a:r>
          </a:p>
          <a:p>
            <a:pPr algn="ctr"/>
            <a:r>
              <a:rPr lang="en-US" sz="4800" kern="10">
                <a:ln w="12700">
                  <a:solidFill>
                    <a:srgbClr val="EAEAEA"/>
                  </a:solidFill>
                  <a:round/>
                  <a:headEnd/>
                  <a:tailEnd/>
                </a:ln>
                <a:solidFill>
                  <a:schemeClr val="accent2"/>
                </a:solidFill>
                <a:effectLst>
                  <a:outerShdw dist="35921" dir="2700000" sy="50000" kx="2115830" algn="bl" rotWithShape="0">
                    <a:srgbClr val="C0C0C0">
                      <a:alpha val="79999"/>
                    </a:srgbClr>
                  </a:outerShdw>
                </a:effectLst>
                <a:cs typeface="Times New Roman" panose="02020603050405020304" pitchFamily="18" charset="0"/>
              </a:rPr>
              <a:t>VÀ CÁC EM HỌC SINH</a:t>
            </a:r>
          </a:p>
        </p:txBody>
      </p:sp>
      <p:pic>
        <p:nvPicPr>
          <p:cNvPr id="18439" name="Picture 5" descr="BD2053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BD20530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108450"/>
            <a:ext cx="17002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727200"/>
            <a:ext cx="8915400" cy="1295400"/>
          </a:xfrm>
        </p:spPr>
        <p:txBody>
          <a:bodyPr/>
          <a:lstStyle/>
          <a:p>
            <a:pPr algn="l" eaLnBrk="1" hangingPunct="1"/>
            <a:r>
              <a:rPr lang="en-US" altLang="vi-VN" sz="3200" b="1" smtClean="0">
                <a:solidFill>
                  <a:schemeClr val="tx1"/>
                </a:solidFill>
                <a:latin typeface="Times New Roman" panose="02020603050405020304" pitchFamily="18" charset="0"/>
              </a:rPr>
              <a:t>1. Xếp các từ sau đây vào nhóm  thích hợp (a, b hoặc c): </a:t>
            </a:r>
            <a:r>
              <a:rPr lang="en-US" altLang="vi-VN" sz="3600" b="1" i="1" smtClean="0">
                <a:solidFill>
                  <a:srgbClr val="0000CC"/>
                </a:solidFill>
                <a:latin typeface="Times New Roman" panose="02020603050405020304" pitchFamily="18" charset="0"/>
              </a:rPr>
              <a:t>đất nước, dựng xây, nước nhà, giữ gìn, non sông, gìn giữ, kiến thiết, giang sơn</a:t>
            </a:r>
          </a:p>
        </p:txBody>
      </p:sp>
      <p:pic>
        <p:nvPicPr>
          <p:cNvPr id="4100"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10000"/>
            <a:ext cx="1752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172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2"/>
          <p:cNvSpPr>
            <a:spLocks noChangeArrowheads="1"/>
          </p:cNvSpPr>
          <p:nvPr/>
        </p:nvSpPr>
        <p:spPr bwMode="auto">
          <a:xfrm>
            <a:off x="685800" y="3298825"/>
            <a:ext cx="6934200" cy="188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14350" indent="-514350" eaLnBrk="1" hangingPunct="1">
              <a:lnSpc>
                <a:spcPct val="150000"/>
              </a:lnSpc>
              <a:buFontTx/>
              <a:buAutoNum type="alphaLcParenR"/>
              <a:defRPr/>
            </a:pP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Tổ</a:t>
            </a:r>
            <a:r>
              <a:rPr lang="en-US" altLang="vi-VN" sz="3200" b="1" i="1" dirty="0"/>
              <a:t> </a:t>
            </a:r>
            <a:r>
              <a:rPr lang="en-US" altLang="vi-VN" sz="3200" b="1" i="1" dirty="0" err="1"/>
              <a:t>quốc</a:t>
            </a:r>
            <a:r>
              <a:rPr lang="en-US" altLang="vi-VN" sz="3200" b="1" i="1" dirty="0"/>
              <a:t>.</a:t>
            </a:r>
          </a:p>
          <a:p>
            <a:pPr marL="514350" indent="-514350" eaLnBrk="1" hangingPunct="1">
              <a:lnSpc>
                <a:spcPct val="150000"/>
              </a:lnSpc>
              <a:buFontTx/>
              <a:buAutoNum type="alphaLcParenR"/>
              <a:defRPr/>
            </a:pP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bảo</a:t>
            </a:r>
            <a:r>
              <a:rPr lang="en-US" altLang="vi-VN" sz="3200" b="1" i="1" dirty="0"/>
              <a:t> </a:t>
            </a:r>
            <a:r>
              <a:rPr lang="en-US" altLang="vi-VN" sz="3200" b="1" i="1" dirty="0" err="1"/>
              <a:t>vệ</a:t>
            </a:r>
            <a:r>
              <a:rPr lang="en-US" altLang="vi-VN" sz="3200" b="1" i="1" dirty="0"/>
              <a:t>.</a:t>
            </a:r>
          </a:p>
          <a:p>
            <a:pPr eaLnBrk="1" hangingPunct="1">
              <a:lnSpc>
                <a:spcPct val="150000"/>
              </a:lnSpc>
              <a:defRPr/>
            </a:pPr>
            <a:r>
              <a:rPr lang="en-US" altLang="vi-VN" sz="3200" b="1" dirty="0"/>
              <a:t>c)  </a:t>
            </a: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xây</a:t>
            </a:r>
            <a:r>
              <a:rPr lang="en-US" altLang="vi-VN" sz="3200" b="1" i="1" dirty="0"/>
              <a:t> </a:t>
            </a:r>
            <a:r>
              <a:rPr lang="en-US" altLang="vi-VN" sz="3200" b="1" i="1" dirty="0" err="1"/>
              <a:t>dựng</a:t>
            </a:r>
            <a:r>
              <a:rPr lang="en-US" altLang="vi-VN" sz="3200" b="1" i="1" dirty="0"/>
              <a:t>.</a:t>
            </a:r>
          </a:p>
        </p:txBody>
      </p:sp>
      <p:pic>
        <p:nvPicPr>
          <p:cNvPr id="4104" name="Picture 4"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10000"/>
            <a:ext cx="1598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38100" y="-711200"/>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b="1" dirty="0" err="1" smtClean="0">
                <a:latin typeface="Times New Roman" panose="02020603050405020304" pitchFamily="18" charset="0"/>
                <a:cs typeface="Times New Roman" panose="02020603050405020304" pitchFamily="18" charset="0"/>
              </a:rPr>
              <a:t>Thứ</a:t>
            </a:r>
            <a:r>
              <a:rPr lang="vi-VN" altLang="en-US" b="1" dirty="0" smtClean="0">
                <a:latin typeface="Times New Roman" panose="02020603050405020304" pitchFamily="18" charset="0"/>
                <a:cs typeface="Times New Roman" panose="02020603050405020304" pitchFamily="18" charset="0"/>
              </a:rPr>
              <a:t> năm</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ngày</a:t>
            </a:r>
            <a:r>
              <a:rPr lang="en-US" altLang="en-US" b="1" dirty="0">
                <a:latin typeface="Times New Roman" panose="02020603050405020304" pitchFamily="18" charset="0"/>
                <a:cs typeface="Times New Roman" panose="02020603050405020304" pitchFamily="18" charset="0"/>
              </a:rPr>
              <a:t> </a:t>
            </a:r>
            <a:r>
              <a:rPr lang="vi-VN" altLang="en-US" b="1" dirty="0" smtClean="0">
                <a:latin typeface="Times New Roman" panose="02020603050405020304" pitchFamily="18" charset="0"/>
                <a:cs typeface="Times New Roman" panose="02020603050405020304" pitchFamily="18" charset="0"/>
              </a:rPr>
              <a:t>2</a:t>
            </a:r>
            <a:r>
              <a:rPr lang="en-US" altLang="en-US" b="1" dirty="0" smtClean="0">
                <a:latin typeface="Times New Roman" panose="02020603050405020304" pitchFamily="18" charset="0"/>
                <a:cs typeface="Times New Roman" panose="02020603050405020304" pitchFamily="18" charset="0"/>
              </a:rPr>
              <a:t>7 </a:t>
            </a:r>
            <a:r>
              <a:rPr lang="en-US" altLang="en-US" b="1" dirty="0" err="1">
                <a:latin typeface="Times New Roman" panose="02020603050405020304" pitchFamily="18" charset="0"/>
                <a:cs typeface="Times New Roman" panose="02020603050405020304" pitchFamily="18" charset="0"/>
              </a:rPr>
              <a:t>tháng</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 1 </a:t>
            </a:r>
            <a:r>
              <a:rPr lang="en-US" altLang="en-US" b="1" dirty="0" err="1">
                <a:latin typeface="Times New Roman" panose="02020603050405020304" pitchFamily="18" charset="0"/>
                <a:cs typeface="Times New Roman" panose="02020603050405020304" pitchFamily="18" charset="0"/>
              </a:rPr>
              <a:t>năm</a:t>
            </a:r>
            <a:r>
              <a:rPr lang="en-US" altLang="en-US" b="1" dirty="0">
                <a:latin typeface="Times New Roman" panose="02020603050405020304" pitchFamily="18" charset="0"/>
                <a:cs typeface="Times New Roman" panose="02020603050405020304" pitchFamily="18" charset="0"/>
              </a:rPr>
              <a:t> 2022</a:t>
            </a:r>
            <a:br>
              <a:rPr lang="en-US" altLang="en-US" b="1" dirty="0">
                <a:latin typeface="Times New Roman" panose="02020603050405020304" pitchFamily="18" charset="0"/>
                <a:cs typeface="Times New Roman" panose="02020603050405020304" pitchFamily="18" charset="0"/>
              </a:rPr>
            </a:br>
            <a:r>
              <a:rPr lang="en-US" altLang="en-US" b="1" u="sng" dirty="0" err="1">
                <a:latin typeface="Times New Roman" panose="02020603050405020304" pitchFamily="18" charset="0"/>
                <a:cs typeface="Times New Roman" panose="02020603050405020304" pitchFamily="18" charset="0"/>
              </a:rPr>
              <a:t>Luyện</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từ</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và</a:t>
            </a:r>
            <a:r>
              <a:rPr lang="en-US" altLang="en-US" b="1" u="sng" dirty="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câu</a:t>
            </a:r>
            <a:r>
              <a:rPr lang="vi-VN" altLang="en-US" b="1" u="sng" dirty="0" smtClean="0">
                <a:latin typeface="Times New Roman" panose="02020603050405020304" pitchFamily="18" charset="0"/>
                <a:cs typeface="Times New Roman" panose="02020603050405020304" pitchFamily="18" charset="0"/>
              </a:rPr>
              <a:t>:</a:t>
            </a:r>
          </a:p>
          <a:p>
            <a:pPr algn="ctr">
              <a:spcBef>
                <a:spcPts val="600"/>
              </a:spcBef>
              <a:buNone/>
            </a:pPr>
            <a:r>
              <a:rPr lang="en-US" altLang="vi-VN" b="1" dirty="0" err="1">
                <a:solidFill>
                  <a:srgbClr val="FF0000"/>
                </a:solidFill>
                <a:latin typeface="Times New Roman" panose="02020603050405020304" pitchFamily="18" charset="0"/>
                <a:cs typeface="Times New Roman" panose="02020603050405020304" pitchFamily="18" charset="0"/>
              </a:rPr>
              <a:t>Mở</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rộng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vốn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từ</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Dấu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phẩy</a:t>
            </a:r>
            <a:endParaRPr lang="en-US" altLang="vi-VN" b="1" dirty="0">
              <a:solidFill>
                <a:srgbClr val="FF0000"/>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endParaRPr lang="en-US" altLang="en-US"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fade">
                                      <p:cBhvr>
                                        <p:cTn id="12"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381000" y="3290888"/>
          <a:ext cx="8477250" cy="3495675"/>
        </p:xfrm>
        <a:graphic>
          <a:graphicData uri="http://schemas.openxmlformats.org/drawingml/2006/table">
            <a:tbl>
              <a:tblPr/>
              <a:tblGrid>
                <a:gridCol w="2825750">
                  <a:extLst>
                    <a:ext uri="{9D8B030D-6E8A-4147-A177-3AD203B41FA5}">
                      <a16:colId xmlns="" xmlns:a16="http://schemas.microsoft.com/office/drawing/2014/main" val="20000"/>
                    </a:ext>
                  </a:extLst>
                </a:gridCol>
                <a:gridCol w="2825750">
                  <a:extLst>
                    <a:ext uri="{9D8B030D-6E8A-4147-A177-3AD203B41FA5}">
                      <a16:colId xmlns="" xmlns:a16="http://schemas.microsoft.com/office/drawing/2014/main" val="20001"/>
                    </a:ext>
                  </a:extLst>
                </a:gridCol>
                <a:gridCol w="2825750">
                  <a:extLst>
                    <a:ext uri="{9D8B030D-6E8A-4147-A177-3AD203B41FA5}">
                      <a16:colId xmlns="" xmlns:a16="http://schemas.microsoft.com/office/drawing/2014/main" val="20002"/>
                    </a:ext>
                  </a:extLst>
                </a:gridCol>
              </a:tblGrid>
              <a:tr h="1371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Tổ</a:t>
                      </a:r>
                      <a:r>
                        <a:rPr kumimoji="0" lang="en-US" sz="2800" b="1" i="1" u="none" strike="noStrike" cap="none" normalizeH="0" baseline="0" dirty="0" smtClean="0">
                          <a:ln>
                            <a:noFill/>
                          </a:ln>
                          <a:solidFill>
                            <a:srgbClr val="FF0000"/>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quốc</a:t>
                      </a:r>
                      <a:r>
                        <a:rPr kumimoji="0" lang="en-US" sz="2800" b="1" i="0" u="none" strike="noStrike" cap="none" normalizeH="0" baseline="0" dirty="0" smtClean="0">
                          <a:ln>
                            <a:noFill/>
                          </a:ln>
                          <a:solidFill>
                            <a:srgbClr val="FF0000"/>
                          </a:solidFill>
                          <a:effectLst/>
                          <a:latin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bảo</a:t>
                      </a:r>
                      <a:r>
                        <a:rPr kumimoji="0" lang="en-US" sz="2800" b="1" i="1" u="none" strike="noStrike" cap="none" normalizeH="0" baseline="0" dirty="0" smtClean="0">
                          <a:ln>
                            <a:noFill/>
                          </a:ln>
                          <a:solidFill>
                            <a:srgbClr val="FF0000"/>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vệ</a:t>
                      </a:r>
                      <a:r>
                        <a:rPr kumimoji="0" lang="en-US" sz="2800" b="1" i="0" u="none" strike="noStrike" cap="none" normalizeH="0" baseline="0" dirty="0" smtClean="0">
                          <a:ln>
                            <a:noFill/>
                          </a:ln>
                          <a:solidFill>
                            <a:srgbClr val="FF0000"/>
                          </a:solidFill>
                          <a:effectLst/>
                          <a:latin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xây</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dựng</a:t>
                      </a:r>
                      <a:endParaRPr kumimoji="0" lang="en-US" sz="2800" b="1" i="0" u="none" strike="noStrike" cap="none" normalizeH="0" baseline="0" dirty="0" smtClean="0">
                        <a:ln>
                          <a:noFill/>
                        </a:ln>
                        <a:solidFill>
                          <a:srgbClr val="FF0000"/>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1521" name="Text Box 17"/>
          <p:cNvSpPr txBox="1">
            <a:spLocks noChangeArrowheads="1"/>
          </p:cNvSpPr>
          <p:nvPr/>
        </p:nvSpPr>
        <p:spPr bwMode="auto">
          <a:xfrm>
            <a:off x="793750" y="26812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non sông</a:t>
            </a:r>
          </a:p>
        </p:txBody>
      </p:sp>
      <p:sp>
        <p:nvSpPr>
          <p:cNvPr id="21522" name="Text Box 18"/>
          <p:cNvSpPr txBox="1">
            <a:spLocks noChangeArrowheads="1"/>
          </p:cNvSpPr>
          <p:nvPr/>
        </p:nvSpPr>
        <p:spPr bwMode="auto">
          <a:xfrm>
            <a:off x="4664075" y="2681288"/>
            <a:ext cx="181292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kiến thiết</a:t>
            </a:r>
          </a:p>
        </p:txBody>
      </p:sp>
      <p:sp>
        <p:nvSpPr>
          <p:cNvPr id="21523" name="Text Box 19"/>
          <p:cNvSpPr txBox="1">
            <a:spLocks noChangeArrowheads="1"/>
          </p:cNvSpPr>
          <p:nvPr/>
        </p:nvSpPr>
        <p:spPr bwMode="auto">
          <a:xfrm>
            <a:off x="6689725" y="2681288"/>
            <a:ext cx="176847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giang sơn</a:t>
            </a:r>
          </a:p>
        </p:txBody>
      </p:sp>
      <p:sp>
        <p:nvSpPr>
          <p:cNvPr id="21524" name="Text Box 20"/>
          <p:cNvSpPr txBox="1">
            <a:spLocks noChangeArrowheads="1"/>
          </p:cNvSpPr>
          <p:nvPr/>
        </p:nvSpPr>
        <p:spPr bwMode="auto">
          <a:xfrm>
            <a:off x="2819400" y="26812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gìn giữ</a:t>
            </a:r>
          </a:p>
        </p:txBody>
      </p:sp>
      <p:sp>
        <p:nvSpPr>
          <p:cNvPr id="21525" name="Text Box 21"/>
          <p:cNvSpPr txBox="1">
            <a:spLocks noChangeArrowheads="1"/>
          </p:cNvSpPr>
          <p:nvPr/>
        </p:nvSpPr>
        <p:spPr bwMode="auto">
          <a:xfrm>
            <a:off x="796925" y="19954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đất nước</a:t>
            </a:r>
          </a:p>
        </p:txBody>
      </p:sp>
      <p:sp>
        <p:nvSpPr>
          <p:cNvPr id="21526" name="Text Box 22"/>
          <p:cNvSpPr txBox="1">
            <a:spLocks noChangeArrowheads="1"/>
          </p:cNvSpPr>
          <p:nvPr/>
        </p:nvSpPr>
        <p:spPr bwMode="auto">
          <a:xfrm>
            <a:off x="2819400" y="2000250"/>
            <a:ext cx="1600200" cy="519113"/>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dựng xây</a:t>
            </a:r>
          </a:p>
        </p:txBody>
      </p:sp>
      <p:sp>
        <p:nvSpPr>
          <p:cNvPr id="21527" name="Text Box 23"/>
          <p:cNvSpPr txBox="1">
            <a:spLocks noChangeArrowheads="1"/>
          </p:cNvSpPr>
          <p:nvPr/>
        </p:nvSpPr>
        <p:spPr bwMode="auto">
          <a:xfrm>
            <a:off x="4664075" y="2000250"/>
            <a:ext cx="181292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nước nhà</a:t>
            </a:r>
          </a:p>
        </p:txBody>
      </p:sp>
      <p:sp>
        <p:nvSpPr>
          <p:cNvPr id="21528" name="Text Box 24"/>
          <p:cNvSpPr txBox="1">
            <a:spLocks noChangeArrowheads="1"/>
          </p:cNvSpPr>
          <p:nvPr/>
        </p:nvSpPr>
        <p:spPr bwMode="auto">
          <a:xfrm>
            <a:off x="6689725" y="1993900"/>
            <a:ext cx="1600200" cy="520700"/>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giữ gìn</a:t>
            </a:r>
          </a:p>
        </p:txBody>
      </p:sp>
      <p:sp>
        <p:nvSpPr>
          <p:cNvPr id="5144" name="Text Box 25"/>
          <p:cNvSpPr txBox="1">
            <a:spLocks noChangeArrowheads="1"/>
          </p:cNvSpPr>
          <p:nvPr/>
        </p:nvSpPr>
        <p:spPr bwMode="auto">
          <a:xfrm>
            <a:off x="152400" y="1342443"/>
            <a:ext cx="7010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b="1">
                <a:latin typeface="Times New Roman" panose="02020603050405020304" pitchFamily="18" charset="0"/>
              </a:rPr>
              <a:t>1. Xếp các từ  vào nhóm thích hợp:</a:t>
            </a:r>
            <a:endParaRPr lang="en-US" altLang="vi-VN" sz="3000" b="1">
              <a:latin typeface=".VnTime" panose="020B7200000000000000" pitchFamily="34" charset="0"/>
            </a:endParaRPr>
          </a:p>
        </p:txBody>
      </p:sp>
      <p:sp>
        <p:nvSpPr>
          <p:cNvPr id="13" name="Title 1"/>
          <p:cNvSpPr txBox="1">
            <a:spLocks/>
          </p:cNvSpPr>
          <p:nvPr/>
        </p:nvSpPr>
        <p:spPr bwMode="auto">
          <a:xfrm>
            <a:off x="53975" y="-762000"/>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lide(fromBottom)">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0.00798 -0.0287 L 0.02535 0.39352 " pathEditMode="relative" rAng="0" ptsTypes="AA">
                                      <p:cBhvr>
                                        <p:cTn id="11" dur="2000" fill="hold"/>
                                        <p:tgtEl>
                                          <p:spTgt spid="21525"/>
                                        </p:tgtEl>
                                        <p:attrNameLst>
                                          <p:attrName>ppt_x</p:attrName>
                                          <p:attrName>ppt_y</p:attrName>
                                        </p:attrNameLst>
                                      </p:cBhvr>
                                      <p:rCtr x="1667" y="21111"/>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grpId="0" nodeType="clickEffect">
                                  <p:stCondLst>
                                    <p:cond delay="0"/>
                                  </p:stCondLst>
                                  <p:childTnLst>
                                    <p:animMotion origin="layout" path="M 0.01389 0.04903 C 0.18195 0.20213 0.35 0.35592 0.41737 0.41697 " pathEditMode="relative" rAng="0" ptsTypes="AA">
                                      <p:cBhvr>
                                        <p:cTn id="15" dur="2000" fill="hold"/>
                                        <p:tgtEl>
                                          <p:spTgt spid="21526"/>
                                        </p:tgtEl>
                                        <p:attrNameLst>
                                          <p:attrName>ppt_x</p:attrName>
                                          <p:attrName>ppt_y</p:attrName>
                                        </p:attrNameLst>
                                      </p:cBhvr>
                                      <p:rCtr x="20174" y="18386"/>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grpId="0" nodeType="clickEffect">
                                  <p:stCondLst>
                                    <p:cond delay="0"/>
                                  </p:stCondLst>
                                  <p:childTnLst>
                                    <p:animMotion origin="layout" path="M -1.38889E-6 -1.11111E-6 C -0.17239 0.22801 -0.34375 0.45695 -0.4125 0.54838 " pathEditMode="relative" rAng="0" ptsTypes="AA">
                                      <p:cBhvr>
                                        <p:cTn id="19" dur="2000" fill="hold"/>
                                        <p:tgtEl>
                                          <p:spTgt spid="21527"/>
                                        </p:tgtEl>
                                        <p:attrNameLst>
                                          <p:attrName>ppt_x</p:attrName>
                                          <p:attrName>ppt_y</p:attrName>
                                        </p:attrNameLst>
                                      </p:cBhvr>
                                      <p:rCtr x="-20625" y="27407"/>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3646 0.02683 C -0.10834 0.21878 -0.25295 0.41166 -0.31077 0.48589 " pathEditMode="relative" rAng="0" ptsTypes="AA">
                                      <p:cBhvr>
                                        <p:cTn id="23" dur="2000" fill="hold"/>
                                        <p:tgtEl>
                                          <p:spTgt spid="21528"/>
                                        </p:tgtEl>
                                        <p:attrNameLst>
                                          <p:attrName>ppt_x</p:attrName>
                                          <p:attrName>ppt_y</p:attrName>
                                        </p:attrNameLst>
                                      </p:cBhvr>
                                      <p:rCtr x="-17361" y="22942"/>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grpId="0" nodeType="clickEffect">
                                  <p:stCondLst>
                                    <p:cond delay="0"/>
                                  </p:stCondLst>
                                  <p:childTnLst>
                                    <p:animMotion origin="layout" path="M 4.44444E-6 -3.7037E-6 C 0.01041 0.1507 0.02118 0.30209 0.02569 0.36019 " pathEditMode="relative" rAng="0" ptsTypes="AA">
                                      <p:cBhvr>
                                        <p:cTn id="27" dur="2000" fill="hold"/>
                                        <p:tgtEl>
                                          <p:spTgt spid="21521"/>
                                        </p:tgtEl>
                                        <p:attrNameLst>
                                          <p:attrName>ppt_x</p:attrName>
                                          <p:attrName>ppt_y</p:attrName>
                                        </p:attrNameLst>
                                      </p:cBhvr>
                                      <p:rCtr x="1285" y="18009"/>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0.00278 0.0074 C 0.04549 0.12904 0.08889 0.25092 0.10695 0.30064 " pathEditMode="relative" rAng="0" ptsTypes="AA">
                                      <p:cBhvr>
                                        <p:cTn id="31" dur="2000" fill="hold"/>
                                        <p:tgtEl>
                                          <p:spTgt spid="21524"/>
                                        </p:tgtEl>
                                        <p:attrNameLst>
                                          <p:attrName>ppt_x</p:attrName>
                                          <p:attrName>ppt_y</p:attrName>
                                        </p:attrNameLst>
                                      </p:cBhvr>
                                      <p:rCtr x="5208" y="14662"/>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0" nodeType="clickEffect">
                                  <p:stCondLst>
                                    <p:cond delay="0"/>
                                  </p:stCondLst>
                                  <p:childTnLst>
                                    <p:animMotion origin="layout" path="M -0.00417 -0.01945 C 0.07743 0.15463 0.15903 0.32893 0.19167 0.39838 " pathEditMode="relative" rAng="0" ptsTypes="AA">
                                      <p:cBhvr>
                                        <p:cTn id="35" dur="2000" fill="hold"/>
                                        <p:tgtEl>
                                          <p:spTgt spid="21522"/>
                                        </p:tgtEl>
                                        <p:attrNameLst>
                                          <p:attrName>ppt_x</p:attrName>
                                          <p:attrName>ppt_y</p:attrName>
                                        </p:attrNameLst>
                                      </p:cBhvr>
                                      <p:rCtr x="9792" y="2088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1.38889E-6 3.33333E-6 C -0.2632 0.21435 -0.5257 0.42963 -0.6283 0.51527 " pathEditMode="relative" rAng="0" ptsTypes="AA">
                                      <p:cBhvr>
                                        <p:cTn id="39" dur="2000" fill="hold"/>
                                        <p:tgtEl>
                                          <p:spTgt spid="21523"/>
                                        </p:tgtEl>
                                        <p:attrNameLst>
                                          <p:attrName>ppt_x</p:attrName>
                                          <p:attrName>ppt_y</p:attrName>
                                        </p:attrNameLst>
                                      </p:cBhvr>
                                      <p:rCtr x="-31424" y="2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animBg="1"/>
      <p:bldP spid="21522" grpId="0" animBg="1"/>
      <p:bldP spid="21523" grpId="0" animBg="1"/>
      <p:bldP spid="21524" grpId="0" animBg="1"/>
      <p:bldP spid="21525" grpId="0" animBg="1"/>
      <p:bldP spid="21526" grpId="0" animBg="1"/>
      <p:bldP spid="21527" grpId="0" animBg="1"/>
      <p:bldP spid="215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1905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rPr>
              <a:t>   * Bài 2: Dưới đây là tên một số vị anh hùng dân tộc có công lao to lớn trong sự nghiệp bảo vệ đất nước. Em hãy nói về một vị anh hùng mà em biết rõ .</a:t>
            </a:r>
          </a:p>
        </p:txBody>
      </p:sp>
      <p:sp>
        <p:nvSpPr>
          <p:cNvPr id="27654" name="Text Box 6"/>
          <p:cNvSpPr txBox="1">
            <a:spLocks noChangeArrowheads="1"/>
          </p:cNvSpPr>
          <p:nvPr/>
        </p:nvSpPr>
        <p:spPr bwMode="auto">
          <a:xfrm>
            <a:off x="0" y="33528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a:latin typeface="Times New Roman" panose="02020603050405020304" pitchFamily="18" charset="0"/>
              </a:rPr>
              <a:t>     Trưng Trắc, Trưng Nhị, Triệu Thị Trinh, Lí Bí (Lí Nam Đế), Triệu Quang Phục (Triệu Việt Vương), Phùng Hưng, Ngô Quyền, Lê Hoàn (Lê Đại Hành), Lí Thường Kiệt, Trần Quốc Tuấn (Trần Hưng Đạo), Lê Lợi, Nguyễn Huệ (Quang Trung), Hồ Chí Minh.</a:t>
            </a:r>
          </a:p>
        </p:txBody>
      </p:sp>
    </p:spTree>
    <p:extLst>
      <p:ext uri="{BB962C8B-B14F-4D97-AF65-F5344CB8AC3E}">
        <p14:creationId xmlns:p14="http://schemas.microsoft.com/office/powerpoint/2010/main" val="4223714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0"/>
                                        </p:tgtEl>
                                        <p:attrNameLst>
                                          <p:attrName>style.visibility</p:attrName>
                                        </p:attrNameLst>
                                      </p:cBhvr>
                                      <p:to>
                                        <p:strVal val="visible"/>
                                      </p:to>
                                    </p:set>
                                    <p:anim calcmode="discrete" valueType="clr">
                                      <p:cBhvr override="childStyle">
                                        <p:cTn id="7"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0"/>
                                        </p:tgtEl>
                                        <p:attrNameLst>
                                          <p:attrName>fillcolor</p:attrName>
                                        </p:attrNameLst>
                                      </p:cBhvr>
                                      <p:tavLst>
                                        <p:tav tm="0">
                                          <p:val>
                                            <p:clrVal>
                                              <a:schemeClr val="accent2"/>
                                            </p:clrVal>
                                          </p:val>
                                        </p:tav>
                                        <p:tav tm="50000">
                                          <p:val>
                                            <p:clrVal>
                                              <a:schemeClr val="hlink"/>
                                            </p:clrVal>
                                          </p:val>
                                        </p:tav>
                                      </p:tavLst>
                                    </p:anim>
                                    <p:set>
                                      <p:cBhvr>
                                        <p:cTn id="9" dur="80"/>
                                        <p:tgtEl>
                                          <p:spTgt spid="71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4"/>
                                        </p:tgtEl>
                                        <p:attrNameLst>
                                          <p:attrName>style.visibility</p:attrName>
                                        </p:attrNameLst>
                                      </p:cBhvr>
                                      <p:to>
                                        <p:strVal val="visible"/>
                                      </p:to>
                                    </p:set>
                                    <p:anim calcmode="discrete" valueType="clr">
                                      <p:cBhvr override="childStyle">
                                        <p:cTn id="14"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4"/>
                                        </p:tgtEl>
                                        <p:attrNameLst>
                                          <p:attrName>fillcolor</p:attrName>
                                        </p:attrNameLst>
                                      </p:cBhvr>
                                      <p:tavLst>
                                        <p:tav tm="0">
                                          <p:val>
                                            <p:clrVal>
                                              <a:schemeClr val="accent2"/>
                                            </p:clrVal>
                                          </p:val>
                                        </p:tav>
                                        <p:tav tm="50000">
                                          <p:val>
                                            <p:clrVal>
                                              <a:schemeClr val="hlink"/>
                                            </p:clrVal>
                                          </p:val>
                                        </p:tav>
                                      </p:tavLst>
                                    </p:anim>
                                    <p:set>
                                      <p:cBhvr>
                                        <p:cTn id="16" dur="80"/>
                                        <p:tgtEl>
                                          <p:spTgt spid="276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76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8" descr="IMG_1214.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5713"/>
          <a:stretch>
            <a:fillRect/>
          </a:stretch>
        </p:blipFill>
        <p:spPr bwMode="auto">
          <a:xfrm>
            <a:off x="7162800" y="2438400"/>
            <a:ext cx="1587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aibatrun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905000"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5" descr="images">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57200"/>
            <a:ext cx="17526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6" descr="lynamde-1">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57200"/>
            <a:ext cx="18288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8" descr="TƯỢNG PHÙNG HƯ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514600"/>
            <a:ext cx="19050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9" descr="tượng vua Lê Đại Hành">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514600"/>
            <a:ext cx="18288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0" descr="tran_hung_dao1">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648200"/>
            <a:ext cx="1905000"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11" descr="Le_Loi_statue">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648200"/>
            <a:ext cx="1828800"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13" descr="untitled004">
            <a:hlinkClick r:id="" action="ppaction://noactio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4648200"/>
            <a:ext cx="17526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4" descr="Nguyen Hue">
            <a:hlinkClick r:id="rId11"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648200"/>
            <a:ext cx="1828800"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6" descr="11">
            <a:hlinkClick r:id="" action="ppaction://noaction"/>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10600" y="634365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7"/>
          <p:cNvSpPr txBox="1">
            <a:spLocks noChangeArrowheads="1"/>
          </p:cNvSpPr>
          <p:nvPr/>
        </p:nvSpPr>
        <p:spPr bwMode="auto">
          <a:xfrm>
            <a:off x="762000" y="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cs typeface="Arial" panose="020B0604020202020204" pitchFamily="34" charset="0"/>
              </a:rPr>
              <a:t>                      MỘT SỐ VỊ ANH HÙNG DÂN TỘC VIỆT NAM</a:t>
            </a:r>
          </a:p>
        </p:txBody>
      </p:sp>
      <p:sp>
        <p:nvSpPr>
          <p:cNvPr id="5134" name="Text Box 18"/>
          <p:cNvSpPr txBox="1">
            <a:spLocks noChangeArrowheads="1"/>
          </p:cNvSpPr>
          <p:nvPr/>
        </p:nvSpPr>
        <p:spPr bwMode="auto">
          <a:xfrm>
            <a:off x="3048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HAI BÀ TRƯNG</a:t>
            </a:r>
          </a:p>
        </p:txBody>
      </p:sp>
      <p:sp>
        <p:nvSpPr>
          <p:cNvPr id="5135" name="Text Box 19"/>
          <p:cNvSpPr txBox="1">
            <a:spLocks noChangeArrowheads="1"/>
          </p:cNvSpPr>
          <p:nvPr/>
        </p:nvSpPr>
        <p:spPr bwMode="auto">
          <a:xfrm>
            <a:off x="2438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TRIỆU THỊ TRINH</a:t>
            </a:r>
          </a:p>
        </p:txBody>
      </p:sp>
      <p:sp>
        <p:nvSpPr>
          <p:cNvPr id="5136" name="Text Box 22"/>
          <p:cNvSpPr txBox="1">
            <a:spLocks noChangeArrowheads="1"/>
          </p:cNvSpPr>
          <p:nvPr/>
        </p:nvSpPr>
        <p:spPr bwMode="auto">
          <a:xfrm>
            <a:off x="4724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LÝ BÍ (LÝ NAM ĐẾ)</a:t>
            </a:r>
          </a:p>
        </p:txBody>
      </p:sp>
      <p:sp>
        <p:nvSpPr>
          <p:cNvPr id="5137" name="Text Box 23"/>
          <p:cNvSpPr txBox="1">
            <a:spLocks noChangeArrowheads="1"/>
          </p:cNvSpPr>
          <p:nvPr/>
        </p:nvSpPr>
        <p:spPr bwMode="auto">
          <a:xfrm>
            <a:off x="69342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TRIỆU QUANG PHỤC</a:t>
            </a:r>
          </a:p>
        </p:txBody>
      </p:sp>
      <p:sp>
        <p:nvSpPr>
          <p:cNvPr id="5138" name="Text Box 24"/>
          <p:cNvSpPr txBox="1">
            <a:spLocks noChangeArrowheads="1"/>
          </p:cNvSpPr>
          <p:nvPr/>
        </p:nvSpPr>
        <p:spPr bwMode="auto">
          <a:xfrm>
            <a:off x="7239000" y="4343400"/>
            <a:ext cx="1905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LÝ THƯỜNG KIỆT</a:t>
            </a:r>
          </a:p>
        </p:txBody>
      </p:sp>
      <p:sp>
        <p:nvSpPr>
          <p:cNvPr id="5139" name="Text Box 25"/>
          <p:cNvSpPr txBox="1">
            <a:spLocks noChangeArrowheads="1"/>
          </p:cNvSpPr>
          <p:nvPr/>
        </p:nvSpPr>
        <p:spPr bwMode="auto">
          <a:xfrm>
            <a:off x="4572000" y="43434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LÊ HOÀN (LÊ ĐẠI HÀNH)</a:t>
            </a:r>
          </a:p>
        </p:txBody>
      </p:sp>
      <p:sp>
        <p:nvSpPr>
          <p:cNvPr id="5140" name="Text Box 26"/>
          <p:cNvSpPr txBox="1">
            <a:spLocks noChangeArrowheads="1"/>
          </p:cNvSpPr>
          <p:nvPr/>
        </p:nvSpPr>
        <p:spPr bwMode="auto">
          <a:xfrm>
            <a:off x="2514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NGÔ QUYỀN</a:t>
            </a:r>
          </a:p>
        </p:txBody>
      </p:sp>
      <p:sp>
        <p:nvSpPr>
          <p:cNvPr id="5141" name="Text Box 27"/>
          <p:cNvSpPr txBox="1">
            <a:spLocks noChangeArrowheads="1"/>
          </p:cNvSpPr>
          <p:nvPr/>
        </p:nvSpPr>
        <p:spPr bwMode="auto">
          <a:xfrm>
            <a:off x="228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PHÙNG HƯNG</a:t>
            </a:r>
          </a:p>
        </p:txBody>
      </p:sp>
      <p:sp>
        <p:nvSpPr>
          <p:cNvPr id="5142" name="Text Box 28"/>
          <p:cNvSpPr txBox="1">
            <a:spLocks noChangeArrowheads="1"/>
          </p:cNvSpPr>
          <p:nvPr/>
        </p:nvSpPr>
        <p:spPr bwMode="auto">
          <a:xfrm>
            <a:off x="228600" y="659765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(TRẦN HƯNG ĐẠO)</a:t>
            </a:r>
          </a:p>
        </p:txBody>
      </p:sp>
      <p:sp>
        <p:nvSpPr>
          <p:cNvPr id="5143" name="Text Box 29"/>
          <p:cNvSpPr txBox="1">
            <a:spLocks noChangeArrowheads="1"/>
          </p:cNvSpPr>
          <p:nvPr/>
        </p:nvSpPr>
        <p:spPr bwMode="auto">
          <a:xfrm>
            <a:off x="2514600" y="6400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           LÊ LỢI</a:t>
            </a:r>
          </a:p>
        </p:txBody>
      </p:sp>
      <p:sp>
        <p:nvSpPr>
          <p:cNvPr id="5144" name="Text Box 30"/>
          <p:cNvSpPr txBox="1">
            <a:spLocks noChangeArrowheads="1"/>
          </p:cNvSpPr>
          <p:nvPr/>
        </p:nvSpPr>
        <p:spPr bwMode="auto">
          <a:xfrm>
            <a:off x="5105400" y="6383338"/>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NGUYỄN HUỆ)</a:t>
            </a:r>
          </a:p>
        </p:txBody>
      </p:sp>
      <p:sp>
        <p:nvSpPr>
          <p:cNvPr id="5145" name="Text Box 31"/>
          <p:cNvSpPr txBox="1">
            <a:spLocks noChangeArrowheads="1"/>
          </p:cNvSpPr>
          <p:nvPr/>
        </p:nvSpPr>
        <p:spPr bwMode="auto">
          <a:xfrm>
            <a:off x="4953000" y="658336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(QUANG TRUNG)</a:t>
            </a:r>
          </a:p>
        </p:txBody>
      </p:sp>
      <p:sp>
        <p:nvSpPr>
          <p:cNvPr id="5146" name="Text Box 32"/>
          <p:cNvSpPr txBox="1">
            <a:spLocks noChangeArrowheads="1"/>
          </p:cNvSpPr>
          <p:nvPr/>
        </p:nvSpPr>
        <p:spPr bwMode="auto">
          <a:xfrm>
            <a:off x="219075" y="6376988"/>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TRẦN QUỐC TUẤN</a:t>
            </a:r>
          </a:p>
        </p:txBody>
      </p:sp>
      <p:pic>
        <p:nvPicPr>
          <p:cNvPr id="5147" name="Picture 33" descr="Triệu Quang Phục">
            <a:hlinkClick r:id="" action="ppaction://noaction"/>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57200"/>
            <a:ext cx="17526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48" name="Picture 34" descr="images[47]">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0800" y="2514600"/>
            <a:ext cx="17526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0" name="Action Button: Back or Previous 29">
            <a:hlinkClick r:id="rId19" action="ppaction://hlinksldjump" highlightClick="1"/>
          </p:cNvPr>
          <p:cNvSpPr/>
          <p:nvPr/>
        </p:nvSpPr>
        <p:spPr>
          <a:xfrm>
            <a:off x="8305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1045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8"/>
          <p:cNvSpPr txBox="1">
            <a:spLocks noChangeArrowheads="1"/>
          </p:cNvSpPr>
          <p:nvPr/>
        </p:nvSpPr>
        <p:spPr bwMode="auto">
          <a:xfrm>
            <a:off x="26988" y="1374775"/>
            <a:ext cx="904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6147" name="Picture 41"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078288"/>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3"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64288"/>
            <a:ext cx="594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228600" y="3079750"/>
            <a:ext cx="3492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Trưng Trắc, Trưng Nhị </a:t>
            </a:r>
            <a:r>
              <a:rPr lang="en-US" altLang="en-US" sz="2800" b="1">
                <a:latin typeface="Times New Roman" panose="02020603050405020304" pitchFamily="18" charset="0"/>
                <a:cs typeface="Times New Roman" panose="02020603050405020304" pitchFamily="18" charset="0"/>
              </a:rPr>
              <a:t>( dựa vào bài tập đọc </a:t>
            </a:r>
            <a:r>
              <a:rPr lang="en-US" altLang="en-US" sz="2800" b="1" i="1">
                <a:latin typeface="Times New Roman" panose="02020603050405020304" pitchFamily="18" charset="0"/>
                <a:cs typeface="Times New Roman" panose="02020603050405020304" pitchFamily="18" charset="0"/>
              </a:rPr>
              <a:t>Hai Bà Trưng </a:t>
            </a:r>
            <a:r>
              <a:rPr lang="en-US" altLang="en-US" sz="2800" b="1">
                <a:latin typeface="Times New Roman" panose="02020603050405020304" pitchFamily="18" charset="0"/>
                <a:cs typeface="Times New Roman" panose="02020603050405020304" pitchFamily="18" charset="0"/>
              </a:rPr>
              <a:t>ở tuần 19)</a:t>
            </a:r>
          </a:p>
        </p:txBody>
      </p:sp>
      <p:pic>
        <p:nvPicPr>
          <p:cNvPr id="6151" name="Picture 41"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4127500"/>
            <a:ext cx="190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2">
            <a:hlinkClick r:id="rId5" action="ppaction://hlinksldjump"/>
          </p:cNvPr>
          <p:cNvSpPr txBox="1">
            <a:spLocks noChangeArrowheads="1"/>
          </p:cNvSpPr>
          <p:nvPr/>
        </p:nvSpPr>
        <p:spPr bwMode="auto">
          <a:xfrm>
            <a:off x="26988" y="2451100"/>
            <a:ext cx="1687512"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pic>
        <p:nvPicPr>
          <p:cNvPr id="6155" name="Picture 11" descr="Trưng Trắc và câu chuyện nhường công giết hổ cho ch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557268"/>
            <a:ext cx="5638800" cy="4072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utoUpdateAnimBg="0"/>
      <p:bldP spid="22" grpId="0" autoUpdateAnimBg="0"/>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7172"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8" name="TextBox 7"/>
          <p:cNvSpPr txBox="1">
            <a:spLocks noChangeArrowheads="1"/>
          </p:cNvSpPr>
          <p:nvPr/>
        </p:nvSpPr>
        <p:spPr bwMode="auto">
          <a:xfrm>
            <a:off x="26988" y="2825750"/>
            <a:ext cx="3706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Ngô Quyền</a:t>
            </a:r>
            <a:r>
              <a:rPr lang="en-US" altLang="en-US" sz="2800" b="1">
                <a:latin typeface="Times New Roman" panose="02020603050405020304" pitchFamily="18" charset="0"/>
                <a:cs typeface="Times New Roman" panose="02020603050405020304" pitchFamily="18" charset="0"/>
              </a:rPr>
              <a:t>: Lãnh đạo nhân dân ta kháng chiến, đại phá quân Nam Hán trên sông Bạch Đằng năm 938.</a:t>
            </a:r>
          </a:p>
        </p:txBody>
      </p:sp>
      <p:pic>
        <p:nvPicPr>
          <p:cNvPr id="7178" name="Picture 10" descr="Lịch sử Việt | Baamboo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90632"/>
            <a:ext cx="5335588" cy="4567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8196"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8" name="TextBox 7"/>
          <p:cNvSpPr txBox="1">
            <a:spLocks noChangeArrowheads="1"/>
          </p:cNvSpPr>
          <p:nvPr/>
        </p:nvSpPr>
        <p:spPr bwMode="auto">
          <a:xfrm>
            <a:off x="26988" y="2825750"/>
            <a:ext cx="37068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Lý Thường Kiệt</a:t>
            </a:r>
            <a:r>
              <a:rPr lang="en-US" altLang="en-US" sz="2800" b="1">
                <a:latin typeface="Times New Roman" panose="02020603050405020304" pitchFamily="18" charset="0"/>
                <a:cs typeface="Times New Roman" panose="02020603050405020304" pitchFamily="18" charset="0"/>
              </a:rPr>
              <a:t>: Vị tướng kiệt suất thời nhà Lý, từng lãnh đạo nhân dân kháng chiến chống quân Tống xâm lược, giàng thắng lợi vẻ vang trên sông Ngư Nguyệt (1077).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4413"/>
            <a:ext cx="5576888"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1. Xếp các từ sau đây vào nhóm  thích hợp: đất nước, dựng xây, nước nhà,giữ gìn, non sông, gìn giữ, kiến thiết, gia&quot;/&gt;&lt;property id=&quot;20307&quot; value=&quot;266&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0&quot;/&gt;&lt;/object&gt;&lt;object type=&quot;3&quot; unique_id=&quot;10010&quot;&gt;&lt;property id=&quot;20148&quot; value=&quot;5&quot;/&gt;&lt;property id=&quot;20300&quot; value=&quot;Slide 7&quot;/&gt;&lt;property id=&quot;20307&quot; value=&quot;272&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quot;/&gt;&lt;property id=&quot;20307&quot; value=&quot;279&quot;/&gt;&lt;/object&gt;&lt;object type=&quot;3&quot; unique_id=&quot;10014&quot;&gt;&lt;property id=&quot;20148&quot; value=&quot;5&quot;/&gt;&lt;property id=&quot;20300&quot; value=&quot;Slide 11&quot;/&gt;&lt;property id=&quot;20307&quot; value=&quot;277&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8&quot;/&gt;&lt;/object&gt;&lt;object type=&quot;3&quot; unique_id=&quot;10017&quot;&gt;&lt;property id=&quot;20148&quot; value=&quot;5&quot;/&gt;&lt;property id=&quot;20300&quot; value=&quot;Slide 14&quot;/&gt;&lt;property id=&quot;20307&quot; value=&quot;291&quot;/&gt;&lt;/object&gt;&lt;object type=&quot;3&quot; unique_id=&quot;10018&quot;&gt;&lt;property id=&quot;20148&quot; value=&quot;5&quot;/&gt;&lt;property id=&quot;20300&quot; value=&quot;Slide 15&quot;/&gt;&lt;property id=&quot;20307&quot; value=&quot;289&quot;/&gt;&lt;/object&gt;&lt;object type=&quot;3&quot; unique_id=&quot;10019&quot;&gt;&lt;property id=&quot;20148&quot; value=&quot;5&quot;/&gt;&lt;property id=&quot;20300&quot; value=&quot;Slide 16&quot;/&gt;&lt;property id=&quot;20307&quot; value=&quot;282&quot;/&gt;&lt;/object&gt;&lt;/object&gt;&lt;/object&gt;&lt;/database&gt;"/>
  <p:tag name="SECTOMILLISECCONVERTED" val="1"/>
  <p:tag name="VIOLETID" val="13360471"/>
  <p:tag name="VIOLETTITLE" val="Tuần 20. MRVT: Tổ quốc. Dấu phẩy"/>
  <p:tag name="VIOLETLESSON" val="20"/>
  <p:tag name="VIOLETCATID" val="7840642"/>
  <p:tag name="VIOLETSUBJECT" val="Luyện từ và câu 3"/>
  <p:tag name="VIOLETAUTHORID" val="2320031"/>
  <p:tag name="VIOLETAUTHORNAME" val="Nguyễn Bé"/>
  <p:tag name="VIOLETAUTHORAVATAR" val="no_avatar.jpg"/>
  <p:tag name="VIOLETAUTHORADDRESS" val="THCS kpaklong - gia lai"/>
  <p:tag name="VIOLETDATE" val="2022-01-19 21:13:49"/>
  <p:tag name="VIOLETHIT" val="106"/>
  <p:tag name="VIOLETLIKE" val="0"/>
  <p:tag name="INKNOELEADERBOARD" val="4941935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1859</TotalTime>
  <Words>1100</Words>
  <Application>Microsoft Office PowerPoint</Application>
  <PresentationFormat>On-screen Show (4:3)</PresentationFormat>
  <Paragraphs>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HP001 5 hàng</vt:lpstr>
      <vt:lpstr>Times New Roman</vt:lpstr>
      <vt:lpstr>Verdana</vt:lpstr>
      <vt:lpstr>Wingdings</vt:lpstr>
      <vt:lpstr>Default Design</vt:lpstr>
      <vt:lpstr>PowerPoint Presentation</vt:lpstr>
      <vt:lpstr>PowerPoint Presentation</vt:lpstr>
      <vt:lpstr>1. Xếp các từ sau đây vào nhóm  thích hợp (a, b hoặc c): đất nước, dựng xây, nước nhà, giữ gìn, non sông, gìn giữ, kiến thiết, giang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TranTin</dc:creator>
  <cp:lastModifiedBy>AutoBVT</cp:lastModifiedBy>
  <cp:revision>153</cp:revision>
  <dcterms:created xsi:type="dcterms:W3CDTF">2009-12-31T08:22:43Z</dcterms:created>
  <dcterms:modified xsi:type="dcterms:W3CDTF">2022-01-23T13:07:50Z</dcterms:modified>
</cp:coreProperties>
</file>