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06" r:id="rId2"/>
    <p:sldMasterId id="2147483819" r:id="rId3"/>
    <p:sldMasterId id="2147483844" r:id="rId4"/>
  </p:sldMasterIdLst>
  <p:notesMasterIdLst>
    <p:notesMasterId r:id="rId27"/>
  </p:notesMasterIdLst>
  <p:sldIdLst>
    <p:sldId id="403" r:id="rId5"/>
    <p:sldId id="385" r:id="rId6"/>
    <p:sldId id="374" r:id="rId7"/>
    <p:sldId id="375" r:id="rId8"/>
    <p:sldId id="387" r:id="rId9"/>
    <p:sldId id="391" r:id="rId10"/>
    <p:sldId id="402" r:id="rId11"/>
    <p:sldId id="346" r:id="rId12"/>
    <p:sldId id="395" r:id="rId13"/>
    <p:sldId id="396" r:id="rId14"/>
    <p:sldId id="398" r:id="rId15"/>
    <p:sldId id="382" r:id="rId16"/>
    <p:sldId id="307" r:id="rId17"/>
    <p:sldId id="361" r:id="rId18"/>
    <p:sldId id="362" r:id="rId19"/>
    <p:sldId id="363" r:id="rId20"/>
    <p:sldId id="349" r:id="rId21"/>
    <p:sldId id="373" r:id="rId22"/>
    <p:sldId id="383" r:id="rId23"/>
    <p:sldId id="377" r:id="rId24"/>
    <p:sldId id="378" r:id="rId25"/>
    <p:sldId id="379"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0000"/>
    <a:srgbClr val="FFFFCC"/>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646" autoAdjust="0"/>
  </p:normalViewPr>
  <p:slideViewPr>
    <p:cSldViewPr>
      <p:cViewPr varScale="1">
        <p:scale>
          <a:sx n="32" d="100"/>
          <a:sy n="32" d="100"/>
        </p:scale>
        <p:origin x="-288" y="-8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1/25/2022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185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19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8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167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0713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78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4687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355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4376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3618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4506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062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994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270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79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863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6578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2521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496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97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344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927241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89742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410344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788658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5968108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782336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374102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54222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675091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843762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798370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65795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1.jp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65" r:id="rId3"/>
    <p:sldLayoutId id="2147483864" r:id="rId4"/>
    <p:sldLayoutId id="2147483863" r:id="rId5"/>
    <p:sldLayoutId id="2147483862" r:id="rId6"/>
    <p:sldLayoutId id="2147483861" r:id="rId7"/>
    <p:sldLayoutId id="2147483859" r:id="rId8"/>
    <p:sldLayoutId id="2147483858" r:id="rId9"/>
    <p:sldLayoutId id="2147483857" r:id="rId10"/>
    <p:sldLayoutId id="2147483822" r:id="rId11"/>
    <p:sldLayoutId id="2147483823" r:id="rId12"/>
    <p:sldLayoutId id="2147483824" r:id="rId13"/>
    <p:sldLayoutId id="2147483825" r:id="rId14"/>
    <p:sldLayoutId id="2147483826" r:id="rId15"/>
    <p:sldLayoutId id="2147483860" r:id="rId16"/>
    <p:sldLayoutId id="2147483827" r:id="rId17"/>
    <p:sldLayoutId id="2147483828" r:id="rId18"/>
    <p:sldLayoutId id="2147483829" r:id="rId19"/>
    <p:sldLayoutId id="2147483830" r:id="rId20"/>
    <p:sldLayoutId id="2147483831" r:id="rId21"/>
    <p:sldLayoutId id="2147483792" r:id="rId2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0755582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5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6.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8.xml"/><Relationship Id="rId1" Type="http://schemas.openxmlformats.org/officeDocument/2006/relationships/slideLayout" Target="../slideLayouts/slideLayout26.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39.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8"/>
          <p:cNvSpPr txBox="1"/>
          <p:nvPr/>
        </p:nvSpPr>
        <p:spPr>
          <a:xfrm>
            <a:off x="1028793" y="3189238"/>
            <a:ext cx="6858000" cy="1154162"/>
          </a:xfrm>
          <a:prstGeom prst="rect">
            <a:avLst/>
          </a:prstGeom>
          <a:noFill/>
          <a:ln w="9525">
            <a:noFill/>
          </a:ln>
        </p:spPr>
        <p:txBody>
          <a:bodyPr anchor="t" anchorCtr="0">
            <a:spAutoFit/>
          </a:bodyPr>
          <a:lstStyle/>
          <a:p>
            <a:pPr algn="ctr">
              <a:spcBef>
                <a:spcPts val="600"/>
              </a:spcBef>
            </a:pPr>
            <a:r>
              <a:rPr lang="en-US" altLang="vi-VN" sz="3200" b="1" dirty="0" err="1">
                <a:solidFill>
                  <a:srgbClr val="0000FF"/>
                </a:solidFill>
                <a:latin typeface="Times New Roman" panose="02020603050405020304" pitchFamily="18" charset="0"/>
              </a:rPr>
              <a:t>T</a:t>
            </a:r>
            <a:r>
              <a:rPr lang="en-US" altLang="vi-VN" sz="3200" b="1" u="sng" dirty="0" err="1">
                <a:solidFill>
                  <a:srgbClr val="0000FF"/>
                </a:solidFill>
                <a:latin typeface="Times New Roman" panose="02020603050405020304" pitchFamily="18" charset="0"/>
              </a:rPr>
              <a:t>ập</a:t>
            </a:r>
            <a:r>
              <a:rPr lang="en-US" altLang="vi-VN" sz="3200" b="1" u="sng" dirty="0">
                <a:solidFill>
                  <a:srgbClr val="0000FF"/>
                </a:solidFill>
                <a:latin typeface="Times New Roman" panose="02020603050405020304" pitchFamily="18" charset="0"/>
              </a:rPr>
              <a:t> đọc – </a:t>
            </a:r>
            <a:r>
              <a:rPr lang="en-US" altLang="vi-VN" sz="3200" b="1" u="sng" dirty="0" err="1">
                <a:solidFill>
                  <a:srgbClr val="0000FF"/>
                </a:solidFill>
                <a:latin typeface="Times New Roman" panose="02020603050405020304" pitchFamily="18" charset="0"/>
              </a:rPr>
              <a:t>Kể</a:t>
            </a:r>
            <a:r>
              <a:rPr lang="en-US" altLang="vi-VN" sz="3200" b="1" u="sng" dirty="0">
                <a:solidFill>
                  <a:srgbClr val="0000FF"/>
                </a:solidFill>
                <a:latin typeface="Times New Roman" panose="02020603050405020304" pitchFamily="18" charset="0"/>
              </a:rPr>
              <a:t> </a:t>
            </a:r>
            <a:r>
              <a:rPr lang="en-US" altLang="vi-VN" sz="3200" b="1" u="sng" dirty="0" err="1">
                <a:solidFill>
                  <a:srgbClr val="0000FF"/>
                </a:solidFill>
                <a:latin typeface="Times New Roman" panose="02020603050405020304" pitchFamily="18" charset="0"/>
              </a:rPr>
              <a:t>chuyệ</a:t>
            </a:r>
            <a:r>
              <a:rPr lang="en-US" altLang="vi-VN" sz="3200" b="1" dirty="0" err="1">
                <a:solidFill>
                  <a:srgbClr val="0000FF"/>
                </a:solidFill>
                <a:latin typeface="Times New Roman" panose="02020603050405020304" pitchFamily="18" charset="0"/>
              </a:rPr>
              <a:t>n</a:t>
            </a:r>
            <a:r>
              <a:rPr lang="en-US" altLang="vi-VN" sz="3200" b="1" dirty="0">
                <a:solidFill>
                  <a:srgbClr val="0000FF"/>
                </a:solidFill>
                <a:latin typeface="Times New Roman" panose="02020603050405020304" pitchFamily="18" charset="0"/>
              </a:rPr>
              <a:t>:</a:t>
            </a:r>
          </a:p>
          <a:p>
            <a:pPr algn="ctr">
              <a:spcBef>
                <a:spcPts val="600"/>
              </a:spcBef>
            </a:pPr>
            <a:endParaRPr lang="en-US" altLang="vi-VN" sz="3200" b="1" dirty="0">
              <a:solidFill>
                <a:srgbClr val="0000FF"/>
              </a:solidFill>
              <a:latin typeface="Times New Roman" panose="02020603050405020304" pitchFamily="18" charset="0"/>
              <a:ea typeface="Times New Roman" panose="02020603050405020304" pitchFamily="18" charset="0"/>
            </a:endParaRPr>
          </a:p>
        </p:txBody>
      </p:sp>
      <p:sp>
        <p:nvSpPr>
          <p:cNvPr id="3" name="Rectangle 2"/>
          <p:cNvSpPr/>
          <p:nvPr/>
        </p:nvSpPr>
        <p:spPr>
          <a:xfrm>
            <a:off x="1257393" y="3953470"/>
            <a:ext cx="6667407" cy="923330"/>
          </a:xfrm>
          <a:prstGeom prst="rect">
            <a:avLst/>
          </a:prstGeom>
          <a:noFill/>
          <a:ln w="9525">
            <a:noFill/>
          </a:ln>
        </p:spPr>
        <p:txBody>
          <a:bodyPr wrap="square" anchor="t" anchorCtr="0">
            <a:spAutoFit/>
          </a:bodyPr>
          <a:lstStyle/>
          <a:p>
            <a:pPr algn="ctr">
              <a:spcBef>
                <a:spcPts val="600"/>
              </a:spcBef>
            </a:pPr>
            <a:r>
              <a:rPr lang="vi-VN" altLang="vi-VN" sz="5400" b="1" dirty="0" smtClean="0">
                <a:solidFill>
                  <a:srgbClr val="FF0000"/>
                </a:solidFill>
                <a:latin typeface="Times New Roman" panose="02020603050405020304" pitchFamily="18" charset="0"/>
                <a:ea typeface="Times New Roman" panose="02020603050405020304" pitchFamily="18" charset="0"/>
              </a:rPr>
              <a:t>Ở lại với chiến khu</a:t>
            </a:r>
            <a:endParaRPr lang="en-US" altLang="vi-VN" sz="5400" b="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304800" y="1708918"/>
            <a:ext cx="8610600" cy="1323439"/>
          </a:xfrm>
          <a:prstGeom prst="rect">
            <a:avLst/>
          </a:prstGeom>
          <a:noFill/>
        </p:spPr>
        <p:txBody>
          <a:bodyPr wrap="square" rtlCol="0">
            <a:spAutoFit/>
          </a:bodyPr>
          <a:lstStyle/>
          <a:p>
            <a:pPr algn="ctr"/>
            <a:r>
              <a:rPr lang="vi-VN" sz="4000" b="1" dirty="0" smtClean="0"/>
              <a:t>Bài giảng trực tuyến lớp 3</a:t>
            </a:r>
          </a:p>
          <a:p>
            <a:pPr algn="ctr"/>
            <a:r>
              <a:rPr lang="vi-VN" sz="4000" b="1" dirty="0" smtClean="0"/>
              <a:t>Tuần 19</a:t>
            </a:r>
            <a:endParaRPr lang="en-US" sz="4000" b="1" dirty="0"/>
          </a:p>
        </p:txBody>
      </p:sp>
      <p:sp>
        <p:nvSpPr>
          <p:cNvPr id="4" name="TextBox 3"/>
          <p:cNvSpPr txBox="1"/>
          <p:nvPr/>
        </p:nvSpPr>
        <p:spPr>
          <a:xfrm>
            <a:off x="2209800" y="609600"/>
            <a:ext cx="4552900" cy="461665"/>
          </a:xfrm>
          <a:prstGeom prst="rect">
            <a:avLst/>
          </a:prstGeom>
          <a:noFill/>
        </p:spPr>
        <p:txBody>
          <a:bodyPr wrap="square" rtlCol="0">
            <a:spAutoFit/>
          </a:bodyPr>
          <a:lstStyle/>
          <a:p>
            <a:r>
              <a:rPr lang="vi-VN" sz="2400" b="1" dirty="0" smtClean="0">
                <a:solidFill>
                  <a:srgbClr val="FF0000"/>
                </a:solidFill>
                <a:latin typeface="+mj-lt"/>
              </a:rPr>
              <a:t>TRƯỜNG TIỂU HỌC ÁI MỘ A</a:t>
            </a:r>
            <a:endParaRPr lang="en-US" sz="2400" b="1" dirty="0">
              <a:solidFill>
                <a:srgbClr val="FF0000"/>
              </a:solidFill>
              <a:latin typeface="+mj-lt"/>
            </a:endParaRPr>
          </a:p>
        </p:txBody>
      </p:sp>
    </p:spTree>
    <p:extLst>
      <p:ext uri="{BB962C8B-B14F-4D97-AF65-F5344CB8AC3E}">
        <p14:creationId xmlns:p14="http://schemas.microsoft.com/office/powerpoint/2010/main" val="34785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724400" y="3771901"/>
            <a:ext cx="426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2400" b="1">
                <a:solidFill>
                  <a:srgbClr val="0000FF"/>
                </a:solidFill>
                <a:latin typeface=".VnTime" pitchFamily="34" charset="0"/>
              </a:rPr>
              <a:t> </a:t>
            </a:r>
            <a:r>
              <a:rPr lang="en-US" altLang="vi-VN" sz="2400" b="1">
                <a:solidFill>
                  <a:srgbClr val="0000FF"/>
                </a:solidFill>
                <a:latin typeface="Times New Roman" pitchFamily="18" charset="0"/>
              </a:rPr>
              <a:t>Vệ quốc quân: Tên của quân đội ta sau Cách mạng tháng Tám và trong thời kỳ đầu kháng chiến chống thực dân Pháp.  </a:t>
            </a:r>
          </a:p>
        </p:txBody>
      </p:sp>
      <p:pic>
        <p:nvPicPr>
          <p:cNvPr id="17411" name="Picture 3" descr="Kết quả hình ảnh cho Hình ảnh anh vệ quốc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33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Kết quả hình ảnh cho Hình ảnh anh vệ quốc q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4648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Kết quả hình ảnh cho Hình ảnh anh vệ quốc qu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857250"/>
            <a:ext cx="4495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544424"/>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dissolve">
                                      <p:cBhvr>
                                        <p:cTn id="7" dur="500"/>
                                        <p:tgtEl>
                                          <p:spTgt spid="134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ết quả hình ảnh cho hình ảnh chiến khu việt bắ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5" y="3267075"/>
            <a:ext cx="4572000" cy="282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Kết quả hình ảnh cho hình ảnh chiến khu việt bắ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57250"/>
            <a:ext cx="4495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Kết quả hình ảnh cho hình ảnh chiến khu việt bắ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Kết quả hình ảnh cho hình ảnh chiến khu việt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648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Text Box 6"/>
          <p:cNvSpPr txBox="1">
            <a:spLocks noChangeArrowheads="1"/>
          </p:cNvSpPr>
          <p:nvPr/>
        </p:nvSpPr>
        <p:spPr bwMode="auto">
          <a:xfrm>
            <a:off x="4648200" y="4629150"/>
            <a:ext cx="2209800" cy="46166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400" b="1">
                <a:solidFill>
                  <a:srgbClr val="0000FF"/>
                </a:solidFill>
                <a:latin typeface="Times New Roman" pitchFamily="18" charset="0"/>
              </a:rPr>
              <a:t>Chiến khu:</a:t>
            </a:r>
          </a:p>
        </p:txBody>
      </p:sp>
      <p:sp>
        <p:nvSpPr>
          <p:cNvPr id="115719" name="Text Box 7"/>
          <p:cNvSpPr txBox="1">
            <a:spLocks noChangeArrowheads="1"/>
          </p:cNvSpPr>
          <p:nvPr/>
        </p:nvSpPr>
        <p:spPr bwMode="auto">
          <a:xfrm>
            <a:off x="4800600" y="5192317"/>
            <a:ext cx="41148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1800" b="1">
                <a:solidFill>
                  <a:srgbClr val="0000FF"/>
                </a:solidFill>
                <a:latin typeface="Times New Roman" pitchFamily="18" charset="0"/>
              </a:rPr>
              <a:t>Nơi quân ta đóng căn cứ chống giặc.( bây giờ là khu di tích lịch sử cần được bảo tồn)</a:t>
            </a:r>
          </a:p>
        </p:txBody>
      </p:sp>
      <p:sp>
        <p:nvSpPr>
          <p:cNvPr id="96280" name="Oval 24"/>
          <p:cNvSpPr>
            <a:spLocks noChangeArrowheads="1"/>
          </p:cNvSpPr>
          <p:nvPr/>
        </p:nvSpPr>
        <p:spPr bwMode="auto">
          <a:xfrm>
            <a:off x="6400800" y="3600450"/>
            <a:ext cx="1600200" cy="120015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vi-VN">
              <a:latin typeface=".VnTime" pitchFamily="34" charset="0"/>
            </a:endParaRPr>
          </a:p>
        </p:txBody>
      </p:sp>
    </p:spTree>
    <p:extLst>
      <p:ext uri="{BB962C8B-B14F-4D97-AF65-F5344CB8AC3E}">
        <p14:creationId xmlns:p14="http://schemas.microsoft.com/office/powerpoint/2010/main" val="163102186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amond(in)">
                                      <p:cBhvr>
                                        <p:cTn id="7" dur="2000"/>
                                        <p:tgtEl>
                                          <p:spTgt spid="115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15719"/>
                                        </p:tgtEl>
                                        <p:attrNameLst>
                                          <p:attrName>style.visibility</p:attrName>
                                        </p:attrNameLst>
                                      </p:cBhvr>
                                      <p:to>
                                        <p:strVal val="visible"/>
                                      </p:to>
                                    </p:set>
                                    <p:anim calcmode="lin" valueType="num">
                                      <p:cBhvr>
                                        <p:cTn id="12" dur="1000" fill="hold"/>
                                        <p:tgtEl>
                                          <p:spTgt spid="115719"/>
                                        </p:tgtEl>
                                        <p:attrNameLst>
                                          <p:attrName>ppt_w</p:attrName>
                                        </p:attrNameLst>
                                      </p:cBhvr>
                                      <p:tavLst>
                                        <p:tav tm="0">
                                          <p:val>
                                            <p:fltVal val="0"/>
                                          </p:val>
                                        </p:tav>
                                        <p:tav tm="100000">
                                          <p:val>
                                            <p:strVal val="#ppt_w"/>
                                          </p:val>
                                        </p:tav>
                                      </p:tavLst>
                                    </p:anim>
                                    <p:anim calcmode="lin" valueType="num">
                                      <p:cBhvr>
                                        <p:cTn id="13" dur="1000" fill="hold"/>
                                        <p:tgtEl>
                                          <p:spTgt spid="115719"/>
                                        </p:tgtEl>
                                        <p:attrNameLst>
                                          <p:attrName>ppt_h</p:attrName>
                                        </p:attrNameLst>
                                      </p:cBhvr>
                                      <p:tavLst>
                                        <p:tav tm="0">
                                          <p:val>
                                            <p:fltVal val="0"/>
                                          </p:val>
                                        </p:tav>
                                        <p:tav tm="100000">
                                          <p:val>
                                            <p:strVal val="#ppt_h"/>
                                          </p:val>
                                        </p:tav>
                                      </p:tavLst>
                                    </p:anim>
                                    <p:anim calcmode="lin" valueType="num">
                                      <p:cBhvr>
                                        <p:cTn id="14" dur="1000" fill="hold"/>
                                        <p:tgtEl>
                                          <p:spTgt spid="11571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57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96280"/>
                                        </p:tgtEl>
                                        <p:attrNameLst>
                                          <p:attrName>style.visibility</p:attrName>
                                        </p:attrNameLst>
                                      </p:cBhvr>
                                      <p:to>
                                        <p:strVal val="visible"/>
                                      </p:to>
                                    </p:set>
                                    <p:animEffect transition="in" filter="fade">
                                      <p:cBhvr>
                                        <p:cTn id="20" dur="2000"/>
                                        <p:tgtEl>
                                          <p:spTgt spid="96280"/>
                                        </p:tgtEl>
                                      </p:cBhvr>
                                    </p:animEffect>
                                    <p:anim calcmode="lin" valueType="num">
                                      <p:cBhvr>
                                        <p:cTn id="21" dur="2000" fill="hold"/>
                                        <p:tgtEl>
                                          <p:spTgt spid="96280"/>
                                        </p:tgtEl>
                                        <p:attrNameLst>
                                          <p:attrName>style.rotation</p:attrName>
                                        </p:attrNameLst>
                                      </p:cBhvr>
                                      <p:tavLst>
                                        <p:tav tm="0">
                                          <p:val>
                                            <p:fltVal val="720"/>
                                          </p:val>
                                        </p:tav>
                                        <p:tav tm="100000">
                                          <p:val>
                                            <p:fltVal val="0"/>
                                          </p:val>
                                        </p:tav>
                                      </p:tavLst>
                                    </p:anim>
                                    <p:anim calcmode="lin" valueType="num">
                                      <p:cBhvr>
                                        <p:cTn id="22" dur="2000" fill="hold"/>
                                        <p:tgtEl>
                                          <p:spTgt spid="96280"/>
                                        </p:tgtEl>
                                        <p:attrNameLst>
                                          <p:attrName>ppt_h</p:attrName>
                                        </p:attrNameLst>
                                      </p:cBhvr>
                                      <p:tavLst>
                                        <p:tav tm="0">
                                          <p:val>
                                            <p:fltVal val="0"/>
                                          </p:val>
                                        </p:tav>
                                        <p:tav tm="100000">
                                          <p:val>
                                            <p:strVal val="#ppt_h"/>
                                          </p:val>
                                        </p:tav>
                                      </p:tavLst>
                                    </p:anim>
                                    <p:anim calcmode="lin" valueType="num">
                                      <p:cBhvr>
                                        <p:cTn id="23" dur="2000" fill="hold"/>
                                        <p:tgtEl>
                                          <p:spTgt spid="9628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P spid="115719" grpId="0" animBg="1"/>
      <p:bldP spid="962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0" y="1447800"/>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0" y="2648129"/>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còn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Vì</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661649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10652" y="68674"/>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47491" y="548342"/>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33174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2364202"/>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4748" y="44296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94408" y="5334000"/>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580071" y="4625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21175" y="559984"/>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93" y="1045094"/>
            <a:ext cx="8798725"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3966" y="2156718"/>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5491472"/>
            <a:ext cx="8865210" cy="1179554"/>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a:solidFill>
                  <a:srgbClr val="FF0000"/>
                </a:solidFill>
                <a:latin typeface="Times New Roman" panose="02020603050405020304" pitchFamily="18" charset="0"/>
                <a:ea typeface="Times New Roman" panose="02020603050405020304" pitchFamily="18" charset="0"/>
              </a:rPr>
              <a:t>- </a:t>
            </a:r>
            <a:r>
              <a:rPr lang="vi-VN" sz="3200">
                <a:solidFill>
                  <a:srgbClr val="FF0000"/>
                </a:solidFill>
                <a:latin typeface="Times New Roman" panose="02020603050405020304" pitchFamily="18" charset="0"/>
                <a:ea typeface="Times New Roman" panose="02020603050405020304" pitchFamily="18" charset="0"/>
              </a:rPr>
              <a:t>Tiếng hát bùng lên như ngọn lửa rực rỡ giữa đ</a:t>
            </a:r>
            <a:r>
              <a:rPr lang="en-US" sz="3200">
                <a:solidFill>
                  <a:srgbClr val="FF0000"/>
                </a:solidFill>
                <a:latin typeface="Times New Roman" panose="02020603050405020304" pitchFamily="18" charset="0"/>
                <a:ea typeface="Times New Roman" panose="02020603050405020304" pitchFamily="18" charset="0"/>
              </a:rPr>
              <a:t>ê</a:t>
            </a:r>
            <a:r>
              <a:rPr lang="vi-VN" sz="3200">
                <a:solidFill>
                  <a:srgbClr val="FF0000"/>
                </a:solidFill>
                <a:latin typeface="Times New Roman" panose="02020603050405020304" pitchFamily="18" charset="0"/>
                <a:ea typeface="Times New Roman" panose="02020603050405020304" pitchFamily="18" charset="0"/>
              </a:rPr>
              <a:t>m rừng lạnh tối.</a:t>
            </a:r>
            <a:endParaRPr lang="en-US" sz="3200">
              <a:solidFill>
                <a:srgbClr val="FF0000"/>
              </a:solidFill>
              <a:effectLst/>
              <a:latin typeface="Times New Roman" panose="02020603050405020304" pitchFamily="18" charset="0"/>
              <a:ea typeface="Times New Roman" panose="02020603050405020304" pitchFamily="18" charset="0"/>
            </a:endParaRPr>
          </a:p>
        </p:txBody>
      </p:sp>
      <p:sp>
        <p:nvSpPr>
          <p:cNvPr id="7" name="TextBox 3"/>
          <p:cNvSpPr txBox="1">
            <a:spLocks noChangeArrowheads="1"/>
          </p:cNvSpPr>
          <p:nvPr/>
        </p:nvSpPr>
        <p:spPr bwMode="auto">
          <a:xfrm>
            <a:off x="457749" y="-2310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 Box 16"/>
          <p:cNvSpPr txBox="1">
            <a:spLocks noChangeArrowheads="1"/>
          </p:cNvSpPr>
          <p:nvPr/>
        </p:nvSpPr>
        <p:spPr bwMode="auto">
          <a:xfrm>
            <a:off x="5433636" y="486126"/>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408709" y="3200400"/>
            <a:ext cx="80010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a:solidFill>
                  <a:srgbClr val="FF0000"/>
                </a:solidFill>
                <a:latin typeface="Times New Roman" panose="02020603050405020304" pitchFamily="18" charset="0"/>
                <a:cs typeface="Times New Roman" panose="02020603050405020304" pitchFamily="18" charset="0"/>
              </a:rPr>
              <a:t>Các 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65919" y="16002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379721" y="685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b="1" dirty="0" err="1">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371600"/>
            <a:ext cx="6600680" cy="2862322"/>
          </a:xfrm>
          <a:prstGeom prst="rect">
            <a:avLst/>
          </a:prstGeom>
        </p:spPr>
        <p:txBody>
          <a:bodyPr wrap="square">
            <a:spAutoFit/>
          </a:bodyPr>
          <a:lstStyle/>
          <a:p>
            <a:pPr algn="l"/>
            <a:r>
              <a:rPr lang="nl-NL" sz="3600" b="1" dirty="0">
                <a:solidFill>
                  <a:srgbClr val="0000FF"/>
                </a:solidFill>
                <a:latin typeface="Times New Roman" pitchFamily="18" charset="0"/>
                <a:cs typeface="Times New Roman" pitchFamily="18" charset="0"/>
              </a:rPr>
              <a:t>      </a:t>
            </a:r>
            <a:r>
              <a:rPr lang="nl-NL" sz="3600" b="1" u="sng" dirty="0">
                <a:solidFill>
                  <a:srgbClr val="FF0000"/>
                </a:solidFill>
                <a:latin typeface="Times New Roman" pitchFamily="18" charset="0"/>
                <a:cs typeface="Times New Roman" pitchFamily="18" charset="0"/>
              </a:rPr>
              <a:t>Nội dung</a:t>
            </a:r>
            <a:r>
              <a:rPr lang="nl-NL" sz="3600" b="1" dirty="0">
                <a:solidFill>
                  <a:srgbClr val="0000FF"/>
                </a:solidFill>
                <a:latin typeface="Times New Roman" pitchFamily="18" charset="0"/>
                <a:cs typeface="Times New Roman" pitchFamily="18" charset="0"/>
              </a:rPr>
              <a:t>: Ca ngợi tinh thần yêu nước không quản ngại khó khăn, gian khổ của các chiến sĩ nhỏ tuổi trong cuộc kháng chiến chống thực dân Pháp trước đây.</a:t>
            </a:r>
            <a:endParaRPr lang="en-US" sz="3600" b="1" dirty="0">
              <a:solidFill>
                <a:srgbClr val="0000FF"/>
              </a:solidFill>
              <a:latin typeface="Times New Roman" pitchFamily="18" charset="0"/>
              <a:cs typeface="Times New Roman" pitchFamily="18" charset="0"/>
            </a:endParaRPr>
          </a:p>
        </p:txBody>
      </p:sp>
      <p:sp>
        <p:nvSpPr>
          <p:cNvPr id="3" name="TextBox 3"/>
          <p:cNvSpPr txBox="1">
            <a:spLocks noChangeArrowheads="1"/>
          </p:cNvSpPr>
          <p:nvPr/>
        </p:nvSpPr>
        <p:spPr bwMode="auto">
          <a:xfrm>
            <a:off x="152400" y="1524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24426531"/>
      </p:ext>
    </p:extLst>
  </p:cSld>
  <p:clrMapOvr>
    <a:masterClrMapping/>
  </p:clrMapOvr>
  <p:transition>
    <p:checke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a:off x="0" y="0"/>
            <a:ext cx="9144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vi-VN" sz="2800" b="1" dirty="0" err="1">
                <a:solidFill>
                  <a:srgbClr val="FFFFFF"/>
                </a:solidFill>
                <a:latin typeface="Times New Roman" panose="02020603050405020304" pitchFamily="18" charset="0"/>
                <a:cs typeface="Times New Roman" panose="02020603050405020304" pitchFamily="18" charset="0"/>
              </a:rPr>
              <a:t>Thứ</a:t>
            </a:r>
            <a:r>
              <a:rPr lang="en-US" altLang="vi-VN" sz="2800" b="1" dirty="0">
                <a:solidFill>
                  <a:srgbClr val="FFFFFF"/>
                </a:solidFill>
                <a:latin typeface="Times New Roman" panose="02020603050405020304" pitchFamily="18" charset="0"/>
                <a:cs typeface="Times New Roman" panose="02020603050405020304" pitchFamily="18" charset="0"/>
              </a:rPr>
              <a:t> </a:t>
            </a:r>
            <a:r>
              <a:rPr lang="en-US" altLang="vi-VN" sz="2800" b="1" dirty="0" err="1">
                <a:solidFill>
                  <a:srgbClr val="FFFFFF"/>
                </a:solidFill>
                <a:latin typeface="Times New Roman" panose="02020603050405020304" pitchFamily="18" charset="0"/>
                <a:cs typeface="Times New Roman" panose="02020603050405020304" pitchFamily="18" charset="0"/>
              </a:rPr>
              <a:t>ba</a:t>
            </a:r>
            <a:r>
              <a:rPr lang="en-US" altLang="vi-VN" sz="2800" b="1" dirty="0">
                <a:solidFill>
                  <a:srgbClr val="FFFFFF"/>
                </a:solidFill>
                <a:latin typeface="Times New Roman" panose="02020603050405020304" pitchFamily="18" charset="0"/>
                <a:cs typeface="Times New Roman" panose="02020603050405020304" pitchFamily="18" charset="0"/>
              </a:rPr>
              <a:t> </a:t>
            </a:r>
            <a:r>
              <a:rPr lang="en-US" altLang="vi-VN" sz="2800" b="1" dirty="0" err="1">
                <a:solidFill>
                  <a:srgbClr val="FFFFFF"/>
                </a:solidFill>
                <a:latin typeface="Times New Roman" panose="02020603050405020304" pitchFamily="18" charset="0"/>
                <a:cs typeface="Times New Roman" panose="02020603050405020304" pitchFamily="18" charset="0"/>
              </a:rPr>
              <a:t>ngày</a:t>
            </a:r>
            <a:r>
              <a:rPr lang="en-US" altLang="vi-VN" sz="2800" b="1" dirty="0">
                <a:solidFill>
                  <a:srgbClr val="FFFFFF"/>
                </a:solidFill>
                <a:latin typeface="Times New Roman" panose="02020603050405020304" pitchFamily="18" charset="0"/>
                <a:cs typeface="Times New Roman" panose="02020603050405020304" pitchFamily="18" charset="0"/>
              </a:rPr>
              <a:t> 18 </a:t>
            </a:r>
            <a:r>
              <a:rPr lang="en-US" altLang="vi-VN" sz="2800" b="1" dirty="0" err="1">
                <a:solidFill>
                  <a:srgbClr val="FFFFFF"/>
                </a:solidFill>
                <a:latin typeface="Times New Roman" panose="02020603050405020304" pitchFamily="18" charset="0"/>
                <a:cs typeface="Times New Roman" panose="02020603050405020304" pitchFamily="18" charset="0"/>
              </a:rPr>
              <a:t>tháng</a:t>
            </a:r>
            <a:r>
              <a:rPr lang="en-US" altLang="vi-VN" sz="2800" b="1" dirty="0">
                <a:solidFill>
                  <a:srgbClr val="FFFFFF"/>
                </a:solidFill>
                <a:latin typeface="Times New Roman" panose="02020603050405020304" pitchFamily="18" charset="0"/>
                <a:cs typeface="Times New Roman" panose="02020603050405020304" pitchFamily="18" charset="0"/>
              </a:rPr>
              <a:t>  1 </a:t>
            </a:r>
            <a:r>
              <a:rPr lang="en-US" altLang="vi-VN" sz="2800" b="1" dirty="0" err="1">
                <a:solidFill>
                  <a:srgbClr val="FFFFFF"/>
                </a:solidFill>
                <a:latin typeface="Times New Roman" panose="02020603050405020304" pitchFamily="18" charset="0"/>
                <a:cs typeface="Times New Roman" panose="02020603050405020304" pitchFamily="18" charset="0"/>
              </a:rPr>
              <a:t>năm</a:t>
            </a:r>
            <a:r>
              <a:rPr lang="en-US" altLang="vi-VN" sz="2800" b="1" dirty="0">
                <a:solidFill>
                  <a:srgbClr val="FFFFFF"/>
                </a:solidFill>
                <a:latin typeface="Times New Roman" panose="02020603050405020304" pitchFamily="18" charset="0"/>
                <a:cs typeface="Times New Roman" panose="02020603050405020304" pitchFamily="18" charset="0"/>
              </a:rPr>
              <a:t> 2022</a:t>
            </a:r>
          </a:p>
        </p:txBody>
      </p:sp>
      <p:sp>
        <p:nvSpPr>
          <p:cNvPr id="10243" name="Text Box 3"/>
          <p:cNvSpPr txBox="1">
            <a:spLocks noChangeArrowheads="1"/>
          </p:cNvSpPr>
          <p:nvPr/>
        </p:nvSpPr>
        <p:spPr bwMode="auto">
          <a:xfrm>
            <a:off x="3657600" y="557213"/>
            <a:ext cx="167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i="1" u="sng">
                <a:solidFill>
                  <a:srgbClr val="006600"/>
                </a:solidFill>
                <a:latin typeface="Times New Roman" pitchFamily="18" charset="0"/>
              </a:rPr>
              <a:t>Tập đọc</a:t>
            </a:r>
            <a:endParaRPr lang="en-US" altLang="vi-VN" sz="3200" b="1" i="1">
              <a:solidFill>
                <a:srgbClr val="006600"/>
              </a:solidFill>
              <a:latin typeface="Times New Roman" pitchFamily="18" charset="0"/>
            </a:endParaRPr>
          </a:p>
        </p:txBody>
      </p:sp>
      <p:sp>
        <p:nvSpPr>
          <p:cNvPr id="10244" name="Round Same Side Corner Rectangle 43"/>
          <p:cNvSpPr>
            <a:spLocks noChangeArrowheads="1"/>
          </p:cNvSpPr>
          <p:nvPr/>
        </p:nvSpPr>
        <p:spPr bwMode="auto">
          <a:xfrm rot="10800000">
            <a:off x="0" y="6324600"/>
            <a:ext cx="9144000" cy="533400"/>
          </a:xfrm>
          <a:custGeom>
            <a:avLst/>
            <a:gdLst>
              <a:gd name="T0" fmla="*/ 9144000 w 9144000"/>
              <a:gd name="T1" fmla="*/ 4168 h 1066800"/>
              <a:gd name="T2" fmla="*/ 4572000 w 9144000"/>
              <a:gd name="T3" fmla="*/ 8335 h 1066800"/>
              <a:gd name="T4" fmla="*/ 0 w 9144000"/>
              <a:gd name="T5" fmla="*/ 4168 h 1066800"/>
              <a:gd name="T6" fmla="*/ 4572000 w 9144000"/>
              <a:gd name="T7" fmla="*/ 0 h 1066800"/>
              <a:gd name="T8" fmla="*/ 0 60000 65536"/>
              <a:gd name="T9" fmla="*/ 5898240 60000 65536"/>
              <a:gd name="T10" fmla="*/ 11796480 60000 65536"/>
              <a:gd name="T11" fmla="*/ 17694720 60000 65536"/>
              <a:gd name="T12" fmla="*/ 52077 w 9144000"/>
              <a:gd name="T13" fmla="*/ 52078 h 1066800"/>
              <a:gd name="T14" fmla="*/ 9091923 w 9144000"/>
              <a:gd name="T15" fmla="*/ 1066800 h 1066800"/>
            </a:gdLst>
            <a:ahLst/>
            <a:cxnLst>
              <a:cxn ang="T8">
                <a:pos x="T0" y="T1"/>
              </a:cxn>
              <a:cxn ang="T9">
                <a:pos x="T2" y="T3"/>
              </a:cxn>
              <a:cxn ang="T10">
                <a:pos x="T4" y="T5"/>
              </a:cxn>
              <a:cxn ang="T11">
                <a:pos x="T6" y="T7"/>
              </a:cxn>
            </a:cxnLst>
            <a:rect l="T12" t="T13" r="T14" b="T15"/>
            <a:pathLst>
              <a:path w="9144000" h="1066800">
                <a:moveTo>
                  <a:pt x="177804" y="0"/>
                </a:moveTo>
                <a:lnTo>
                  <a:pt x="8966196" y="0"/>
                </a:lnTo>
                <a:cubicBezTo>
                  <a:pt x="9064394" y="0"/>
                  <a:pt x="9144000" y="79605"/>
                  <a:pt x="9144000" y="177804"/>
                </a:cubicBezTo>
                <a:lnTo>
                  <a:pt x="9144000" y="1066800"/>
                </a:lnTo>
                <a:lnTo>
                  <a:pt x="0" y="1066800"/>
                </a:lnTo>
                <a:lnTo>
                  <a:pt x="0" y="177804"/>
                </a:lnTo>
                <a:lnTo>
                  <a:pt x="0" y="177803"/>
                </a:lnTo>
                <a:cubicBezTo>
                  <a:pt x="0" y="79605"/>
                  <a:pt x="79605" y="-1"/>
                  <a:pt x="177804" y="0"/>
                </a:cubicBezTo>
                <a:close/>
              </a:path>
            </a:pathLst>
          </a:custGeom>
          <a:solidFill>
            <a:srgbClr val="953735"/>
          </a:solidFill>
          <a:ln w="25400" algn="ctr">
            <a:solidFill>
              <a:srgbClr val="385D8A"/>
            </a:solidFill>
            <a:miter lim="800000"/>
            <a:headEnd/>
            <a:tailEnd/>
          </a:ln>
        </p:spPr>
        <p:txBody>
          <a:bodyPr rot="10800000" anchor="ctr"/>
          <a:lstStyle/>
          <a:p>
            <a:endParaRPr lang="en-US"/>
          </a:p>
        </p:txBody>
      </p:sp>
      <p:grpSp>
        <p:nvGrpSpPr>
          <p:cNvPr id="3080" name="Group 8"/>
          <p:cNvGrpSpPr>
            <a:grpSpLocks/>
          </p:cNvGrpSpPr>
          <p:nvPr/>
        </p:nvGrpSpPr>
        <p:grpSpPr bwMode="auto">
          <a:xfrm>
            <a:off x="609600" y="4038600"/>
            <a:ext cx="1606550" cy="1141413"/>
            <a:chOff x="384" y="2544"/>
            <a:chExt cx="1012" cy="719"/>
          </a:xfrm>
        </p:grpSpPr>
        <p:sp>
          <p:nvSpPr>
            <p:cNvPr id="10310" name="Oval 9"/>
            <p:cNvSpPr>
              <a:spLocks noChangeArrowheads="1"/>
            </p:cNvSpPr>
            <p:nvPr/>
          </p:nvSpPr>
          <p:spPr bwMode="gray">
            <a:xfrm rot="-1543677">
              <a:off x="699" y="2964"/>
              <a:ext cx="697" cy="200"/>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82" name="Oval 10"/>
            <p:cNvSpPr>
              <a:spLocks noChangeArrowheads="1"/>
            </p:cNvSpPr>
            <p:nvPr/>
          </p:nvSpPr>
          <p:spPr bwMode="gray">
            <a:xfrm>
              <a:off x="384" y="2544"/>
              <a:ext cx="745" cy="719"/>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312" name="Text Box 11"/>
            <p:cNvSpPr txBox="1">
              <a:spLocks noChangeArrowheads="1"/>
            </p:cNvSpPr>
            <p:nvPr/>
          </p:nvSpPr>
          <p:spPr bwMode="gray">
            <a:xfrm>
              <a:off x="414" y="2784"/>
              <a:ext cx="720"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rgbClr val="FF0000"/>
                  </a:solidFill>
                  <a:latin typeface="Times New Roman" pitchFamily="18" charset="0"/>
                </a:rPr>
                <a:t>Đoạn 1</a:t>
              </a:r>
            </a:p>
          </p:txBody>
        </p:sp>
      </p:grpSp>
      <p:grpSp>
        <p:nvGrpSpPr>
          <p:cNvPr id="3084" name="Group 12"/>
          <p:cNvGrpSpPr>
            <a:grpSpLocks/>
          </p:cNvGrpSpPr>
          <p:nvPr/>
        </p:nvGrpSpPr>
        <p:grpSpPr bwMode="auto">
          <a:xfrm>
            <a:off x="152400" y="3733800"/>
            <a:ext cx="2133600" cy="1905000"/>
            <a:chOff x="1920" y="1440"/>
            <a:chExt cx="1827" cy="1705"/>
          </a:xfrm>
        </p:grpSpPr>
        <p:grpSp>
          <p:nvGrpSpPr>
            <p:cNvPr id="10299" name="Group 13"/>
            <p:cNvGrpSpPr>
              <a:grpSpLocks/>
            </p:cNvGrpSpPr>
            <p:nvPr/>
          </p:nvGrpSpPr>
          <p:grpSpPr bwMode="auto">
            <a:xfrm>
              <a:off x="1920" y="1440"/>
              <a:ext cx="1827" cy="1705"/>
              <a:chOff x="1872" y="1824"/>
              <a:chExt cx="2014" cy="1821"/>
            </a:xfrm>
          </p:grpSpPr>
          <p:sp>
            <p:nvSpPr>
              <p:cNvPr id="3086" name="AutoShape 14"/>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7" name="AutoShape 15"/>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088" name="AutoShape 16"/>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304" name="Oval 17"/>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305" name="Oval 18"/>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091" name="Oval 1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307" name="Oval 20"/>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093" name="Oval 21"/>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309" name="Oval 22"/>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300" name="Text Box 23"/>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1</a:t>
              </a:r>
            </a:p>
          </p:txBody>
        </p:sp>
      </p:grpSp>
      <p:grpSp>
        <p:nvGrpSpPr>
          <p:cNvPr id="3096" name="Group 24"/>
          <p:cNvGrpSpPr>
            <a:grpSpLocks/>
          </p:cNvGrpSpPr>
          <p:nvPr/>
        </p:nvGrpSpPr>
        <p:grpSpPr bwMode="auto">
          <a:xfrm>
            <a:off x="2743200" y="3962400"/>
            <a:ext cx="1546225" cy="1143000"/>
            <a:chOff x="1824" y="720"/>
            <a:chExt cx="974" cy="720"/>
          </a:xfrm>
        </p:grpSpPr>
        <p:sp>
          <p:nvSpPr>
            <p:cNvPr id="10296" name="Oval 25"/>
            <p:cNvSpPr>
              <a:spLocks noChangeArrowheads="1"/>
            </p:cNvSpPr>
            <p:nvPr/>
          </p:nvSpPr>
          <p:spPr bwMode="gray">
            <a:xfrm rot="-1543677">
              <a:off x="2101" y="1166"/>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098" name="Oval 26"/>
            <p:cNvSpPr>
              <a:spLocks noChangeArrowheads="1"/>
            </p:cNvSpPr>
            <p:nvPr/>
          </p:nvSpPr>
          <p:spPr bwMode="gray">
            <a:xfrm>
              <a:off x="1824" y="720"/>
              <a:ext cx="747" cy="720"/>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a:p>
          </p:txBody>
        </p:sp>
        <p:sp>
          <p:nvSpPr>
            <p:cNvPr id="10298" name="Text Box 27"/>
            <p:cNvSpPr txBox="1">
              <a:spLocks noChangeArrowheads="1"/>
            </p:cNvSpPr>
            <p:nvPr/>
          </p:nvSpPr>
          <p:spPr bwMode="gray">
            <a:xfrm>
              <a:off x="1857" y="944"/>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2</a:t>
              </a:r>
            </a:p>
          </p:txBody>
        </p:sp>
      </p:grpSp>
      <p:grpSp>
        <p:nvGrpSpPr>
          <p:cNvPr id="3100" name="Group 28"/>
          <p:cNvGrpSpPr>
            <a:grpSpLocks/>
          </p:cNvGrpSpPr>
          <p:nvPr/>
        </p:nvGrpSpPr>
        <p:grpSpPr bwMode="auto">
          <a:xfrm>
            <a:off x="2362200" y="3686175"/>
            <a:ext cx="2133600" cy="1905000"/>
            <a:chOff x="1920" y="1440"/>
            <a:chExt cx="1827" cy="1705"/>
          </a:xfrm>
        </p:grpSpPr>
        <p:grpSp>
          <p:nvGrpSpPr>
            <p:cNvPr id="10285" name="Group 29"/>
            <p:cNvGrpSpPr>
              <a:grpSpLocks/>
            </p:cNvGrpSpPr>
            <p:nvPr/>
          </p:nvGrpSpPr>
          <p:grpSpPr bwMode="auto">
            <a:xfrm>
              <a:off x="1920" y="1440"/>
              <a:ext cx="1827" cy="1705"/>
              <a:chOff x="1872" y="1824"/>
              <a:chExt cx="2014" cy="1821"/>
            </a:xfrm>
          </p:grpSpPr>
          <p:sp>
            <p:nvSpPr>
              <p:cNvPr id="3102" name="AutoShape 30"/>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3" name="AutoShape 31"/>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04" name="AutoShape 32"/>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90"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91" name="Oval 3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07" name="Oval 35"/>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93" name="Oval 3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09" name="Oval 37"/>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95" name="Oval 3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86" name="Text Box 39"/>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2</a:t>
              </a:r>
            </a:p>
          </p:txBody>
        </p:sp>
      </p:grpSp>
      <p:grpSp>
        <p:nvGrpSpPr>
          <p:cNvPr id="3112" name="Group 40"/>
          <p:cNvGrpSpPr>
            <a:grpSpLocks/>
          </p:cNvGrpSpPr>
          <p:nvPr/>
        </p:nvGrpSpPr>
        <p:grpSpPr bwMode="auto">
          <a:xfrm>
            <a:off x="5033963" y="4090988"/>
            <a:ext cx="1674812" cy="1143000"/>
            <a:chOff x="2832" y="720"/>
            <a:chExt cx="1055" cy="720"/>
          </a:xfrm>
        </p:grpSpPr>
        <p:sp>
          <p:nvSpPr>
            <p:cNvPr id="10282" name="Oval 41"/>
            <p:cNvSpPr>
              <a:spLocks noChangeArrowheads="1"/>
            </p:cNvSpPr>
            <p:nvPr/>
          </p:nvSpPr>
          <p:spPr bwMode="gray">
            <a:xfrm rot="-1543677">
              <a:off x="3190" y="1141"/>
              <a:ext cx="697" cy="199"/>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sp>
          <p:nvSpPr>
            <p:cNvPr id="3114" name="Oval 42"/>
            <p:cNvSpPr>
              <a:spLocks noChangeArrowheads="1"/>
            </p:cNvSpPr>
            <p:nvPr/>
          </p:nvSpPr>
          <p:spPr bwMode="gray">
            <a:xfrm>
              <a:off x="2832" y="720"/>
              <a:ext cx="705" cy="720"/>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lvl1pPr defTabSz="957263">
                <a:defRPr>
                  <a:solidFill>
                    <a:schemeClr val="tx1"/>
                  </a:solidFill>
                  <a:latin typeface="Arial" panose="020B0604020202020204" pitchFamily="34" charset="0"/>
                </a:defRPr>
              </a:lvl1pPr>
              <a:lvl2pPr marL="479425" defTabSz="957263">
                <a:defRPr>
                  <a:solidFill>
                    <a:schemeClr val="tx1"/>
                  </a:solidFill>
                  <a:latin typeface="Arial" panose="020B0604020202020204" pitchFamily="34" charset="0"/>
                </a:defRPr>
              </a:lvl2pPr>
              <a:lvl3pPr marL="957263" defTabSz="957263">
                <a:defRPr>
                  <a:solidFill>
                    <a:schemeClr val="tx1"/>
                  </a:solidFill>
                  <a:latin typeface="Arial" panose="020B0604020202020204" pitchFamily="34" charset="0"/>
                </a:defRPr>
              </a:lvl3pPr>
              <a:lvl4pPr marL="1436688" defTabSz="957263">
                <a:defRPr>
                  <a:solidFill>
                    <a:schemeClr val="tx1"/>
                  </a:solidFill>
                  <a:latin typeface="Arial" panose="020B0604020202020204" pitchFamily="34" charset="0"/>
                </a:defRPr>
              </a:lvl4pPr>
              <a:lvl5pPr marL="1916113" defTabSz="957263">
                <a:defRPr>
                  <a:solidFill>
                    <a:schemeClr val="tx1"/>
                  </a:solidFill>
                  <a:latin typeface="Arial" panose="020B0604020202020204" pitchFamily="34" charset="0"/>
                </a:defRPr>
              </a:lvl5pPr>
              <a:lvl6pPr marL="2373313" defTabSz="957263" fontAlgn="base">
                <a:spcBef>
                  <a:spcPct val="0"/>
                </a:spcBef>
                <a:spcAft>
                  <a:spcPct val="0"/>
                </a:spcAft>
                <a:defRPr>
                  <a:solidFill>
                    <a:schemeClr val="tx1"/>
                  </a:solidFill>
                  <a:latin typeface="Arial" panose="020B0604020202020204" pitchFamily="34" charset="0"/>
                </a:defRPr>
              </a:lvl6pPr>
              <a:lvl7pPr marL="2830513" defTabSz="957263" fontAlgn="base">
                <a:spcBef>
                  <a:spcPct val="0"/>
                </a:spcBef>
                <a:spcAft>
                  <a:spcPct val="0"/>
                </a:spcAft>
                <a:defRPr>
                  <a:solidFill>
                    <a:schemeClr val="tx1"/>
                  </a:solidFill>
                  <a:latin typeface="Arial" panose="020B0604020202020204" pitchFamily="34" charset="0"/>
                </a:defRPr>
              </a:lvl7pPr>
              <a:lvl8pPr marL="3287713" defTabSz="957263" fontAlgn="base">
                <a:spcBef>
                  <a:spcPct val="0"/>
                </a:spcBef>
                <a:spcAft>
                  <a:spcPct val="0"/>
                </a:spcAft>
                <a:defRPr>
                  <a:solidFill>
                    <a:schemeClr val="tx1"/>
                  </a:solidFill>
                  <a:latin typeface="Arial" panose="020B0604020202020204" pitchFamily="34" charset="0"/>
                </a:defRPr>
              </a:lvl8pPr>
              <a:lvl9pPr marL="3744913" defTabSz="957263"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vi-VN" altLang="vi-VN" sz="1900" b="1"/>
            </a:p>
          </p:txBody>
        </p:sp>
        <p:sp>
          <p:nvSpPr>
            <p:cNvPr id="10284" name="Text Box 43"/>
            <p:cNvSpPr txBox="1">
              <a:spLocks noChangeArrowheads="1"/>
            </p:cNvSpPr>
            <p:nvPr/>
          </p:nvSpPr>
          <p:spPr bwMode="gray">
            <a:xfrm>
              <a:off x="2852" y="9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3</a:t>
              </a:r>
            </a:p>
          </p:txBody>
        </p:sp>
      </p:grpSp>
      <p:grpSp>
        <p:nvGrpSpPr>
          <p:cNvPr id="3116" name="Group 44"/>
          <p:cNvGrpSpPr>
            <a:grpSpLocks/>
          </p:cNvGrpSpPr>
          <p:nvPr/>
        </p:nvGrpSpPr>
        <p:grpSpPr bwMode="auto">
          <a:xfrm>
            <a:off x="4648200" y="3662363"/>
            <a:ext cx="2133600" cy="1905000"/>
            <a:chOff x="1920" y="1440"/>
            <a:chExt cx="1827" cy="1705"/>
          </a:xfrm>
        </p:grpSpPr>
        <p:grpSp>
          <p:nvGrpSpPr>
            <p:cNvPr id="10271" name="Group 45"/>
            <p:cNvGrpSpPr>
              <a:grpSpLocks/>
            </p:cNvGrpSpPr>
            <p:nvPr/>
          </p:nvGrpSpPr>
          <p:grpSpPr bwMode="auto">
            <a:xfrm>
              <a:off x="1920" y="1440"/>
              <a:ext cx="1827" cy="1705"/>
              <a:chOff x="1872" y="1824"/>
              <a:chExt cx="2014" cy="1821"/>
            </a:xfrm>
          </p:grpSpPr>
          <p:sp>
            <p:nvSpPr>
              <p:cNvPr id="3118" name="AutoShape 46"/>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19" name="AutoShape 47"/>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20" name="AutoShape 48"/>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76"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77"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23" name="Oval 51"/>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79" name="Oval 52"/>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25" name="Oval 53"/>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81" name="Oval 54"/>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72" name="Text Box 55"/>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3</a:t>
              </a:r>
            </a:p>
          </p:txBody>
        </p:sp>
      </p:grpSp>
      <p:grpSp>
        <p:nvGrpSpPr>
          <p:cNvPr id="3128" name="Group 56"/>
          <p:cNvGrpSpPr>
            <a:grpSpLocks/>
          </p:cNvGrpSpPr>
          <p:nvPr/>
        </p:nvGrpSpPr>
        <p:grpSpPr bwMode="auto">
          <a:xfrm>
            <a:off x="7277100" y="4038600"/>
            <a:ext cx="1573213" cy="1143000"/>
            <a:chOff x="4224" y="2832"/>
            <a:chExt cx="991" cy="720"/>
          </a:xfrm>
        </p:grpSpPr>
        <p:sp>
          <p:nvSpPr>
            <p:cNvPr id="10267" name="Oval 57"/>
            <p:cNvSpPr>
              <a:spLocks noChangeArrowheads="1"/>
            </p:cNvSpPr>
            <p:nvPr/>
          </p:nvSpPr>
          <p:spPr bwMode="gray">
            <a:xfrm rot="-1543677">
              <a:off x="4518" y="3226"/>
              <a:ext cx="697" cy="228"/>
            </a:xfrm>
            <a:prstGeom prst="ellipse">
              <a:avLst/>
            </a:prstGeom>
            <a:gradFill rotWithShape="1">
              <a:gsLst>
                <a:gs pos="0">
                  <a:srgbClr val="5F5F5F"/>
                </a:gs>
                <a:gs pos="100000">
                  <a:srgbClr val="84A5CA"/>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p>
          </p:txBody>
        </p:sp>
        <p:grpSp>
          <p:nvGrpSpPr>
            <p:cNvPr id="10268" name="Group 58"/>
            <p:cNvGrpSpPr>
              <a:grpSpLocks/>
            </p:cNvGrpSpPr>
            <p:nvPr/>
          </p:nvGrpSpPr>
          <p:grpSpPr bwMode="auto">
            <a:xfrm>
              <a:off x="4224" y="2832"/>
              <a:ext cx="705" cy="720"/>
              <a:chOff x="4128" y="2544"/>
              <a:chExt cx="705" cy="720"/>
            </a:xfrm>
          </p:grpSpPr>
          <p:sp>
            <p:nvSpPr>
              <p:cNvPr id="10269" name="Oval 59"/>
              <p:cNvSpPr>
                <a:spLocks noChangeArrowheads="1"/>
              </p:cNvSpPr>
              <p:nvPr/>
            </p:nvSpPr>
            <p:spPr bwMode="gray">
              <a:xfrm>
                <a:off x="4128" y="2544"/>
                <a:ext cx="705" cy="720"/>
              </a:xfrm>
              <a:prstGeom prst="ellipse">
                <a:avLst/>
              </a:prstGeom>
              <a:gradFill rotWithShape="1">
                <a:gsLst>
                  <a:gs pos="0">
                    <a:srgbClr val="350000"/>
                  </a:gs>
                  <a:gs pos="50000">
                    <a:srgbClr val="990000"/>
                  </a:gs>
                  <a:gs pos="100000">
                    <a:srgbClr val="3500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dir="10800000" kx="-3284103" algn="br" rotWithShape="0">
                        <a:srgbClr val="001D3A">
                          <a:alpha val="50000"/>
                        </a:srgbClr>
                      </a:outerShdw>
                    </a:effectLst>
                  </a14:hiddenEffects>
                </a:ext>
              </a:extLst>
            </p:spPr>
            <p:txBody>
              <a:bodyPr wrap="none" lIns="95782" tIns="47891" rIns="95782" bIns="47891" anchor="ctr"/>
              <a:lstStyle/>
              <a:p>
                <a:pPr algn="ctr" defTabSz="957263" eaLnBrk="1" hangingPunct="1"/>
                <a:endParaRPr lang="vi-VN" altLang="vi-VN" sz="1900" b="1"/>
              </a:p>
            </p:txBody>
          </p:sp>
          <p:sp>
            <p:nvSpPr>
              <p:cNvPr id="10270" name="Text Box 60"/>
              <p:cNvSpPr txBox="1">
                <a:spLocks noChangeArrowheads="1"/>
              </p:cNvSpPr>
              <p:nvPr/>
            </p:nvSpPr>
            <p:spPr bwMode="gray">
              <a:xfrm>
                <a:off x="4128" y="2736"/>
                <a:ext cx="702"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817" dir="2708076"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r>
                  <a:rPr lang="en-US" altLang="vi-VN" sz="2400" b="1">
                    <a:solidFill>
                      <a:schemeClr val="bg1"/>
                    </a:solidFill>
                    <a:latin typeface="Times New Roman" pitchFamily="18" charset="0"/>
                  </a:rPr>
                  <a:t>Đoạn 4</a:t>
                </a:r>
              </a:p>
            </p:txBody>
          </p:sp>
        </p:grpSp>
      </p:grpSp>
      <p:grpSp>
        <p:nvGrpSpPr>
          <p:cNvPr id="3133" name="Group 61"/>
          <p:cNvGrpSpPr>
            <a:grpSpLocks/>
          </p:cNvGrpSpPr>
          <p:nvPr/>
        </p:nvGrpSpPr>
        <p:grpSpPr bwMode="auto">
          <a:xfrm>
            <a:off x="6934200" y="3581400"/>
            <a:ext cx="2133600" cy="1905000"/>
            <a:chOff x="1920" y="1440"/>
            <a:chExt cx="1827" cy="1705"/>
          </a:xfrm>
        </p:grpSpPr>
        <p:grpSp>
          <p:nvGrpSpPr>
            <p:cNvPr id="10256" name="Group 62"/>
            <p:cNvGrpSpPr>
              <a:grpSpLocks/>
            </p:cNvGrpSpPr>
            <p:nvPr/>
          </p:nvGrpSpPr>
          <p:grpSpPr bwMode="auto">
            <a:xfrm>
              <a:off x="1920" y="1440"/>
              <a:ext cx="1827" cy="1705"/>
              <a:chOff x="1872" y="1824"/>
              <a:chExt cx="2014" cy="1821"/>
            </a:xfrm>
          </p:grpSpPr>
          <p:sp>
            <p:nvSpPr>
              <p:cNvPr id="3135" name="AutoShape 63"/>
              <p:cNvSpPr>
                <a:spLocks noChangeArrowheads="1"/>
              </p:cNvSpPr>
              <p:nvPr/>
            </p:nvSpPr>
            <p:spPr bwMode="gray">
              <a:xfrm rot="16200000" flipH="1">
                <a:off x="1821" y="2528"/>
                <a:ext cx="308"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6" name="AutoShape 64"/>
              <p:cNvSpPr>
                <a:spLocks noChangeArrowheads="1"/>
              </p:cNvSpPr>
              <p:nvPr/>
            </p:nvSpPr>
            <p:spPr bwMode="gray">
              <a:xfrm rot="5400000" flipH="1">
                <a:off x="3628" y="2495"/>
                <a:ext cx="311"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3137" name="AutoShape 65"/>
              <p:cNvSpPr>
                <a:spLocks noChangeArrowheads="1"/>
              </p:cNvSpPr>
              <p:nvPr/>
            </p:nvSpPr>
            <p:spPr bwMode="gray">
              <a:xfrm rot="10800000" flipH="1">
                <a:off x="2725" y="3439"/>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defRPr/>
                </a:pPr>
                <a:endParaRPr lang="vi-VN">
                  <a:latin typeface="Arial" panose="020B0604020202020204" pitchFamily="34" charset="0"/>
                </a:endParaRPr>
              </a:p>
            </p:txBody>
          </p:sp>
          <p:sp>
            <p:nvSpPr>
              <p:cNvPr id="10261" name="Oval 6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10262" name="Oval 6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1" hangingPunct="1"/>
                <a:endParaRPr lang="vi-VN"/>
              </a:p>
            </p:txBody>
          </p:sp>
          <p:sp>
            <p:nvSpPr>
              <p:cNvPr id="3140" name="Oval 68"/>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vi-VN">
                  <a:latin typeface="Arial" panose="020B0604020202020204" pitchFamily="34" charset="0"/>
                </a:endParaRPr>
              </a:p>
            </p:txBody>
          </p:sp>
          <p:sp>
            <p:nvSpPr>
              <p:cNvPr id="10264" name="Oval 6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endParaRPr lang="vi-VN"/>
              </a:p>
            </p:txBody>
          </p:sp>
          <p:sp>
            <p:nvSpPr>
              <p:cNvPr id="3142" name="Oval 70"/>
              <p:cNvSpPr>
                <a:spLocks noChangeArrowheads="1"/>
              </p:cNvSpPr>
              <p:nvPr/>
            </p:nvSpPr>
            <p:spPr bwMode="gray">
              <a:xfrm>
                <a:off x="2337" y="2083"/>
                <a:ext cx="1097" cy="109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vi-VN">
                  <a:latin typeface="Arial" panose="020B0604020202020204" pitchFamily="34" charset="0"/>
                </a:endParaRPr>
              </a:p>
            </p:txBody>
          </p:sp>
          <p:sp>
            <p:nvSpPr>
              <p:cNvPr id="10266" name="Oval 7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endParaRPr lang="vi-VN"/>
              </a:p>
            </p:txBody>
          </p:sp>
        </p:grpSp>
        <p:sp>
          <p:nvSpPr>
            <p:cNvPr id="10257" name="Text Box 72"/>
            <p:cNvSpPr txBox="1">
              <a:spLocks noChangeArrowheads="1"/>
            </p:cNvSpPr>
            <p:nvPr/>
          </p:nvSpPr>
          <p:spPr bwMode="gray">
            <a:xfrm>
              <a:off x="2233" y="1967"/>
              <a:ext cx="117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82" tIns="47891" rIns="95782" bIns="47891">
              <a:spAutoFit/>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pPr algn="ctr"/>
              <a:r>
                <a:rPr lang="en-US" altLang="vi-VN" sz="3200" b="1">
                  <a:latin typeface="Times New Roman" pitchFamily="18" charset="0"/>
                </a:rPr>
                <a:t> </a:t>
              </a:r>
              <a:r>
                <a:rPr lang="en-US" altLang="vi-VN" sz="2800" b="1">
                  <a:latin typeface="Times New Roman" pitchFamily="18" charset="0"/>
                </a:rPr>
                <a:t>Đoạn 4</a:t>
              </a:r>
            </a:p>
          </p:txBody>
        </p:sp>
      </p:grpSp>
      <p:sp>
        <p:nvSpPr>
          <p:cNvPr id="3147" name="AutoShape 75"/>
          <p:cNvSpPr>
            <a:spLocks noChangeArrowheads="1"/>
          </p:cNvSpPr>
          <p:nvPr/>
        </p:nvSpPr>
        <p:spPr bwMode="gray">
          <a:xfrm>
            <a:off x="228600" y="1143000"/>
            <a:ext cx="2743200" cy="5334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vi-VN" sz="2800" b="1" i="1">
                <a:latin typeface="Times New Roman" pitchFamily="18" charset="0"/>
              </a:rPr>
              <a:t>Khởi động</a:t>
            </a:r>
          </a:p>
        </p:txBody>
      </p:sp>
      <p:sp>
        <p:nvSpPr>
          <p:cNvPr id="3148" name="WordArt 76"/>
          <p:cNvSpPr>
            <a:spLocks noChangeArrowheads="1" noChangeShapeType="1" noTextEdit="1"/>
          </p:cNvSpPr>
          <p:nvPr/>
        </p:nvSpPr>
        <p:spPr bwMode="auto">
          <a:xfrm>
            <a:off x="3325813" y="2906713"/>
            <a:ext cx="3276600" cy="685800"/>
          </a:xfrm>
          <a:prstGeom prst="rect">
            <a:avLst/>
          </a:prstGeom>
        </p:spPr>
        <p:txBody>
          <a:bodyPr wrap="none" fromWordArt="1">
            <a:prstTxWarp prst="textPlain">
              <a:avLst>
                <a:gd name="adj" fmla="val 50000"/>
              </a:avLst>
            </a:prstTxWarp>
          </a:bodyPr>
          <a:lstStyle/>
          <a:p>
            <a:pPr algn="ctr"/>
            <a:r>
              <a:rPr lang="vi-VN"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rPr>
              <a:t> Hai Bà Trưng</a:t>
            </a:r>
            <a:endParaRPr lang="en-US" sz="3600" b="1" i="1" kern="10">
              <a:ln w="9525">
                <a:solidFill>
                  <a:schemeClr val="bg1"/>
                </a:solidFill>
                <a:round/>
                <a:headEnd/>
                <a:tailEnd/>
              </a:ln>
              <a:solidFill>
                <a:srgbClr val="FF0000">
                  <a:alpha val="87057"/>
                </a:srgbClr>
              </a:solidFill>
              <a:effectLst>
                <a:outerShdw dist="35921" dir="2700000" algn="ctr" rotWithShape="0">
                  <a:srgbClr val="C0C0C0">
                    <a:alpha val="79999"/>
                  </a:srgbClr>
                </a:outerShdw>
              </a:effectLst>
              <a:latin typeface="Times New Roman"/>
              <a:cs typeface="Times New Roman"/>
            </a:endParaRPr>
          </a:p>
        </p:txBody>
      </p:sp>
      <p:sp>
        <p:nvSpPr>
          <p:cNvPr id="3149" name="Text Box 77"/>
          <p:cNvSpPr txBox="1">
            <a:spLocks noChangeArrowheads="1"/>
          </p:cNvSpPr>
          <p:nvPr/>
        </p:nvSpPr>
        <p:spPr bwMode="auto">
          <a:xfrm>
            <a:off x="762000" y="2209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solidFill>
                  <a:schemeClr val="accent2"/>
                </a:solidFill>
                <a:latin typeface="Times New Roman" pitchFamily="18" charset="0"/>
              </a:rPr>
              <a:t>Bốn em  mỗi em đọc  một đoạn của bài  </a:t>
            </a:r>
          </a:p>
        </p:txBody>
      </p:sp>
    </p:spTree>
    <p:extLst>
      <p:ext uri="{BB962C8B-B14F-4D97-AF65-F5344CB8AC3E}">
        <p14:creationId xmlns:p14="http://schemas.microsoft.com/office/powerpoint/2010/main" val="408728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47"/>
                                        </p:tgtEl>
                                        <p:attrNameLst>
                                          <p:attrName>style.visibility</p:attrName>
                                        </p:attrNameLst>
                                      </p:cBhvr>
                                      <p:to>
                                        <p:strVal val="visible"/>
                                      </p:to>
                                    </p:set>
                                    <p:animEffect transition="in" filter="wheel(4)">
                                      <p:cBhvr>
                                        <p:cTn id="7" dur="2000"/>
                                        <p:tgtEl>
                                          <p:spTgt spid="314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3148"/>
                                        </p:tgtEl>
                                        <p:attrNameLst>
                                          <p:attrName>style.visibility</p:attrName>
                                        </p:attrNameLst>
                                      </p:cBhvr>
                                      <p:to>
                                        <p:strVal val="visible"/>
                                      </p:to>
                                    </p:set>
                                    <p:anim calcmode="lin" valueType="num">
                                      <p:cBhvr>
                                        <p:cTn id="10" dur="1000" fill="hold"/>
                                        <p:tgtEl>
                                          <p:spTgt spid="3148"/>
                                        </p:tgtEl>
                                        <p:attrNameLst>
                                          <p:attrName>ppt_w</p:attrName>
                                        </p:attrNameLst>
                                      </p:cBhvr>
                                      <p:tavLst>
                                        <p:tav tm="0">
                                          <p:val>
                                            <p:fltVal val="0"/>
                                          </p:val>
                                        </p:tav>
                                        <p:tav tm="100000">
                                          <p:val>
                                            <p:strVal val="#ppt_w"/>
                                          </p:val>
                                        </p:tav>
                                      </p:tavLst>
                                    </p:anim>
                                    <p:anim calcmode="lin" valueType="num">
                                      <p:cBhvr>
                                        <p:cTn id="11" dur="1000" fill="hold"/>
                                        <p:tgtEl>
                                          <p:spTgt spid="3148"/>
                                        </p:tgtEl>
                                        <p:attrNameLst>
                                          <p:attrName>ppt_h</p:attrName>
                                        </p:attrNameLst>
                                      </p:cBhvr>
                                      <p:tavLst>
                                        <p:tav tm="0">
                                          <p:val>
                                            <p:fltVal val="0"/>
                                          </p:val>
                                        </p:tav>
                                        <p:tav tm="100000">
                                          <p:val>
                                            <p:strVal val="#ppt_h"/>
                                          </p:val>
                                        </p:tav>
                                      </p:tavLst>
                                    </p:anim>
                                    <p:anim calcmode="lin" valueType="num">
                                      <p:cBhvr>
                                        <p:cTn id="12" dur="1000" fill="hold"/>
                                        <p:tgtEl>
                                          <p:spTgt spid="3148"/>
                                        </p:tgtEl>
                                        <p:attrNameLst>
                                          <p:attrName>style.rotation</p:attrName>
                                        </p:attrNameLst>
                                      </p:cBhvr>
                                      <p:tavLst>
                                        <p:tav tm="0">
                                          <p:val>
                                            <p:fltVal val="90"/>
                                          </p:val>
                                        </p:tav>
                                        <p:tav tm="100000">
                                          <p:val>
                                            <p:fltVal val="0"/>
                                          </p:val>
                                        </p:tav>
                                      </p:tavLst>
                                    </p:anim>
                                    <p:animEffect transition="in" filter="fade">
                                      <p:cBhvr>
                                        <p:cTn id="13" dur="1000"/>
                                        <p:tgtEl>
                                          <p:spTgt spid="3148"/>
                                        </p:tgtEl>
                                      </p:cBhvr>
                                    </p:animEffect>
                                  </p:childTnLst>
                                </p:cTn>
                              </p:par>
                              <p:par>
                                <p:cTn id="14" presetID="22" presetClass="emph" presetSubtype="0" repeatCount="5000" fill="hold" grpId="1" nodeType="withEffect">
                                  <p:stCondLst>
                                    <p:cond delay="0"/>
                                  </p:stCondLst>
                                  <p:iterate type="lt">
                                    <p:tmPct val="0"/>
                                  </p:iterate>
                                  <p:childTnLst>
                                    <p:animClr clrSpc="hsl" dir="cw">
                                      <p:cBhvr override="childStyle">
                                        <p:cTn id="15" dur="500" fill="hold"/>
                                        <p:tgtEl>
                                          <p:spTgt spid="3148"/>
                                        </p:tgtEl>
                                        <p:attrNameLst>
                                          <p:attrName>style.color</p:attrName>
                                        </p:attrNameLst>
                                      </p:cBhvr>
                                      <p:by>
                                        <p:hsl h="-7200000" s="0" l="0"/>
                                      </p:by>
                                    </p:animClr>
                                    <p:animClr clrSpc="hsl" dir="cw">
                                      <p:cBhvr>
                                        <p:cTn id="16" dur="500" fill="hold"/>
                                        <p:tgtEl>
                                          <p:spTgt spid="3148"/>
                                        </p:tgtEl>
                                        <p:attrNameLst>
                                          <p:attrName>fillcolor</p:attrName>
                                        </p:attrNameLst>
                                      </p:cBhvr>
                                      <p:by>
                                        <p:hsl h="-7200000" s="0" l="0"/>
                                      </p:by>
                                    </p:animClr>
                                    <p:animClr clrSpc="hsl" dir="cw">
                                      <p:cBhvr>
                                        <p:cTn id="17" dur="500" fill="hold"/>
                                        <p:tgtEl>
                                          <p:spTgt spid="3148"/>
                                        </p:tgtEl>
                                        <p:attrNameLst>
                                          <p:attrName>stroke.color</p:attrName>
                                        </p:attrNameLst>
                                      </p:cBhvr>
                                      <p:by>
                                        <p:hsl h="-7200000" s="0" l="0"/>
                                      </p:by>
                                    </p:animClr>
                                    <p:set>
                                      <p:cBhvr>
                                        <p:cTn id="18" dur="500" fill="hold"/>
                                        <p:tgtEl>
                                          <p:spTgt spid="3148"/>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149"/>
                                        </p:tgtEl>
                                        <p:attrNameLst>
                                          <p:attrName>style.visibility</p:attrName>
                                        </p:attrNameLst>
                                      </p:cBhvr>
                                      <p:to>
                                        <p:strVal val="visible"/>
                                      </p:to>
                                    </p:set>
                                    <p:animEffect transition="in" filter="wipe(left)">
                                      <p:cBhvr>
                                        <p:cTn id="23" dur="2000"/>
                                        <p:tgtEl>
                                          <p:spTgt spid="3149"/>
                                        </p:tgtEl>
                                      </p:cBhvr>
                                    </p:animEffect>
                                  </p:childTnLst>
                                </p:cTn>
                              </p:par>
                            </p:childTnLst>
                          </p:cTn>
                        </p:par>
                        <p:par>
                          <p:cTn id="24" fill="hold" nodeType="afterGroup">
                            <p:stCondLst>
                              <p:cond delay="2000"/>
                            </p:stCondLst>
                            <p:childTnLst>
                              <p:par>
                                <p:cTn id="25" presetID="20" presetClass="entr" presetSubtype="0" fill="hold" nodeType="afterEffect">
                                  <p:stCondLst>
                                    <p:cond delay="0"/>
                                  </p:stCondLst>
                                  <p:childTnLst>
                                    <p:set>
                                      <p:cBhvr>
                                        <p:cTn id="26" dur="1" fill="hold">
                                          <p:stCondLst>
                                            <p:cond delay="0"/>
                                          </p:stCondLst>
                                        </p:cTn>
                                        <p:tgtEl>
                                          <p:spTgt spid="3084"/>
                                        </p:tgtEl>
                                        <p:attrNameLst>
                                          <p:attrName>style.visibility</p:attrName>
                                        </p:attrNameLst>
                                      </p:cBhvr>
                                      <p:to>
                                        <p:strVal val="visible"/>
                                      </p:to>
                                    </p:set>
                                    <p:animEffect transition="in" filter="wedge">
                                      <p:cBhvr>
                                        <p:cTn id="27" dur="2000"/>
                                        <p:tgtEl>
                                          <p:spTgt spid="3084"/>
                                        </p:tgtEl>
                                      </p:cBhvr>
                                    </p:animEffect>
                                  </p:childTnLst>
                                </p:cTn>
                              </p:par>
                              <p:par>
                                <p:cTn id="28" presetID="20" presetClass="entr" presetSubtype="0" fill="hold" nodeType="withEffect">
                                  <p:stCondLst>
                                    <p:cond delay="0"/>
                                  </p:stCondLst>
                                  <p:childTnLst>
                                    <p:set>
                                      <p:cBhvr>
                                        <p:cTn id="29" dur="1" fill="hold">
                                          <p:stCondLst>
                                            <p:cond delay="0"/>
                                          </p:stCondLst>
                                        </p:cTn>
                                        <p:tgtEl>
                                          <p:spTgt spid="3100"/>
                                        </p:tgtEl>
                                        <p:attrNameLst>
                                          <p:attrName>style.visibility</p:attrName>
                                        </p:attrNameLst>
                                      </p:cBhvr>
                                      <p:to>
                                        <p:strVal val="visible"/>
                                      </p:to>
                                    </p:set>
                                    <p:animEffect transition="in" filter="wedge">
                                      <p:cBhvr>
                                        <p:cTn id="30" dur="2000"/>
                                        <p:tgtEl>
                                          <p:spTgt spid="3100"/>
                                        </p:tgtEl>
                                      </p:cBhvr>
                                    </p:animEffect>
                                  </p:childTnLst>
                                </p:cTn>
                              </p:par>
                              <p:par>
                                <p:cTn id="31" presetID="20" presetClass="entr" presetSubtype="0" fill="hold" nodeType="withEffect">
                                  <p:stCondLst>
                                    <p:cond delay="0"/>
                                  </p:stCondLst>
                                  <p:childTnLst>
                                    <p:set>
                                      <p:cBhvr>
                                        <p:cTn id="32" dur="1" fill="hold">
                                          <p:stCondLst>
                                            <p:cond delay="0"/>
                                          </p:stCondLst>
                                        </p:cTn>
                                        <p:tgtEl>
                                          <p:spTgt spid="3116"/>
                                        </p:tgtEl>
                                        <p:attrNameLst>
                                          <p:attrName>style.visibility</p:attrName>
                                        </p:attrNameLst>
                                      </p:cBhvr>
                                      <p:to>
                                        <p:strVal val="visible"/>
                                      </p:to>
                                    </p:set>
                                    <p:animEffect transition="in" filter="wedge">
                                      <p:cBhvr>
                                        <p:cTn id="33" dur="2000"/>
                                        <p:tgtEl>
                                          <p:spTgt spid="3116"/>
                                        </p:tgtEl>
                                      </p:cBhvr>
                                    </p:animEffect>
                                  </p:childTnLst>
                                </p:cTn>
                              </p:par>
                              <p:par>
                                <p:cTn id="34" presetID="20" presetClass="entr" presetSubtype="0" fill="hold" nodeType="withEffect">
                                  <p:stCondLst>
                                    <p:cond delay="0"/>
                                  </p:stCondLst>
                                  <p:childTnLst>
                                    <p:set>
                                      <p:cBhvr>
                                        <p:cTn id="35" dur="1" fill="hold">
                                          <p:stCondLst>
                                            <p:cond delay="0"/>
                                          </p:stCondLst>
                                        </p:cTn>
                                        <p:tgtEl>
                                          <p:spTgt spid="3133"/>
                                        </p:tgtEl>
                                        <p:attrNameLst>
                                          <p:attrName>style.visibility</p:attrName>
                                        </p:attrNameLst>
                                      </p:cBhvr>
                                      <p:to>
                                        <p:strVal val="visible"/>
                                      </p:to>
                                    </p:set>
                                    <p:animEffect transition="in" filter="wedge">
                                      <p:cBhvr>
                                        <p:cTn id="36" dur="2000"/>
                                        <p:tgtEl>
                                          <p:spTgt spid="3133"/>
                                        </p:tgtEl>
                                      </p:cBhvr>
                                    </p:animEffect>
                                  </p:childTnLst>
                                </p:cTn>
                              </p:par>
                              <p:par>
                                <p:cTn id="37" presetID="20" presetClass="entr" presetSubtype="0" fill="hold" nodeType="withEffect">
                                  <p:stCondLst>
                                    <p:cond delay="0"/>
                                  </p:stCondLst>
                                  <p:childTnLst>
                                    <p:set>
                                      <p:cBhvr>
                                        <p:cTn id="38" dur="1" fill="hold">
                                          <p:stCondLst>
                                            <p:cond delay="0"/>
                                          </p:stCondLst>
                                        </p:cTn>
                                        <p:tgtEl>
                                          <p:spTgt spid="3128"/>
                                        </p:tgtEl>
                                        <p:attrNameLst>
                                          <p:attrName>style.visibility</p:attrName>
                                        </p:attrNameLst>
                                      </p:cBhvr>
                                      <p:to>
                                        <p:strVal val="visible"/>
                                      </p:to>
                                    </p:set>
                                    <p:animEffect transition="in" filter="wedge">
                                      <p:cBhvr>
                                        <p:cTn id="39" dur="2000"/>
                                        <p:tgtEl>
                                          <p:spTgt spid="3128"/>
                                        </p:tgtEl>
                                      </p:cBhvr>
                                    </p:animEffect>
                                  </p:childTnLst>
                                </p:cTn>
                              </p:par>
                              <p:par>
                                <p:cTn id="40" presetID="20" presetClass="entr" presetSubtype="0" fill="hold" nodeType="withEffect">
                                  <p:stCondLst>
                                    <p:cond delay="0"/>
                                  </p:stCondLst>
                                  <p:childTnLst>
                                    <p:set>
                                      <p:cBhvr>
                                        <p:cTn id="41" dur="1" fill="hold">
                                          <p:stCondLst>
                                            <p:cond delay="0"/>
                                          </p:stCondLst>
                                        </p:cTn>
                                        <p:tgtEl>
                                          <p:spTgt spid="3112"/>
                                        </p:tgtEl>
                                        <p:attrNameLst>
                                          <p:attrName>style.visibility</p:attrName>
                                        </p:attrNameLst>
                                      </p:cBhvr>
                                      <p:to>
                                        <p:strVal val="visible"/>
                                      </p:to>
                                    </p:set>
                                    <p:animEffect transition="in" filter="wedge">
                                      <p:cBhvr>
                                        <p:cTn id="42" dur="2000"/>
                                        <p:tgtEl>
                                          <p:spTgt spid="3112"/>
                                        </p:tgtEl>
                                      </p:cBhvr>
                                    </p:animEffect>
                                  </p:childTnLst>
                                </p:cTn>
                              </p:par>
                              <p:par>
                                <p:cTn id="43" presetID="20" presetClass="entr" presetSubtype="0" fill="hold" nodeType="withEffect">
                                  <p:stCondLst>
                                    <p:cond delay="0"/>
                                  </p:stCondLst>
                                  <p:childTnLst>
                                    <p:set>
                                      <p:cBhvr>
                                        <p:cTn id="44" dur="1" fill="hold">
                                          <p:stCondLst>
                                            <p:cond delay="0"/>
                                          </p:stCondLst>
                                        </p:cTn>
                                        <p:tgtEl>
                                          <p:spTgt spid="3096"/>
                                        </p:tgtEl>
                                        <p:attrNameLst>
                                          <p:attrName>style.visibility</p:attrName>
                                        </p:attrNameLst>
                                      </p:cBhvr>
                                      <p:to>
                                        <p:strVal val="visible"/>
                                      </p:to>
                                    </p:set>
                                    <p:animEffect transition="in" filter="wedge">
                                      <p:cBhvr>
                                        <p:cTn id="45" dur="2000"/>
                                        <p:tgtEl>
                                          <p:spTgt spid="3096"/>
                                        </p:tgtEl>
                                      </p:cBhvr>
                                    </p:animEffect>
                                  </p:childTnLst>
                                </p:cTn>
                              </p:par>
                              <p:par>
                                <p:cTn id="46" presetID="20" presetClass="entr" presetSubtype="0" fill="hold" nodeType="withEffect">
                                  <p:stCondLst>
                                    <p:cond delay="0"/>
                                  </p:stCondLst>
                                  <p:childTnLst>
                                    <p:set>
                                      <p:cBhvr>
                                        <p:cTn id="47" dur="1" fill="hold">
                                          <p:stCondLst>
                                            <p:cond delay="0"/>
                                          </p:stCondLst>
                                        </p:cTn>
                                        <p:tgtEl>
                                          <p:spTgt spid="3080"/>
                                        </p:tgtEl>
                                        <p:attrNameLst>
                                          <p:attrName>style.visibility</p:attrName>
                                        </p:attrNameLst>
                                      </p:cBhvr>
                                      <p:to>
                                        <p:strVal val="visible"/>
                                      </p:to>
                                    </p:set>
                                    <p:animEffect transition="in" filter="wedge">
                                      <p:cBhvr>
                                        <p:cTn id="48"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3084"/>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1" presetClass="exit" presetSubtype="4" fill="hold" nodeType="withEffect">
                                  <p:stCondLst>
                                    <p:cond delay="0"/>
                                  </p:stCondLst>
                                  <p:childTnLst>
                                    <p:animEffect transition="out" filter="wheel(4)">
                                      <p:cBhvr>
                                        <p:cTn id="53" dur="2000"/>
                                        <p:tgtEl>
                                          <p:spTgt spid="3084"/>
                                        </p:tgtEl>
                                      </p:cBhvr>
                                    </p:animEffect>
                                    <p:set>
                                      <p:cBhvr>
                                        <p:cTn id="54" dur="1" fill="hold">
                                          <p:stCondLst>
                                            <p:cond delay="1999"/>
                                          </p:stCondLst>
                                        </p:cTn>
                                        <p:tgtEl>
                                          <p:spTgt spid="3084"/>
                                        </p:tgtEl>
                                        <p:attrNameLst>
                                          <p:attrName>style.visibility</p:attrName>
                                        </p:attrNameLst>
                                      </p:cBhvr>
                                      <p:to>
                                        <p:strVal val="hidden"/>
                                      </p:to>
                                    </p:set>
                                  </p:childTnLst>
                                </p:cTn>
                              </p:par>
                            </p:childTnLst>
                          </p:cTn>
                        </p:par>
                      </p:childTnLst>
                    </p:cTn>
                  </p:par>
                </p:childTnLst>
              </p:cTn>
              <p:nextCondLst>
                <p:cond evt="onClick" delay="0">
                  <p:tgtEl>
                    <p:spTgt spid="3084"/>
                  </p:tgtEl>
                </p:cond>
              </p:nextCondLst>
            </p:seq>
            <p:seq concurrent="1" nextAc="seek">
              <p:cTn id="55" restart="whenNotActive" fill="hold" evtFilter="cancelBubble" nodeType="interactiveSeq">
                <p:stCondLst>
                  <p:cond evt="onClick" delay="0">
                    <p:tgtEl>
                      <p:spTgt spid="310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21" presetClass="exit" presetSubtype="4" fill="hold" nodeType="withEffect">
                                  <p:stCondLst>
                                    <p:cond delay="0"/>
                                  </p:stCondLst>
                                  <p:childTnLst>
                                    <p:animEffect transition="out" filter="wheel(4)">
                                      <p:cBhvr>
                                        <p:cTn id="59" dur="2000"/>
                                        <p:tgtEl>
                                          <p:spTgt spid="3100"/>
                                        </p:tgtEl>
                                      </p:cBhvr>
                                    </p:animEffect>
                                    <p:set>
                                      <p:cBhvr>
                                        <p:cTn id="60" dur="1" fill="hold">
                                          <p:stCondLst>
                                            <p:cond delay="1999"/>
                                          </p:stCondLst>
                                        </p:cTn>
                                        <p:tgtEl>
                                          <p:spTgt spid="3100"/>
                                        </p:tgtEl>
                                        <p:attrNameLst>
                                          <p:attrName>style.visibility</p:attrName>
                                        </p:attrNameLst>
                                      </p:cBhvr>
                                      <p:to>
                                        <p:strVal val="hidden"/>
                                      </p:to>
                                    </p:set>
                                  </p:childTnLst>
                                </p:cTn>
                              </p:par>
                            </p:childTnLst>
                          </p:cTn>
                        </p:par>
                      </p:childTnLst>
                    </p:cTn>
                  </p:par>
                </p:childTnLst>
              </p:cTn>
              <p:nextCondLst>
                <p:cond evt="onClick" delay="0">
                  <p:tgtEl>
                    <p:spTgt spid="3100"/>
                  </p:tgtEl>
                </p:cond>
              </p:nextCondLst>
            </p:seq>
            <p:seq concurrent="1" nextAc="seek">
              <p:cTn id="61" restart="whenNotActive" fill="hold" evtFilter="cancelBubble" nodeType="interactiveSeq">
                <p:stCondLst>
                  <p:cond evt="onClick" delay="0">
                    <p:tgtEl>
                      <p:spTgt spid="3116"/>
                    </p:tgtEl>
                  </p:cond>
                </p:stCondLst>
                <p:endSync evt="end" delay="0">
                  <p:rtn val="all"/>
                </p:endSync>
                <p:childTnLst>
                  <p:par>
                    <p:cTn id="62" fill="hold" nodeType="clickPar">
                      <p:stCondLst>
                        <p:cond delay="0"/>
                      </p:stCondLst>
                      <p:childTnLst>
                        <p:par>
                          <p:cTn id="63" fill="hold" nodeType="withGroup">
                            <p:stCondLst>
                              <p:cond delay="0"/>
                            </p:stCondLst>
                            <p:childTnLst>
                              <p:par>
                                <p:cTn id="64" presetID="21" presetClass="exit" presetSubtype="4" fill="hold" nodeType="withEffect">
                                  <p:stCondLst>
                                    <p:cond delay="0"/>
                                  </p:stCondLst>
                                  <p:childTnLst>
                                    <p:animEffect transition="out" filter="wheel(4)">
                                      <p:cBhvr>
                                        <p:cTn id="65" dur="2000"/>
                                        <p:tgtEl>
                                          <p:spTgt spid="3116"/>
                                        </p:tgtEl>
                                      </p:cBhvr>
                                    </p:animEffect>
                                    <p:set>
                                      <p:cBhvr>
                                        <p:cTn id="66" dur="1" fill="hold">
                                          <p:stCondLst>
                                            <p:cond delay="1999"/>
                                          </p:stCondLst>
                                        </p:cTn>
                                        <p:tgtEl>
                                          <p:spTgt spid="3116"/>
                                        </p:tgtEl>
                                        <p:attrNameLst>
                                          <p:attrName>style.visibility</p:attrName>
                                        </p:attrNameLst>
                                      </p:cBhvr>
                                      <p:to>
                                        <p:strVal val="hidden"/>
                                      </p:to>
                                    </p:set>
                                  </p:childTnLst>
                                </p:cTn>
                              </p:par>
                            </p:childTnLst>
                          </p:cTn>
                        </p:par>
                      </p:childTnLst>
                    </p:cTn>
                  </p:par>
                </p:childTnLst>
              </p:cTn>
              <p:nextCondLst>
                <p:cond evt="onClick" delay="0">
                  <p:tgtEl>
                    <p:spTgt spid="3116"/>
                  </p:tgtEl>
                </p:cond>
              </p:nextCondLst>
            </p:seq>
            <p:seq concurrent="1" nextAc="seek">
              <p:cTn id="67" restart="whenNotActive" fill="hold" evtFilter="cancelBubble" nodeType="interactiveSeq">
                <p:stCondLst>
                  <p:cond evt="onClick" delay="0">
                    <p:tgtEl>
                      <p:spTgt spid="3133"/>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21" presetClass="exit" presetSubtype="4" fill="hold" nodeType="withEffect">
                                  <p:stCondLst>
                                    <p:cond delay="0"/>
                                  </p:stCondLst>
                                  <p:childTnLst>
                                    <p:animEffect transition="out" filter="wheel(4)">
                                      <p:cBhvr>
                                        <p:cTn id="71" dur="2000"/>
                                        <p:tgtEl>
                                          <p:spTgt spid="3133"/>
                                        </p:tgtEl>
                                      </p:cBhvr>
                                    </p:animEffect>
                                    <p:set>
                                      <p:cBhvr>
                                        <p:cTn id="72" dur="1" fill="hold">
                                          <p:stCondLst>
                                            <p:cond delay="1999"/>
                                          </p:stCondLst>
                                        </p:cTn>
                                        <p:tgtEl>
                                          <p:spTgt spid="3133"/>
                                        </p:tgtEl>
                                        <p:attrNameLst>
                                          <p:attrName>style.visibility</p:attrName>
                                        </p:attrNameLst>
                                      </p:cBhvr>
                                      <p:to>
                                        <p:strVal val="hidden"/>
                                      </p:to>
                                    </p:set>
                                  </p:childTnLst>
                                </p:cTn>
                              </p:par>
                            </p:childTnLst>
                          </p:cTn>
                        </p:par>
                      </p:childTnLst>
                    </p:cTn>
                  </p:par>
                </p:childTnLst>
              </p:cTn>
              <p:nextCondLst>
                <p:cond evt="onClick" delay="0">
                  <p:tgtEl>
                    <p:spTgt spid="3133"/>
                  </p:tgtEl>
                </p:cond>
              </p:nextCondLst>
            </p:seq>
          </p:childTnLst>
        </p:cTn>
      </p:par>
    </p:tnLst>
    <p:bldLst>
      <p:bldP spid="3147" grpId="0" animBg="1"/>
      <p:bldP spid="3148" grpId="0" animBg="1"/>
      <p:bldP spid="3148" grpId="1" animBg="1"/>
      <p:bldP spid="3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a:solidFill>
                  <a:srgbClr val="00B0F0"/>
                </a:solidFill>
                <a:latin typeface="Times New Roman" panose="02020603050405020304" pitchFamily="18" charset="0"/>
                <a:cs typeface="Times New Roman" panose="02020603050405020304" pitchFamily="18" charset="0"/>
              </a:rPr>
              <a:t> </a:t>
            </a:r>
            <a:r>
              <a:rPr lang="en-US" altLang="vi-VN" b="1" dirty="0">
                <a:solidFill>
                  <a:srgbClr val="0000FF"/>
                </a:solidFill>
                <a:latin typeface="Times New Roman" panose="02020603050405020304" pitchFamily="18" charset="0"/>
                <a:cs typeface="Times New Roman" panose="02020603050405020304" pitchFamily="18" charset="0"/>
              </a:rPr>
              <a:t>KỂ CHUYỆN</a:t>
            </a:r>
            <a:r>
              <a:rPr lang="en-US" altLang="vi-VN" dirty="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Ở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với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chiến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khu</a:t>
            </a:r>
            <a:r>
              <a:rPr lang="en-US" altLang="vi-VN" b="1"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a/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1</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Đề</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nghị</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trung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đoàn</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trưởng</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tới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gặp</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ai</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Trung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trưởng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b/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2</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Chúng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em</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xin</a:t>
            </a:r>
            <a:r>
              <a:rPr lang="en-US" altLang="vi-VN" sz="2800" dirty="0">
                <a:solidFill>
                  <a:srgbClr val="FF0000"/>
                </a:solidFill>
                <a:latin typeface="Times New Roman" panose="02020603050405020304" pitchFamily="18" charset="0"/>
                <a:cs typeface="Times New Roman" panose="02020603050405020304" pitchFamily="18" charset="0"/>
              </a:rPr>
              <a:t> ở </a:t>
            </a:r>
            <a:r>
              <a:rPr lang="en-US" altLang="vi-VN" sz="2800" dirty="0" err="1">
                <a:solidFill>
                  <a:srgbClr val="FF0000"/>
                </a:solidFill>
                <a:latin typeface="Times New Roman" panose="02020603050405020304" pitchFamily="18" charset="0"/>
                <a:cs typeface="Times New Roman" panose="02020603050405020304" pitchFamily="18" charset="0"/>
              </a:rPr>
              <a:t>lại</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nói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Toàn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đội</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hưởng</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ứng</a:t>
            </a:r>
            <a:r>
              <a:rPr lang="en-US" altLang="vi-VN" sz="2800" dirty="0">
                <a:solidFill>
                  <a:srgbClr val="0000FF"/>
                </a:solidFill>
                <a:latin typeface="Times New Roman" panose="02020603050405020304" pitchFamily="18" charset="0"/>
                <a:cs typeface="Times New Roman" panose="02020603050405020304" pitchFamily="18" charset="0"/>
              </a:rPr>
              <a:t> ý </a:t>
            </a:r>
            <a:r>
              <a:rPr lang="en-US" altLang="vi-VN" sz="2800" dirty="0" err="1">
                <a:solidFill>
                  <a:srgbClr val="0000FF"/>
                </a:solidFill>
                <a:latin typeface="Times New Roman" panose="02020603050405020304" pitchFamily="18" charset="0"/>
                <a:cs typeface="Times New Roman" panose="02020603050405020304" pitchFamily="18" charset="0"/>
              </a:rPr>
              <a:t>kiến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của</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Lượm</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như</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thế</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nào</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Mừng</a:t>
            </a:r>
            <a:r>
              <a:rPr lang="en-US" altLang="vi-VN" sz="2800" dirty="0">
                <a:solidFill>
                  <a:srgbClr val="0000FF"/>
                </a:solidFill>
                <a:latin typeface="Times New Roman" panose="02020603050405020304" pitchFamily="18" charset="0"/>
                <a:cs typeface="Times New Roman" panose="02020603050405020304" pitchFamily="18" charset="0"/>
              </a:rPr>
              <a:t> van </a:t>
            </a:r>
            <a:r>
              <a:rPr lang="en-US" altLang="vi-VN" sz="2800" dirty="0" err="1">
                <a:solidFill>
                  <a:srgbClr val="0000FF"/>
                </a:solidFill>
                <a:latin typeface="Times New Roman" panose="02020603050405020304" pitchFamily="18" charset="0"/>
                <a:cs typeface="Times New Roman" panose="02020603050405020304" pitchFamily="18" charset="0"/>
              </a:rPr>
              <a:t>xin</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điều</a:t>
            </a:r>
            <a:r>
              <a:rPr lang="en-US" altLang="vi-VN" sz="2800" dirty="0">
                <a:solidFill>
                  <a:srgbClr val="0000FF"/>
                </a:solidFill>
                <a:latin typeface="Times New Roman" panose="02020603050405020304" pitchFamily="18" charset="0"/>
                <a:cs typeface="Times New Roman" panose="02020603050405020304" pitchFamily="18" charset="0"/>
              </a:rPr>
              <a:t> </a:t>
            </a:r>
            <a:r>
              <a:rPr lang="en-US" altLang="vi-VN" sz="2800" dirty="0" err="1">
                <a:solidFill>
                  <a:srgbClr val="0000FF"/>
                </a:solidFill>
                <a:latin typeface="Times New Roman" panose="02020603050405020304" pitchFamily="18" charset="0"/>
                <a:cs typeface="Times New Roman" panose="02020603050405020304" pitchFamily="18" charset="0"/>
              </a:rPr>
              <a:t>gì</a:t>
            </a:r>
            <a:r>
              <a:rPr lang="en-US" altLang="vi-VN" sz="28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c/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3</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Lời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hứa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của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người</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chỉ</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huy</a:t>
            </a:r>
            <a:r>
              <a:rPr lang="en-US" altLang="vi-VN" sz="28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a:solidFill>
                  <a:srgbClr val="FF0000"/>
                </a:solidFill>
                <a:latin typeface="Times New Roman" panose="02020603050405020304" pitchFamily="18" charset="0"/>
                <a:cs typeface="Times New Roman" panose="02020603050405020304" pitchFamily="18" charset="0"/>
              </a:rPr>
              <a:t>d/ </a:t>
            </a:r>
            <a:r>
              <a:rPr lang="en-US" altLang="vi-VN" sz="2800" b="1" u="sng" dirty="0" err="1">
                <a:solidFill>
                  <a:srgbClr val="FF0000"/>
                </a:solidFill>
                <a:latin typeface="Times New Roman" panose="02020603050405020304" pitchFamily="18" charset="0"/>
                <a:cs typeface="Times New Roman" panose="02020603050405020304" pitchFamily="18" charset="0"/>
              </a:rPr>
              <a:t>Đoạn</a:t>
            </a:r>
            <a:r>
              <a:rPr lang="en-US" altLang="vi-VN" sz="2800" b="1" u="sng" dirty="0">
                <a:solidFill>
                  <a:srgbClr val="FF0000"/>
                </a:solidFill>
                <a:latin typeface="Times New Roman" panose="02020603050405020304" pitchFamily="18" charset="0"/>
                <a:cs typeface="Times New Roman" panose="02020603050405020304" pitchFamily="18" charset="0"/>
              </a:rPr>
              <a:t> 4</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Tiếng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hát</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giữa</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rừng</a:t>
            </a:r>
            <a:r>
              <a:rPr lang="en-US" altLang="vi-VN" sz="2800" dirty="0">
                <a:solidFill>
                  <a:srgbClr val="FF0000"/>
                </a:solidFill>
                <a:latin typeface="Times New Roman" panose="02020603050405020304" pitchFamily="18" charset="0"/>
                <a:cs typeface="Times New Roman" panose="02020603050405020304" pitchFamily="18" charset="0"/>
              </a:rPr>
              <a:t> </a:t>
            </a:r>
            <a:r>
              <a:rPr lang="en-US" altLang="vi-VN" sz="2800" dirty="0" err="1">
                <a:solidFill>
                  <a:srgbClr val="FF0000"/>
                </a:solidFill>
                <a:latin typeface="Times New Roman" panose="02020603050405020304" pitchFamily="18" charset="0"/>
                <a:cs typeface="Times New Roman" panose="02020603050405020304" pitchFamily="18" charset="0"/>
              </a:rPr>
              <a:t>đêm</a:t>
            </a:r>
            <a:r>
              <a:rPr lang="en-US" altLang="vi-VN" sz="18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anim calcmode="lin" valueType="num">
                                      <p:cBhvr>
                                        <p:cTn id="13" dur="500" fill="hold"/>
                                        <p:tgtEl>
                                          <p:spTgt spid="48131">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Effect transition="in" filter="wheel(4)">
                                      <p:cBhvr>
                                        <p:cTn id="19" dur="500"/>
                                        <p:tgtEl>
                                          <p:spTgt spid="48131">
                                            <p:txEl>
                                              <p:pRg st="3" end="3"/>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wheel(4)">
                                      <p:cBhvr>
                                        <p:cTn id="22" dur="500"/>
                                        <p:tgtEl>
                                          <p:spTgt spid="48131">
                                            <p:txEl>
                                              <p:pRg st="4" end="4"/>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Effect transition="in" filter="wheel(4)">
                                      <p:cBhvr>
                                        <p:cTn id="25" dur="500"/>
                                        <p:tgtEl>
                                          <p:spTgt spid="48131">
                                            <p:txEl>
                                              <p:pRg st="5" end="5"/>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6" end="6"/>
                                            </p:txEl>
                                          </p:spTgt>
                                        </p:tgtEl>
                                        <p:attrNameLst>
                                          <p:attrName>style.visibility</p:attrName>
                                        </p:attrNameLst>
                                      </p:cBhvr>
                                      <p:to>
                                        <p:strVal val="visible"/>
                                      </p:to>
                                    </p:set>
                                    <p:animEffect transition="in" filter="wheel(4)">
                                      <p:cBhvr>
                                        <p:cTn id="28" dur="500"/>
                                        <p:tgtEl>
                                          <p:spTgt spid="48131">
                                            <p:txEl>
                                              <p:pRg st="6" end="6"/>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7" end="7"/>
                                            </p:txEl>
                                          </p:spTgt>
                                        </p:tgtEl>
                                        <p:attrNameLst>
                                          <p:attrName>style.visibility</p:attrName>
                                        </p:attrNameLst>
                                      </p:cBhvr>
                                      <p:to>
                                        <p:strVal val="visible"/>
                                      </p:to>
                                    </p:set>
                                    <p:animEffect transition="in" filter="wheel(4)">
                                      <p:cBhvr>
                                        <p:cTn id="31" dur="500"/>
                                        <p:tgtEl>
                                          <p:spTgt spid="48131">
                                            <p:txEl>
                                              <p:pRg st="7" end="7"/>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8" end="8"/>
                                            </p:txEl>
                                          </p:spTgt>
                                        </p:tgtEl>
                                        <p:attrNameLst>
                                          <p:attrName>style.visibility</p:attrName>
                                        </p:attrNameLst>
                                      </p:cBhvr>
                                      <p:to>
                                        <p:strVal val="visible"/>
                                      </p:to>
                                    </p:set>
                                    <p:animEffect transition="in" filter="wheel(4)">
                                      <p:cBhvr>
                                        <p:cTn id="34" dur="500"/>
                                        <p:tgtEl>
                                          <p:spTgt spid="48131">
                                            <p:txEl>
                                              <p:pRg st="8" end="8"/>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9" end="9"/>
                                            </p:txEl>
                                          </p:spTgt>
                                        </p:tgtEl>
                                        <p:attrNameLst>
                                          <p:attrName>style.visibility</p:attrName>
                                        </p:attrNameLst>
                                      </p:cBhvr>
                                      <p:to>
                                        <p:strVal val="visible"/>
                                      </p:to>
                                    </p:set>
                                    <p:animEffect transition="in" filter="wheel(4)">
                                      <p:cBhvr>
                                        <p:cTn id="37" dur="500"/>
                                        <p:tgtEl>
                                          <p:spTgt spid="48131">
                                            <p:txEl>
                                              <p:pRg st="9" end="9"/>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0" end="10"/>
                                            </p:txEl>
                                          </p:spTgt>
                                        </p:tgtEl>
                                        <p:attrNameLst>
                                          <p:attrName>style.visibility</p:attrName>
                                        </p:attrNameLst>
                                      </p:cBhvr>
                                      <p:to>
                                        <p:strVal val="visible"/>
                                      </p:to>
                                    </p:set>
                                    <p:animEffect transition="in" filter="wheel(4)">
                                      <p:cBhvr>
                                        <p:cTn id="40" dur="500"/>
                                        <p:tgtEl>
                                          <p:spTgt spid="48131">
                                            <p:txEl>
                                              <p:pRg st="10" end="10"/>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1" end="11"/>
                                            </p:txEl>
                                          </p:spTgt>
                                        </p:tgtEl>
                                        <p:attrNameLst>
                                          <p:attrName>style.visibility</p:attrName>
                                        </p:attrNameLst>
                                      </p:cBhvr>
                                      <p:to>
                                        <p:strVal val="visible"/>
                                      </p:to>
                                    </p:set>
                                    <p:animEffect transition="in" filter="wheel(4)">
                                      <p:cBhvr>
                                        <p:cTn id="43" dur="500"/>
                                        <p:tgtEl>
                                          <p:spTgt spid="481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eaLnBrk="1" hangingPunct="1">
              <a:buFontTx/>
              <a:buNone/>
              <a:defRPr/>
            </a:pPr>
            <a:r>
              <a:rPr lang="en-US" altLang="vi-VN" dirty="0">
                <a:solidFill>
                  <a:srgbClr val="0000FF"/>
                </a:solidFill>
                <a:latin typeface="Times New Roman" panose="02020603050405020304" pitchFamily="18" charset="0"/>
                <a:cs typeface="Times New Roman" panose="02020603050405020304" pitchFamily="18" charset="0"/>
              </a:rPr>
              <a:t>-</a:t>
            </a:r>
            <a:r>
              <a:rPr lang="vi-VN" altLang="vi-VN" dirty="0">
                <a:solidFill>
                  <a:srgbClr val="0000FF"/>
                </a:solidFill>
                <a:latin typeface="Times New Roman" panose="02020603050405020304" pitchFamily="18" charset="0"/>
                <a:cs typeface="Times New Roman" panose="02020603050405020304" pitchFamily="18" charset="0"/>
              </a:rPr>
              <a:t> </a:t>
            </a:r>
            <a:r>
              <a:rPr lang="en-US" altLang="vi-VN" dirty="0">
                <a:solidFill>
                  <a:srgbClr val="0000FF"/>
                </a:solidFill>
                <a:latin typeface="Times New Roman" panose="02020603050405020304" pitchFamily="18" charset="0"/>
                <a:cs typeface="Times New Roman" panose="02020603050405020304" pitchFamily="18" charset="0"/>
              </a:rPr>
              <a:t>Qua </a:t>
            </a:r>
            <a:r>
              <a:rPr lang="en-US" altLang="vi-VN" dirty="0" err="1">
                <a:solidFill>
                  <a:srgbClr val="0000FF"/>
                </a:solidFill>
                <a:latin typeface="Times New Roman" panose="02020603050405020304" pitchFamily="18" charset="0"/>
                <a:cs typeface="Times New Roman" panose="02020603050405020304" pitchFamily="18" charset="0"/>
              </a:rPr>
              <a:t>câu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chuyện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em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hiểu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điều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gì</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về</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chiến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sĩ</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nhỏ</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tuổi</a:t>
            </a:r>
            <a:r>
              <a:rPr lang="en-US" altLang="vi-VN" dirty="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endParaRPr lang="vi-VN" altLang="vi-VN"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defRPr/>
            </a:pPr>
            <a:r>
              <a:rPr lang="en-US" altLang="vi-VN" b="1" dirty="0" err="1">
                <a:solidFill>
                  <a:srgbClr val="FF0000"/>
                </a:solidFill>
                <a:latin typeface="Times New Roman" panose="02020603050405020304" pitchFamily="18" charset="0"/>
                <a:cs typeface="Times New Roman" panose="02020603050405020304" pitchFamily="18" charset="0"/>
              </a:rPr>
              <a:t>Các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chiến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sĩ</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nhỏ</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tuổi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rất</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yêu</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nước</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không</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ngần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ngại</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khó</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khăn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gian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khổ,sẵn</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sàng</a:t>
            </a:r>
            <a:r>
              <a:rPr lang="en-US" altLang="vi-VN" b="1" dirty="0">
                <a:solidFill>
                  <a:srgbClr val="FF0000"/>
                </a:solidFill>
                <a:latin typeface="Times New Roman" panose="02020603050405020304" pitchFamily="18" charset="0"/>
                <a:cs typeface="Times New Roman" panose="02020603050405020304" pitchFamily="18" charset="0"/>
              </a:rPr>
              <a:t> hi </a:t>
            </a:r>
            <a:r>
              <a:rPr lang="en-US" altLang="vi-VN" b="1" dirty="0" err="1">
                <a:solidFill>
                  <a:srgbClr val="FF0000"/>
                </a:solidFill>
                <a:latin typeface="Times New Roman" panose="02020603050405020304" pitchFamily="18" charset="0"/>
                <a:cs typeface="Times New Roman" panose="02020603050405020304" pitchFamily="18" charset="0"/>
              </a:rPr>
              <a:t>sinh</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vì</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Tổ</a:t>
            </a: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err="1">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
        <p:nvSpPr>
          <p:cNvPr id="3" name="TextBox 3"/>
          <p:cNvSpPr txBox="1">
            <a:spLocks noChangeArrowheads="1"/>
          </p:cNvSpPr>
          <p:nvPr/>
        </p:nvSpPr>
        <p:spPr bwMode="auto">
          <a:xfrm>
            <a:off x="624681" y="4572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vi-VN" altLang="vi-VN" sz="3600" b="1" i="0" u="sng"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chuyện</a:t>
            </a:r>
            <a:r>
              <a:rPr kumimoji="0" lang="vi-VN" altLang="vi-VN"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26"/>
          <p:cNvSpPr>
            <a:spLocks noChangeArrowheads="1"/>
          </p:cNvSpPr>
          <p:nvPr/>
        </p:nvSpPr>
        <p:spPr bwMode="auto">
          <a:xfrm>
            <a:off x="533400" y="2438400"/>
            <a:ext cx="7847013" cy="2062163"/>
          </a:xfrm>
          <a:prstGeom prst="rect">
            <a:avLst/>
          </a:prstGeom>
          <a:solidFill>
            <a:schemeClr val="accent1">
              <a:lumMod val="40000"/>
              <a:lumOff val="6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ngợi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sĩ</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ngần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ngại</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alt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07" name="TextBox 3"/>
          <p:cNvSpPr txBox="1">
            <a:spLocks noChangeArrowheads="1"/>
          </p:cNvSpPr>
          <p:nvPr/>
        </p:nvSpPr>
        <p:spPr bwMode="auto">
          <a:xfrm>
            <a:off x="617538" y="609600"/>
            <a:ext cx="77628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 </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endParaRPr kumimoji="0" lang="vi-VN" altLang="vi-VN" sz="32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1435070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743120215"/>
      </p:ext>
    </p:extLst>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4"/>
          <p:cNvSpPr txBox="1">
            <a:spLocks noChangeArrowheads="1"/>
          </p:cNvSpPr>
          <p:nvPr/>
        </p:nvSpPr>
        <p:spPr bwMode="auto">
          <a:xfrm>
            <a:off x="0" y="96585"/>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đọc</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Kể</a:t>
            </a:r>
            <a:r>
              <a:rPr lang="en-US" altLang="en-US" b="1" u="sng" dirty="0">
                <a:latin typeface="Times New Roman" panose="02020603050405020304" pitchFamily="18" charset="0"/>
                <a:cs typeface="Times New Roman" panose="02020603050405020304" pitchFamily="18" charset="0"/>
              </a:rPr>
              <a:t> </a:t>
            </a:r>
            <a:r>
              <a:rPr lang="en-US" altLang="en-US" b="1" u="sng" dirty="0" err="1">
                <a:latin typeface="Times New Roman" panose="02020603050405020304" pitchFamily="18" charset="0"/>
                <a:cs typeface="Times New Roman" panose="02020603050405020304" pitchFamily="18" charset="0"/>
              </a:rPr>
              <a:t>chuyện</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367481" y="51799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1683308"/>
            <a:ext cx="9144000" cy="5174693"/>
          </a:xfrm>
          <a:prstGeom prst="rect">
            <a:avLst/>
          </a:prstGeom>
        </p:spPr>
      </p:pic>
      <p:sp>
        <p:nvSpPr>
          <p:cNvPr id="7" name="Text Box 16"/>
          <p:cNvSpPr txBox="1">
            <a:spLocks noChangeArrowheads="1"/>
          </p:cNvSpPr>
          <p:nvPr/>
        </p:nvSpPr>
        <p:spPr bwMode="auto">
          <a:xfrm>
            <a:off x="5562600" y="1221643"/>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Cloud Callout 1"/>
          <p:cNvSpPr/>
          <p:nvPr/>
        </p:nvSpPr>
        <p:spPr>
          <a:xfrm>
            <a:off x="0" y="676023"/>
            <a:ext cx="2403764" cy="995363"/>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mj-lt"/>
              </a:rPr>
              <a:t>SGK/</a:t>
            </a:r>
            <a:r>
              <a:rPr lang="en-US" sz="3200" dirty="0">
                <a:latin typeface="+mj-lt"/>
              </a:rPr>
              <a:t>13</a:t>
            </a:r>
          </a:p>
        </p:txBody>
      </p:sp>
    </p:spTree>
    <p:extLst>
      <p:ext uri="{BB962C8B-B14F-4D97-AF65-F5344CB8AC3E}">
        <p14:creationId xmlns:p14="http://schemas.microsoft.com/office/powerpoint/2010/main" val="278662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8" name="Text Box 14">
            <a:hlinkClick r:id="rId2" action="ppaction://hlinksldjump"/>
          </p:cNvPr>
          <p:cNvSpPr txBox="1">
            <a:spLocks noChangeArrowheads="1"/>
          </p:cNvSpPr>
          <p:nvPr/>
        </p:nvSpPr>
        <p:spPr bwMode="auto">
          <a:xfrm>
            <a:off x="5105400" y="1533526"/>
            <a:ext cx="3352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none"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a:ln>
                  <a:noFill/>
                </a:ln>
                <a:solidFill>
                  <a:srgbClr val="1A0597"/>
                </a:solidFill>
                <a:effectLst/>
                <a:uLnTx/>
                <a:uFillTx/>
                <a:latin typeface="Times New Roman" panose="02020603050405020304" pitchFamily="18" charset="0"/>
                <a:ea typeface="+mn-ea"/>
                <a:cs typeface="Times New Roman" panose="02020603050405020304" pitchFamily="18" charset="0"/>
              </a:rPr>
              <a:t>Tìm hiểu bài</a:t>
            </a:r>
          </a:p>
        </p:txBody>
      </p:sp>
      <p:sp>
        <p:nvSpPr>
          <p:cNvPr id="10" name="Line 15"/>
          <p:cNvSpPr>
            <a:spLocks noChangeShapeType="1"/>
          </p:cNvSpPr>
          <p:nvPr/>
        </p:nvSpPr>
        <p:spPr bwMode="auto">
          <a:xfrm>
            <a:off x="5504007" y="2036763"/>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Line 21"/>
          <p:cNvSpPr>
            <a:spLocks noChangeShapeType="1"/>
          </p:cNvSpPr>
          <p:nvPr/>
        </p:nvSpPr>
        <p:spPr bwMode="auto">
          <a:xfrm flipH="1">
            <a:off x="1978025" y="5568156"/>
            <a:ext cx="120650" cy="5508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Line 7"/>
          <p:cNvSpPr>
            <a:spLocks noChangeShapeType="1"/>
          </p:cNvSpPr>
          <p:nvPr/>
        </p:nvSpPr>
        <p:spPr bwMode="auto">
          <a:xfrm flipH="1">
            <a:off x="4869623" y="432088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Line 7"/>
          <p:cNvSpPr>
            <a:spLocks noChangeShapeType="1"/>
          </p:cNvSpPr>
          <p:nvPr/>
        </p:nvSpPr>
        <p:spPr bwMode="auto">
          <a:xfrm flipH="1">
            <a:off x="2054225" y="5568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8" name="Line 7"/>
          <p:cNvSpPr>
            <a:spLocks noChangeShapeType="1"/>
          </p:cNvSpPr>
          <p:nvPr/>
        </p:nvSpPr>
        <p:spPr bwMode="auto">
          <a:xfrm flipH="1">
            <a:off x="2663825" y="4044156"/>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trung đoàn </a:t>
            </a:r>
          </a:p>
        </p:txBody>
      </p:sp>
      <p:sp>
        <p:nvSpPr>
          <p:cNvPr id="26" name="Hình Chữ nhật 25"/>
          <p:cNvSpPr>
            <a:spLocks noChangeArrowheads="1"/>
          </p:cNvSpPr>
          <p:nvPr/>
        </p:nvSpPr>
        <p:spPr bwMode="auto">
          <a:xfrm>
            <a:off x="352425" y="29116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nghẹn lại ,</a:t>
            </a:r>
            <a:endParaRPr kumimoji="0" lang="en-US" alt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2133600" y="2911693"/>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301914" y="3641436"/>
            <a:ext cx="45720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đấu</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287" name="TextBox 3"/>
          <p:cNvSpPr txBox="1">
            <a:spLocks noChangeArrowheads="1"/>
          </p:cNvSpPr>
          <p:nvPr/>
        </p:nvSpPr>
        <p:spPr bwMode="auto">
          <a:xfrm>
            <a:off x="495300" y="155575"/>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7" name="Text Box 16"/>
          <p:cNvSpPr txBox="1">
            <a:spLocks noChangeArrowheads="1"/>
          </p:cNvSpPr>
          <p:nvPr/>
        </p:nvSpPr>
        <p:spPr bwMode="auto">
          <a:xfrm>
            <a:off x="5341938" y="778968"/>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6162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3" grpId="0"/>
      <p:bldP spid="24" grpId="0"/>
      <p:bldP spid="25" grpId="0"/>
      <p:bldP spid="26"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990000"/>
                </a:solidFill>
                <a:latin typeface="Times New Roman" panose="02020603050405020304" pitchFamily="18" charset="0"/>
                <a:cs typeface="Times New Roman" panose="02020603050405020304" pitchFamily="18" charset="0"/>
              </a:rPr>
              <a:t>* Giải nghĩa từ:</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Trung đoàn trưởng: </a:t>
            </a:r>
            <a:r>
              <a:rPr lang="en-US" altLang="en-US">
                <a:latin typeface="Times New Roman" panose="02020603050405020304" pitchFamily="18" charset="0"/>
                <a:cs typeface="Times New Roman" panose="02020603050405020304" pitchFamily="18" charset="0"/>
              </a:rPr>
              <a:t>người chỉ huy trung đoàn (đơn vị bộ đội tương đối lớn)</a:t>
            </a:r>
          </a:p>
        </p:txBody>
      </p:sp>
      <p:sp>
        <p:nvSpPr>
          <p:cNvPr id="126991" name="Text Box 15">
            <a:hlinkClick r:id="rId2"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Lán: </a:t>
            </a:r>
            <a:r>
              <a:rPr lang="en-US" altLang="en-US">
                <a:latin typeface="Times New Roman" panose="02020603050405020304" pitchFamily="18" charset="0"/>
                <a:cs typeface="Times New Roman" panose="02020603050405020304" pitchFamily="18" charset="0"/>
              </a:rPr>
              <a:t>nhà dựng tạm, sơ sài, thường bằng tre nứa</a:t>
            </a:r>
          </a:p>
        </p:txBody>
      </p:sp>
      <p:sp>
        <p:nvSpPr>
          <p:cNvPr id="126992" name="Text Box 16">
            <a:hlinkClick r:id="rId3"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Tây: </a:t>
            </a:r>
            <a:r>
              <a:rPr lang="en-US" altLang="en-US">
                <a:latin typeface="Times New Roman" panose="02020603050405020304" pitchFamily="18" charset="0"/>
                <a:cs typeface="Times New Roman" panose="02020603050405020304" pitchFamily="18" charset="0"/>
              </a:rPr>
              <a:t>ở đây chỉ thực dân Pháp</a:t>
            </a:r>
            <a:endParaRPr lang="en-US" altLang="en-US" b="1">
              <a:latin typeface="Times New Roman" panose="02020603050405020304" pitchFamily="18" charset="0"/>
              <a:cs typeface="Times New Roman" panose="02020603050405020304" pitchFamily="18" charset="0"/>
            </a:endParaRPr>
          </a:p>
        </p:txBody>
      </p:sp>
      <p:sp>
        <p:nvSpPr>
          <p:cNvPr id="126993" name="Text Box 17">
            <a:hlinkClick r:id="rId4"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Việt gian</a:t>
            </a:r>
            <a:r>
              <a:rPr lang="en-US" altLang="en-US">
                <a:latin typeface="Times New Roman" panose="02020603050405020304" pitchFamily="18" charset="0"/>
                <a:cs typeface="Times New Roman" panose="02020603050405020304" pitchFamily="18" charset="0"/>
              </a:rPr>
              <a:t>: người Việt Nam làm tay sai cho giặc</a:t>
            </a:r>
          </a:p>
        </p:txBody>
      </p:sp>
      <p:sp>
        <p:nvSpPr>
          <p:cNvPr id="126994" name="Text Box 18">
            <a:hlinkClick r:id="rId3"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 Thống thiết: </a:t>
            </a:r>
            <a:r>
              <a:rPr lang="en-US" altLang="en-US">
                <a:latin typeface="Times New Roman" panose="02020603050405020304" pitchFamily="18" charset="0"/>
                <a:cs typeface="Times New Roman" panose="02020603050405020304" pitchFamily="18" charset="0"/>
              </a:rPr>
              <a:t>tha thiết, cảm động</a:t>
            </a:r>
            <a:endParaRPr lang="en-US" altLang="en-US" b="1">
              <a:latin typeface="Times New Roman" panose="02020603050405020304" pitchFamily="18" charset="0"/>
              <a:cs typeface="Times New Roman" panose="02020603050405020304" pitchFamily="18" charset="0"/>
            </a:endParaRPr>
          </a:p>
        </p:txBody>
      </p:sp>
      <p:sp>
        <p:nvSpPr>
          <p:cNvPr id="126995" name="Text Box 19">
            <a:hlinkClick r:id="rId3"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Vệ quốc quân (Vệ quốc đoàn): </a:t>
            </a:r>
            <a:r>
              <a:rPr lang="en-US" altLang="en-US">
                <a:latin typeface="Times New Roman" panose="02020603050405020304" pitchFamily="18" charset="0"/>
                <a:cs typeface="Times New Roman" panose="02020603050405020304" pitchFamily="18" charset="0"/>
              </a:rPr>
              <a:t>tên của quân đội ta sau Cách mạng tháng Tám và trong thời kì đầu kháng chiến chống thực dân Pháp.</a:t>
            </a:r>
            <a:endParaRPr lang="en-US" altLang="en-US" b="1">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457200" y="63246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17">
            <a:hlinkClick r:id="rId4" action="ppaction://hlinksldjump"/>
          </p:cNvPr>
          <p:cNvSpPr txBox="1">
            <a:spLocks noChangeArrowheads="1"/>
          </p:cNvSpPr>
          <p:nvPr/>
        </p:nvSpPr>
        <p:spPr bwMode="auto">
          <a:xfrm>
            <a:off x="248103" y="5854155"/>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Bảo tồn: </a:t>
            </a:r>
            <a:r>
              <a:rPr lang="en-US" altLang="en-US">
                <a:latin typeface="Times New Roman" panose="02020603050405020304" pitchFamily="18" charset="0"/>
                <a:cs typeface="Times New Roman" panose="02020603050405020304" pitchFamily="18" charset="0"/>
              </a:rPr>
              <a:t>bảo vệ và gìn giữ trong thời gian dài</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9894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04800"/>
            <a:ext cx="3962400" cy="1077218"/>
          </a:xfrm>
          <a:prstGeom prst="rect">
            <a:avLst/>
          </a:prstGeom>
          <a:noFill/>
        </p:spPr>
        <p:txBody>
          <a:bodyPr wrap="square" rtlCol="0">
            <a:spAutoFit/>
          </a:bodyPr>
          <a:lstStyle/>
          <a:p>
            <a:r>
              <a:rPr lang="en-US" dirty="0"/>
              <a:t>                     </a:t>
            </a:r>
            <a:r>
              <a:rPr lang="en-US" sz="3200" dirty="0" err="1"/>
              <a:t>Tập</a:t>
            </a:r>
            <a:r>
              <a:rPr lang="en-US" sz="3200" dirty="0"/>
              <a:t> </a:t>
            </a:r>
            <a:r>
              <a:rPr lang="en-US" sz="3200" dirty="0" err="1"/>
              <a:t>đọc</a:t>
            </a:r>
            <a:endParaRPr lang="en-US" sz="3200" dirty="0"/>
          </a:p>
          <a:p>
            <a:r>
              <a:rPr lang="en-US" sz="3200" dirty="0"/>
              <a:t>   Ở </a:t>
            </a:r>
            <a:r>
              <a:rPr lang="en-US" sz="3200" dirty="0" err="1"/>
              <a:t>lại</a:t>
            </a:r>
            <a:r>
              <a:rPr lang="en-US" sz="3200" dirty="0"/>
              <a:t> </a:t>
            </a:r>
            <a:r>
              <a:rPr lang="en-US" sz="3200" dirty="0" err="1"/>
              <a:t>vơi</a:t>
            </a:r>
            <a:r>
              <a:rPr lang="en-US" sz="3200" dirty="0"/>
              <a:t> </a:t>
            </a:r>
            <a:r>
              <a:rPr lang="en-US" sz="3200" dirty="0" err="1"/>
              <a:t>chiến</a:t>
            </a:r>
            <a:r>
              <a:rPr lang="en-US" sz="3200" dirty="0"/>
              <a:t> </a:t>
            </a:r>
            <a:r>
              <a:rPr lang="en-US" sz="3200" dirty="0" err="1"/>
              <a:t>khu</a:t>
            </a:r>
            <a:r>
              <a:rPr lang="en-US" sz="3200" dirty="0"/>
              <a:t> </a:t>
            </a:r>
          </a:p>
        </p:txBody>
      </p:sp>
      <p:sp>
        <p:nvSpPr>
          <p:cNvPr id="5" name="Line 15"/>
          <p:cNvSpPr>
            <a:spLocks noChangeShapeType="1"/>
          </p:cNvSpPr>
          <p:nvPr/>
        </p:nvSpPr>
        <p:spPr bwMode="auto">
          <a:xfrm>
            <a:off x="6210300" y="1613848"/>
            <a:ext cx="38100" cy="4132262"/>
          </a:xfrm>
          <a:prstGeom prst="line">
            <a:avLst/>
          </a:prstGeom>
          <a:noFill/>
          <a:ln w="28575">
            <a:solidFill>
              <a:srgbClr val="1A0597"/>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37070" y="1664043"/>
            <a:ext cx="6058930" cy="4031873"/>
          </a:xfrm>
          <a:prstGeom prst="rect">
            <a:avLst/>
          </a:prstGeom>
          <a:noFill/>
        </p:spPr>
        <p:txBody>
          <a:bodyPr wrap="square" rtlCol="0">
            <a:spAutoFit/>
          </a:bodyPr>
          <a:lstStyle/>
          <a:p>
            <a:r>
              <a:rPr lang="en-US" sz="2400" dirty="0" err="1"/>
              <a:t>Luyện</a:t>
            </a:r>
            <a:r>
              <a:rPr lang="en-US" sz="2400" dirty="0"/>
              <a:t> </a:t>
            </a:r>
            <a:r>
              <a:rPr lang="en-US" sz="2400" dirty="0" err="1"/>
              <a:t>đọc</a:t>
            </a:r>
            <a:endParaRPr lang="en-US" sz="2400" dirty="0"/>
          </a:p>
          <a:p>
            <a:r>
              <a:rPr lang="en-US" sz="2400" dirty="0"/>
              <a:t>   </a:t>
            </a:r>
            <a:r>
              <a:rPr lang="en-US" sz="2400" dirty="0" err="1"/>
              <a:t>Từ</a:t>
            </a:r>
            <a:r>
              <a:rPr lang="en-US" sz="2400" dirty="0"/>
              <a:t> </a:t>
            </a:r>
            <a:r>
              <a:rPr lang="en-US" sz="2400" dirty="0" err="1"/>
              <a:t>khó</a:t>
            </a:r>
            <a:r>
              <a:rPr lang="en-US" sz="2400" dirty="0"/>
              <a:t> </a:t>
            </a:r>
          </a:p>
          <a:p>
            <a:r>
              <a:rPr lang="en-US" sz="2400" dirty="0" err="1"/>
              <a:t>Trìu</a:t>
            </a:r>
            <a:r>
              <a:rPr lang="en-US" sz="2400" dirty="0"/>
              <a:t> </a:t>
            </a:r>
            <a:r>
              <a:rPr lang="en-US" sz="2400" dirty="0" err="1"/>
              <a:t>mến</a:t>
            </a:r>
            <a:r>
              <a:rPr lang="en-US" sz="2400" dirty="0"/>
              <a:t>, </a:t>
            </a:r>
            <a:r>
              <a:rPr lang="en-US" sz="2400" dirty="0" err="1"/>
              <a:t>dịu</a:t>
            </a:r>
            <a:r>
              <a:rPr lang="en-US" sz="2400" dirty="0"/>
              <a:t> </a:t>
            </a:r>
            <a:r>
              <a:rPr lang="en-US" sz="2400" dirty="0" err="1"/>
              <a:t>dàng,trung</a:t>
            </a:r>
            <a:r>
              <a:rPr lang="en-US" sz="2400" dirty="0"/>
              <a:t> </a:t>
            </a:r>
            <a:r>
              <a:rPr lang="en-US" sz="2400" dirty="0" err="1"/>
              <a:t>đoàn,nghẹn</a:t>
            </a:r>
            <a:r>
              <a:rPr lang="en-US" sz="2400" dirty="0"/>
              <a:t> </a:t>
            </a:r>
            <a:r>
              <a:rPr lang="en-US" sz="2400" dirty="0" err="1"/>
              <a:t>lại,thống</a:t>
            </a:r>
            <a:r>
              <a:rPr lang="en-US" sz="2400" dirty="0"/>
              <a:t> </a:t>
            </a:r>
            <a:r>
              <a:rPr lang="en-US" sz="2400" dirty="0" err="1"/>
              <a:t>thiết</a:t>
            </a:r>
            <a:r>
              <a:rPr lang="en-US" sz="2400" dirty="0"/>
              <a:t> </a:t>
            </a:r>
          </a:p>
          <a:p>
            <a:r>
              <a:rPr lang="en-US" sz="2400" dirty="0" err="1"/>
              <a:t>Câu:Những</a:t>
            </a:r>
            <a:r>
              <a:rPr lang="en-US" sz="2400" dirty="0"/>
              <a:t> </a:t>
            </a:r>
            <a:r>
              <a:rPr lang="en-US" sz="2400" dirty="0" err="1"/>
              <a:t>lời</a:t>
            </a:r>
            <a:r>
              <a:rPr lang="en-US" sz="2400" dirty="0"/>
              <a:t> van </a:t>
            </a:r>
            <a:r>
              <a:rPr lang="en-US" sz="2400" dirty="0" err="1"/>
              <a:t>xin</a:t>
            </a:r>
            <a:r>
              <a:rPr lang="en-US" sz="2400" dirty="0"/>
              <a:t> </a:t>
            </a:r>
            <a:r>
              <a:rPr lang="en-US" sz="2400" dirty="0" err="1"/>
              <a:t>thơ</a:t>
            </a:r>
            <a:r>
              <a:rPr lang="en-US" sz="2400" dirty="0"/>
              <a:t> </a:t>
            </a:r>
            <a:r>
              <a:rPr lang="en-US" sz="2400" dirty="0" err="1"/>
              <a:t>ngây</a:t>
            </a:r>
            <a:r>
              <a:rPr lang="en-US" sz="2400" dirty="0"/>
              <a:t> </a:t>
            </a:r>
            <a:r>
              <a:rPr lang="en-US" sz="2400" dirty="0" err="1"/>
              <a:t>mà</a:t>
            </a:r>
            <a:r>
              <a:rPr lang="en-US" sz="2400" dirty="0"/>
              <a:t> </a:t>
            </a:r>
            <a:r>
              <a:rPr lang="en-US" sz="2400" dirty="0" err="1"/>
              <a:t>thống</a:t>
            </a:r>
            <a:r>
              <a:rPr lang="en-US" sz="2400" dirty="0"/>
              <a:t> </a:t>
            </a:r>
            <a:r>
              <a:rPr lang="en-US" sz="2400" dirty="0" err="1"/>
              <a:t>thiết</a:t>
            </a:r>
            <a:r>
              <a:rPr lang="en-US" sz="2400" dirty="0"/>
              <a:t>  van </a:t>
            </a:r>
            <a:r>
              <a:rPr lang="en-US" sz="2400" dirty="0" err="1"/>
              <a:t>xin</a:t>
            </a:r>
            <a:r>
              <a:rPr lang="en-US" sz="2400" dirty="0"/>
              <a:t> </a:t>
            </a:r>
            <a:r>
              <a:rPr lang="en-US" sz="2400" dirty="0" err="1"/>
              <a:t>được</a:t>
            </a:r>
            <a:r>
              <a:rPr lang="en-US" sz="2400" dirty="0"/>
              <a:t> </a:t>
            </a:r>
            <a:r>
              <a:rPr lang="en-US" sz="2400" dirty="0" err="1"/>
              <a:t>chiến</a:t>
            </a:r>
            <a:r>
              <a:rPr lang="en-US" sz="2400" dirty="0"/>
              <a:t> </a:t>
            </a:r>
            <a:r>
              <a:rPr lang="en-US" sz="2400" dirty="0" err="1"/>
              <a:t>đấu</a:t>
            </a:r>
            <a:r>
              <a:rPr lang="en-US" sz="2400" dirty="0"/>
              <a:t> hi </a:t>
            </a:r>
            <a:r>
              <a:rPr lang="en-US" sz="2400" dirty="0" err="1"/>
              <a:t>sinh</a:t>
            </a:r>
            <a:r>
              <a:rPr lang="en-US" sz="2400" dirty="0"/>
              <a:t> </a:t>
            </a:r>
            <a:r>
              <a:rPr lang="en-US" sz="2400" dirty="0" err="1"/>
              <a:t>vì</a:t>
            </a:r>
            <a:r>
              <a:rPr lang="en-US" sz="2400" dirty="0"/>
              <a:t> </a:t>
            </a:r>
            <a:r>
              <a:rPr lang="en-US" sz="2400" dirty="0" err="1"/>
              <a:t>Tổ</a:t>
            </a:r>
            <a:r>
              <a:rPr lang="en-US" sz="2400" dirty="0"/>
              <a:t>  </a:t>
            </a:r>
            <a:r>
              <a:rPr lang="en-US" sz="2400" dirty="0" err="1"/>
              <a:t>quốc</a:t>
            </a:r>
            <a:r>
              <a:rPr lang="en-US" sz="2400" dirty="0"/>
              <a:t> </a:t>
            </a:r>
            <a:r>
              <a:rPr lang="en-US" sz="2400" dirty="0" err="1"/>
              <a:t>của</a:t>
            </a:r>
            <a:r>
              <a:rPr lang="en-US" sz="2400" dirty="0"/>
              <a:t> </a:t>
            </a:r>
            <a:r>
              <a:rPr lang="en-US" sz="2400" dirty="0" err="1"/>
              <a:t>các</a:t>
            </a:r>
            <a:r>
              <a:rPr lang="en-US" sz="2400" dirty="0"/>
              <a:t> </a:t>
            </a:r>
            <a:r>
              <a:rPr lang="en-US" sz="2400" dirty="0" err="1"/>
              <a:t>chiến</a:t>
            </a:r>
            <a:r>
              <a:rPr lang="en-US" sz="2400" dirty="0"/>
              <a:t> </a:t>
            </a:r>
            <a:r>
              <a:rPr lang="en-US" sz="2400" dirty="0" err="1"/>
              <a:t>sĩ</a:t>
            </a:r>
            <a:r>
              <a:rPr lang="en-US" sz="2400" dirty="0"/>
              <a:t> </a:t>
            </a:r>
            <a:r>
              <a:rPr lang="en-US" sz="2400" dirty="0" err="1"/>
              <a:t>nhỏ</a:t>
            </a:r>
            <a:r>
              <a:rPr lang="en-US" sz="2400" dirty="0"/>
              <a:t> </a:t>
            </a:r>
            <a:r>
              <a:rPr lang="en-US" sz="2400" dirty="0" err="1"/>
              <a:t>tuổi</a:t>
            </a:r>
            <a:r>
              <a:rPr lang="en-US" sz="2400" dirty="0"/>
              <a:t> </a:t>
            </a:r>
            <a:r>
              <a:rPr lang="en-US" sz="2400" dirty="0" err="1"/>
              <a:t>làm</a:t>
            </a:r>
            <a:r>
              <a:rPr lang="en-US" sz="2400" dirty="0"/>
              <a:t>  </a:t>
            </a:r>
            <a:r>
              <a:rPr lang="en-US" sz="2400" dirty="0" err="1"/>
              <a:t>trung</a:t>
            </a:r>
            <a:r>
              <a:rPr lang="en-US" sz="2400" dirty="0"/>
              <a:t> </a:t>
            </a:r>
            <a:r>
              <a:rPr lang="en-US" sz="2400" dirty="0" err="1"/>
              <a:t>đoàn</a:t>
            </a:r>
            <a:r>
              <a:rPr lang="en-US" sz="2400" dirty="0"/>
              <a:t> </a:t>
            </a:r>
            <a:r>
              <a:rPr lang="en-US" sz="2400" dirty="0" err="1"/>
              <a:t>trưởng</a:t>
            </a:r>
            <a:r>
              <a:rPr lang="en-US" sz="2400" dirty="0"/>
              <a:t> </a:t>
            </a:r>
            <a:r>
              <a:rPr lang="en-US" sz="2400" dirty="0" err="1"/>
              <a:t>rơi</a:t>
            </a:r>
            <a:r>
              <a:rPr lang="en-US" sz="2400" dirty="0"/>
              <a:t> </a:t>
            </a:r>
            <a:r>
              <a:rPr lang="en-US" sz="2400" dirty="0" err="1"/>
              <a:t>nước</a:t>
            </a:r>
            <a:r>
              <a:rPr lang="en-US" sz="2400" dirty="0"/>
              <a:t> </a:t>
            </a:r>
            <a:r>
              <a:rPr lang="en-US" sz="2400" dirty="0" err="1"/>
              <a:t>mắt</a:t>
            </a:r>
            <a:r>
              <a:rPr lang="en-US" sz="2400" dirty="0"/>
              <a:t> </a:t>
            </a:r>
          </a:p>
          <a:p>
            <a:endParaRPr lang="en-US" sz="3200" dirty="0"/>
          </a:p>
          <a:p>
            <a:r>
              <a:rPr lang="en-US" sz="3200" dirty="0"/>
              <a:t> </a:t>
            </a:r>
          </a:p>
        </p:txBody>
      </p:sp>
      <p:sp>
        <p:nvSpPr>
          <p:cNvPr id="7" name="TextBox 6"/>
          <p:cNvSpPr txBox="1"/>
          <p:nvPr/>
        </p:nvSpPr>
        <p:spPr>
          <a:xfrm>
            <a:off x="6324600" y="1524000"/>
            <a:ext cx="2857500" cy="3046988"/>
          </a:xfrm>
          <a:prstGeom prst="rect">
            <a:avLst/>
          </a:prstGeom>
          <a:noFill/>
        </p:spPr>
        <p:txBody>
          <a:bodyPr wrap="square" rtlCol="0">
            <a:spAutoFit/>
          </a:bodyPr>
          <a:lstStyle/>
          <a:p>
            <a:r>
              <a:rPr lang="en-US" sz="2400" dirty="0" err="1"/>
              <a:t>Tìm</a:t>
            </a:r>
            <a:r>
              <a:rPr lang="en-US" sz="2400" dirty="0"/>
              <a:t> </a:t>
            </a:r>
            <a:r>
              <a:rPr lang="en-US" sz="2400" dirty="0" err="1"/>
              <a:t>hiểu</a:t>
            </a:r>
            <a:r>
              <a:rPr lang="en-US" sz="2400" dirty="0"/>
              <a:t> </a:t>
            </a:r>
            <a:r>
              <a:rPr lang="en-US" sz="2400" dirty="0" err="1"/>
              <a:t>bài</a:t>
            </a:r>
            <a:r>
              <a:rPr lang="en-US" sz="2400" dirty="0"/>
              <a:t> </a:t>
            </a:r>
          </a:p>
          <a:p>
            <a:r>
              <a:rPr lang="en-US" sz="2400" dirty="0" err="1"/>
              <a:t>Từ</a:t>
            </a:r>
            <a:r>
              <a:rPr lang="en-US" sz="2400" dirty="0"/>
              <a:t> </a:t>
            </a:r>
            <a:r>
              <a:rPr lang="en-US" sz="2400" dirty="0" err="1"/>
              <a:t>ngữ</a:t>
            </a:r>
            <a:r>
              <a:rPr lang="en-US" sz="2400" dirty="0"/>
              <a:t>:</a:t>
            </a:r>
          </a:p>
          <a:p>
            <a:r>
              <a:rPr lang="en-US" dirty="0"/>
              <a:t>-</a:t>
            </a:r>
            <a:r>
              <a:rPr lang="en-US" dirty="0" err="1"/>
              <a:t>Trung</a:t>
            </a:r>
            <a:r>
              <a:rPr lang="en-US" dirty="0"/>
              <a:t> </a:t>
            </a:r>
            <a:r>
              <a:rPr lang="en-US" dirty="0" err="1"/>
              <a:t>đoàn</a:t>
            </a:r>
            <a:r>
              <a:rPr lang="en-US" dirty="0"/>
              <a:t> </a:t>
            </a:r>
            <a:r>
              <a:rPr lang="en-US" dirty="0" err="1"/>
              <a:t>trưởng</a:t>
            </a:r>
            <a:endParaRPr lang="en-US" dirty="0"/>
          </a:p>
          <a:p>
            <a:r>
              <a:rPr lang="en-US" dirty="0"/>
              <a:t>-</a:t>
            </a:r>
            <a:r>
              <a:rPr lang="en-US" dirty="0" err="1"/>
              <a:t>Lán</a:t>
            </a:r>
            <a:endParaRPr lang="en-US" dirty="0"/>
          </a:p>
          <a:p>
            <a:r>
              <a:rPr lang="en-US" dirty="0"/>
              <a:t>-</a:t>
            </a:r>
            <a:r>
              <a:rPr lang="en-US" dirty="0" err="1"/>
              <a:t>Tây</a:t>
            </a:r>
            <a:endParaRPr lang="en-US" dirty="0"/>
          </a:p>
          <a:p>
            <a:r>
              <a:rPr lang="en-US" dirty="0"/>
              <a:t>-</a:t>
            </a:r>
            <a:r>
              <a:rPr lang="en-US" dirty="0" err="1"/>
              <a:t>Việt</a:t>
            </a:r>
            <a:r>
              <a:rPr lang="en-US" dirty="0"/>
              <a:t> </a:t>
            </a:r>
            <a:r>
              <a:rPr lang="en-US" dirty="0" err="1"/>
              <a:t>gian</a:t>
            </a:r>
            <a:endParaRPr lang="en-US" dirty="0"/>
          </a:p>
          <a:p>
            <a:r>
              <a:rPr lang="en-US" dirty="0"/>
              <a:t>-</a:t>
            </a:r>
            <a:r>
              <a:rPr lang="en-US" dirty="0" err="1"/>
              <a:t>Thống</a:t>
            </a:r>
            <a:r>
              <a:rPr lang="en-US" dirty="0"/>
              <a:t> </a:t>
            </a:r>
            <a:r>
              <a:rPr lang="en-US" dirty="0" err="1"/>
              <a:t>thiết</a:t>
            </a:r>
            <a:endParaRPr lang="en-US" dirty="0"/>
          </a:p>
          <a:p>
            <a:r>
              <a:rPr lang="en-US" dirty="0"/>
              <a:t>-</a:t>
            </a:r>
            <a:r>
              <a:rPr lang="en-US" dirty="0" err="1"/>
              <a:t>Vệ</a:t>
            </a:r>
            <a:r>
              <a:rPr lang="en-US" dirty="0"/>
              <a:t> </a:t>
            </a:r>
            <a:r>
              <a:rPr lang="en-US" dirty="0" err="1"/>
              <a:t>quốc</a:t>
            </a:r>
            <a:r>
              <a:rPr lang="en-US" dirty="0"/>
              <a:t> </a:t>
            </a:r>
            <a:r>
              <a:rPr lang="en-US" dirty="0" err="1"/>
              <a:t>quân</a:t>
            </a:r>
            <a:r>
              <a:rPr lang="en-US" dirty="0"/>
              <a:t>( </a:t>
            </a:r>
            <a:r>
              <a:rPr lang="en-US" dirty="0" err="1"/>
              <a:t>vệ</a:t>
            </a:r>
            <a:r>
              <a:rPr lang="en-US" dirty="0"/>
              <a:t> </a:t>
            </a:r>
            <a:r>
              <a:rPr lang="en-US" dirty="0" err="1"/>
              <a:t>quốc</a:t>
            </a:r>
            <a:r>
              <a:rPr lang="en-US" dirty="0"/>
              <a:t> </a:t>
            </a:r>
            <a:r>
              <a:rPr lang="en-US" dirty="0" err="1"/>
              <a:t>đoàn</a:t>
            </a:r>
            <a:r>
              <a:rPr lang="en-US" dirty="0"/>
              <a:t>)</a:t>
            </a:r>
          </a:p>
          <a:p>
            <a:r>
              <a:rPr lang="en-US" dirty="0"/>
              <a:t>-</a:t>
            </a:r>
            <a:r>
              <a:rPr lang="en-US" dirty="0" err="1"/>
              <a:t>Bảo</a:t>
            </a:r>
            <a:r>
              <a:rPr lang="en-US" dirty="0"/>
              <a:t> </a:t>
            </a:r>
            <a:r>
              <a:rPr lang="en-US" dirty="0" err="1"/>
              <a:t>tồn</a:t>
            </a:r>
            <a:endParaRPr lang="en-US" dirty="0"/>
          </a:p>
        </p:txBody>
      </p:sp>
    </p:spTree>
    <p:extLst>
      <p:ext uri="{BB962C8B-B14F-4D97-AF65-F5344CB8AC3E}">
        <p14:creationId xmlns:p14="http://schemas.microsoft.com/office/powerpoint/2010/main" val="31655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 hoa xoa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65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7250"/>
            <a:ext cx="50101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867400" y="1747838"/>
            <a:ext cx="1905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pPr>
            <a:r>
              <a:rPr lang="en-US" altLang="vi-VN" sz="2400" b="1" i="1">
                <a:solidFill>
                  <a:srgbClr val="0000FF"/>
                </a:solidFill>
                <a:latin typeface="Times New Roman" pitchFamily="18" charset="0"/>
              </a:rPr>
              <a:t>(Theo Phùng Quán)</a:t>
            </a:r>
          </a:p>
        </p:txBody>
      </p:sp>
      <p:pic>
        <p:nvPicPr>
          <p:cNvPr id="16389" name="Picture 6" descr="viet g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1085850"/>
            <a:ext cx="4049712" cy="36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5094288" y="4991100"/>
            <a:ext cx="40497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Việt gian</a:t>
            </a:r>
            <a:r>
              <a:rPr lang="en-US" altLang="vi-VN" sz="2100" b="1">
                <a:solidFill>
                  <a:srgbClr val="0000FF"/>
                </a:solidFill>
                <a:latin typeface=".VnTime" pitchFamily="34" charset="0"/>
              </a:rPr>
              <a:t> </a:t>
            </a:r>
            <a:r>
              <a:rPr lang="en-US" altLang="vi-VN" sz="2100" b="1">
                <a:solidFill>
                  <a:srgbClr val="0000FF"/>
                </a:solidFill>
                <a:latin typeface="Times New Roman" pitchFamily="18" charset="0"/>
                <a:cs typeface="Times New Roman" pitchFamily="18" charset="0"/>
              </a:rPr>
              <a:t>: người Việt Nam làm tay sai cho giặc</a:t>
            </a:r>
          </a:p>
        </p:txBody>
      </p:sp>
      <p:sp>
        <p:nvSpPr>
          <p:cNvPr id="77832" name="Text Box 8"/>
          <p:cNvSpPr txBox="1">
            <a:spLocks noChangeArrowheads="1"/>
          </p:cNvSpPr>
          <p:nvPr/>
        </p:nvSpPr>
        <p:spPr bwMode="auto">
          <a:xfrm>
            <a:off x="152400" y="5029200"/>
            <a:ext cx="304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vi-VN" sz="2100" b="1">
                <a:solidFill>
                  <a:srgbClr val="0000FF"/>
                </a:solidFill>
                <a:latin typeface="Times New Roman" pitchFamily="18" charset="0"/>
              </a:rPr>
              <a:t>Tây: Chỉ thực dân Pháp</a:t>
            </a:r>
            <a:endParaRPr lang="en-US" altLang="vi-VN" sz="2100">
              <a:solidFill>
                <a:srgbClr val="0000FF"/>
              </a:solidFill>
              <a:latin typeface="Times New Roman" pitchFamily="18" charset="0"/>
            </a:endParaRPr>
          </a:p>
        </p:txBody>
      </p:sp>
    </p:spTree>
    <p:custDataLst>
      <p:tags r:id="rId1"/>
    </p:custDataLst>
    <p:extLst>
      <p:ext uri="{BB962C8B-B14F-4D97-AF65-F5344CB8AC3E}">
        <p14:creationId xmlns:p14="http://schemas.microsoft.com/office/powerpoint/2010/main" val="3641200877"/>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diamond(in)">
                                      <p:cBhvr>
                                        <p:cTn id="7" dur="2000"/>
                                        <p:tgtEl>
                                          <p:spTgt spid="77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31"/>
                                        </p:tgtEl>
                                        <p:attrNameLst>
                                          <p:attrName>style.visibility</p:attrName>
                                        </p:attrNameLst>
                                      </p:cBhvr>
                                      <p:to>
                                        <p:strVal val="visible"/>
                                      </p:to>
                                    </p:set>
                                    <p:animEffect transition="in" filter="diamond(in)">
                                      <p:cBhvr>
                                        <p:cTn id="12" dur="20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93348438"/>
</p:tagLst>
</file>

<file path=ppt/tags/tag2.xml><?xml version="1.0" encoding="utf-8"?>
<p:tagLst xmlns:a="http://schemas.openxmlformats.org/drawingml/2006/main" xmlns:r="http://schemas.openxmlformats.org/officeDocument/2006/relationships" xmlns:p="http://schemas.openxmlformats.org/presentationml/2006/main">
  <p:tag name="TIMING" val="|0|0|0|0|0|0|0|0|0"/>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2969</TotalTime>
  <Words>1091</Words>
  <Application>Microsoft Office PowerPoint</Application>
  <PresentationFormat>On-screen Show (4:3)</PresentationFormat>
  <Paragraphs>114</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1_Chủ đề của Office</vt:lpstr>
      <vt:lpstr>2_Chủ đề của Office</vt:lpstr>
      <vt:lpstr>3_Chủ đề của Office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BKV</cp:lastModifiedBy>
  <cp:revision>213</cp:revision>
  <dcterms:created xsi:type="dcterms:W3CDTF">2008-12-07T16:10:08Z</dcterms:created>
  <dcterms:modified xsi:type="dcterms:W3CDTF">2022-01-25T06:55:30Z</dcterms:modified>
</cp:coreProperties>
</file>