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7"/>
  </p:notesMasterIdLst>
  <p:sldIdLst>
    <p:sldId id="276" r:id="rId2"/>
    <p:sldId id="256" r:id="rId3"/>
    <p:sldId id="273" r:id="rId4"/>
    <p:sldId id="258" r:id="rId5"/>
    <p:sldId id="271" r:id="rId6"/>
    <p:sldId id="259" r:id="rId7"/>
    <p:sldId id="260" r:id="rId8"/>
    <p:sldId id="262" r:id="rId9"/>
    <p:sldId id="264" r:id="rId10"/>
    <p:sldId id="263" r:id="rId11"/>
    <p:sldId id="266" r:id="rId12"/>
    <p:sldId id="267" r:id="rId13"/>
    <p:sldId id="268" r:id="rId14"/>
    <p:sldId id="27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8E5B1-94B6-40A8-96A7-0E8FEDA6D7E7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3ECA1-9AD7-4ADE-A0E5-0CCD208A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5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>
            <a:extLst>
              <a:ext uri="{FF2B5EF4-FFF2-40B4-BE49-F238E27FC236}">
                <a16:creationId xmlns:a16="http://schemas.microsoft.com/office/drawing/2014/main" xmlns="" id="{1A16D45D-6268-4FDA-9650-0B5D6358BD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>
            <a:extLst>
              <a:ext uri="{FF2B5EF4-FFF2-40B4-BE49-F238E27FC236}">
                <a16:creationId xmlns:a16="http://schemas.microsoft.com/office/drawing/2014/main" xmlns="" id="{A164E3E1-CB06-4DD2-8FCF-E8FEC77DE9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>
              <a:latin typeface="Arial" panose="020B0604020202020204" pitchFamily="34" charset="0"/>
              <a:cs typeface="等线" panose="02010600030101010101" pitchFamily="2" charset="-122"/>
            </a:endParaRPr>
          </a:p>
        </p:txBody>
      </p:sp>
      <p:sp>
        <p:nvSpPr>
          <p:cNvPr id="9220" name="灯片编号占位符 3">
            <a:extLst>
              <a:ext uri="{FF2B5EF4-FFF2-40B4-BE49-F238E27FC236}">
                <a16:creationId xmlns:a16="http://schemas.microsoft.com/office/drawing/2014/main" xmlns="" id="{1554C321-0CB9-49EE-AACE-07F921FEF5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7589A6-AFF3-46ED-A8E3-8A46A407B10B}" type="slidenum">
              <a:rPr lang="zh-CN" altLang="en-US" b="1">
                <a:solidFill>
                  <a:srgbClr val="000000"/>
                </a:solidFill>
                <a:latin typeface="等线" panose="02010600030101010101" pitchFamily="2" charset="-122"/>
                <a:cs typeface="等线" panose="02010600030101010101" pitchFamily="2" charset="-122"/>
              </a:rPr>
              <a:pPr/>
              <a:t>3</a:t>
            </a:fld>
            <a:endParaRPr lang="zh-CN" altLang="en-US" b="1">
              <a:solidFill>
                <a:srgbClr val="000000"/>
              </a:solidFill>
              <a:latin typeface="等线" panose="02010600030101010101" pitchFamily="2" charset="-122"/>
              <a:cs typeface="等线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BD97A1-D079-465D-8F67-EA3B8D2E5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B476C3-B5B2-445E-A87B-7954D0D0F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95CBDF-54A2-4A1D-BEEB-07862019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FDA7A8-A3A4-4DB4-9B71-F20A1456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8E57AD-213D-4E5E-8736-30DCFAFC1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22B-DBDB-40E5-96C8-0BAE6880DFEF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0861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269AE-FBEC-487E-8D2E-9F82DE66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4F5ECE-EEA4-4B0A-8253-71672B927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D46E11-FB8C-431F-9DC0-779B2892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F00FAE-B996-4B01-AE5A-ABD28972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C1E226-7514-423E-BA2C-3C728CEE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50AC-3634-423C-A15F-CDADB1D2A829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101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37D6825-019C-48C4-B8E3-91659F91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A92090-685A-45DC-9FB7-6B0FC0027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F2F80E-75EF-42CE-A4B6-FD687E62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7C0E55-4836-4E6D-9C98-7E5A1AA1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AFAFEA-65AD-4E95-B1A6-B800F2A7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DBBE-46CD-4514-852D-67C33DF2794A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56227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DD30-B5A7-44DE-AB85-D23A5919C2C8}" type="slidenum">
              <a:rPr lang="en-US" altLang="vi-VN" smtClean="0"/>
              <a:pPr/>
              <a:t>‹#›</a:t>
            </a:fld>
            <a:endParaRPr lang="en-US" alt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1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92D1CA-CAAD-4060-96A4-CCBDB2400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C3F2FC-4BA2-474D-BBB3-F4DA8B70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A1ECFB-3B37-457B-A418-780DCA86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7ABEA0-3F6B-4DFF-9076-FA594781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16C299-1976-4C3A-971E-81B30BC9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DD30-B5A7-44DE-AB85-D23A5919C2C8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2301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CFC3AB-100A-4403-BDAC-7D0ACE609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3142E1-235A-4292-9917-BFD290E37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41AC17-47B8-41A4-A02D-801BD634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5A9C49-5C88-4825-A642-21F3B5EC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FE7304-F11B-413F-A329-11F78B69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5FD-8393-4E69-B840-14D05CBF9173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2544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926BD6-5FCF-4F85-8D9C-EBD89090E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4C840-90ED-46BB-9BC1-ABA7F8D83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137122C-9589-4C73-8AEA-D871B33A6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FC2531-A701-479E-837A-08115361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7BF2D6-FFBE-4C8D-AEC4-AB65B450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5D64B7-90B0-4EC1-B17D-DBFB0DE1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1DB5A-0A6F-465D-87FF-087633898A57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3370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06C050-BC23-463C-9337-8B3DAAF53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83291A-5960-47CC-8798-4371813EE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ED66B3-3F9A-48FD-BC87-202631950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98C09FC-DED4-46D1-9888-6C58423F4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FC54452-CEDE-4227-BA2F-2F2191246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1922298-B380-469B-96E9-FA9CA885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1BC7B04-77AE-450E-B04D-705C31E6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6748FE-07D7-4540-B45D-8B10839B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1DB5A-0A6F-465D-87FF-087633898A57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4055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FEEA2F-1383-4910-B15D-924046D0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F0F9CDF-0F15-4714-8A35-283258E2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946390C-98B8-4342-AAE4-1CC3DC00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E96F0B-E771-4511-A895-4BD884F3B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825E-ED79-4C1A-9FA0-94862B51A5D9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1382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9F41247-8903-491B-842E-2022CF406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907CDA-1018-4253-B05A-6932413F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3A12CA-54DE-4693-A3CB-D7739597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5744-DA27-46B9-8419-6F5BEF31C33E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700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11C5D4-F239-46CA-A44B-982D7ABE5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4CD168-4870-4E4D-9941-7D87CFA9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976511-2E05-452B-8944-E06B6B051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F7FDCCB-DCEA-4354-98E4-99296A99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396D4A-48C3-4942-8F57-359CAFEC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CDB467-4500-44EF-B028-E21AD639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1DB5A-0A6F-465D-87FF-087633898A57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1492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97FB6-8625-41EA-A08D-DA4FA019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9753237-88D0-4582-BD52-948C876E6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0CFEF32-0564-4EAF-82A4-A004E9A70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305478-17B7-4B97-8BE1-6AD18E55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4B77EE-E0AF-488A-805D-E6EB2DDE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638707-0B35-4405-B70C-39AD27D46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81BF-93BB-4E96-9D91-3863F89541A2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1069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D471C8-FEC9-4638-9F49-6DDCDE5F8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B62EDD-52A3-48F3-ADDA-4978E4B5D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53ECF7-834E-438D-93E5-A5E3B7098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617F4F-AB6D-41F2-A228-250AC943E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1F9873-6DBF-4994-A118-9B89279B8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1DB5A-0A6F-465D-87FF-087633898A57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7956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8"/>
          <p:cNvSpPr txBox="1"/>
          <p:nvPr/>
        </p:nvSpPr>
        <p:spPr>
          <a:xfrm>
            <a:off x="1028793" y="3033551"/>
            <a:ext cx="6858000" cy="646331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vi-VN" altLang="vi-V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4010561"/>
            <a:ext cx="6705600" cy="1323439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vi-VN" sz="40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ĐIỂM Ở GIỮA. TRUNG ĐIỂM CỦA ĐOẠN THẲNG</a:t>
            </a:r>
            <a:endParaRPr lang="en-US" altLang="vi-VN"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8793" y="16002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 smtClean="0"/>
              <a:t>Bài giảng trực tuyến lớp 3</a:t>
            </a:r>
          </a:p>
          <a:p>
            <a:pPr algn="ctr"/>
            <a:r>
              <a:rPr lang="vi-VN" sz="4000" b="1" dirty="0" smtClean="0"/>
              <a:t>Tuần </a:t>
            </a:r>
            <a:r>
              <a:rPr lang="vi-VN" sz="4000" b="1" dirty="0"/>
              <a:t>20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TRƯỜNG TIỂU HỌC ÁI MỘ A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93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95300" y="41809"/>
            <a:ext cx="81534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vi-VN" sz="2400" b="1" dirty="0"/>
          </a:p>
          <a:p>
            <a:pPr>
              <a:spcBef>
                <a:spcPct val="50000"/>
              </a:spcBef>
            </a:pPr>
            <a:r>
              <a:rPr lang="en-US" altLang="vi-VN" sz="2400" dirty="0"/>
              <a:t>a)</a:t>
            </a:r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r>
              <a:rPr lang="en-US" altLang="vi-VN" sz="2400" dirty="0"/>
              <a:t>b)</a:t>
            </a:r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r>
              <a:rPr lang="en-US" altLang="vi-VN" sz="2400" dirty="0"/>
              <a:t>c)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2000250" y="1861900"/>
            <a:ext cx="3429000" cy="614363"/>
            <a:chOff x="1632" y="1829"/>
            <a:chExt cx="2160" cy="387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1632" y="1829"/>
              <a:ext cx="2160" cy="387"/>
              <a:chOff x="1776" y="2645"/>
              <a:chExt cx="2160" cy="387"/>
            </a:xfrm>
          </p:grpSpPr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2544" y="293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grpSp>
            <p:nvGrpSpPr>
              <p:cNvPr id="10247" name="Group 7"/>
              <p:cNvGrpSpPr>
                <a:grpSpLocks/>
              </p:cNvGrpSpPr>
              <p:nvPr/>
            </p:nvGrpSpPr>
            <p:grpSpPr bwMode="auto">
              <a:xfrm>
                <a:off x="1776" y="2645"/>
                <a:ext cx="2160" cy="379"/>
                <a:chOff x="1776" y="2661"/>
                <a:chExt cx="2160" cy="379"/>
              </a:xfrm>
            </p:grpSpPr>
            <p:grpSp>
              <p:nvGrpSpPr>
                <p:cNvPr id="10248" name="Group 8"/>
                <p:cNvGrpSpPr>
                  <a:grpSpLocks/>
                </p:cNvGrpSpPr>
                <p:nvPr/>
              </p:nvGrpSpPr>
              <p:grpSpPr bwMode="auto">
                <a:xfrm>
                  <a:off x="1776" y="2661"/>
                  <a:ext cx="2160" cy="379"/>
                  <a:chOff x="1344" y="437"/>
                  <a:chExt cx="2160" cy="379"/>
                </a:xfrm>
              </p:grpSpPr>
              <p:grpSp>
                <p:nvGrpSpPr>
                  <p:cNvPr id="1024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88" y="720"/>
                    <a:ext cx="1920" cy="96"/>
                    <a:chOff x="1488" y="720"/>
                    <a:chExt cx="1920" cy="96"/>
                  </a:xfrm>
                </p:grpSpPr>
                <p:sp>
                  <p:nvSpPr>
                    <p:cNvPr id="10250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768"/>
                      <a:ext cx="192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 sz="2400"/>
                    </a:p>
                  </p:txBody>
                </p:sp>
                <p:sp>
                  <p:nvSpPr>
                    <p:cNvPr id="102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720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 sz="2400"/>
                    </a:p>
                  </p:txBody>
                </p:sp>
                <p:sp>
                  <p:nvSpPr>
                    <p:cNvPr id="10252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720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 sz="2400"/>
                    </a:p>
                  </p:txBody>
                </p:sp>
              </p:grpSp>
              <p:sp>
                <p:nvSpPr>
                  <p:cNvPr id="1025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437"/>
                    <a:ext cx="240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vi-VN" sz="2400"/>
                      <a:t>A</a:t>
                    </a:r>
                  </a:p>
                </p:txBody>
              </p:sp>
              <p:sp>
                <p:nvSpPr>
                  <p:cNvPr id="1025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4" y="440"/>
                    <a:ext cx="240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vi-VN" sz="2400"/>
                      <a:t>B</a:t>
                    </a:r>
                  </a:p>
                </p:txBody>
              </p:sp>
            </p:grpSp>
            <p:sp>
              <p:nvSpPr>
                <p:cNvPr id="1025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16" y="2664"/>
                  <a:ext cx="240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vi-VN" sz="2400" dirty="0"/>
                    <a:t>M</a:t>
                  </a:r>
                </a:p>
              </p:txBody>
            </p:sp>
          </p:grpSp>
        </p:grp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872" y="1832"/>
              <a:ext cx="4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3cm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2784" y="1832"/>
              <a:ext cx="4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5cm</a:t>
              </a:r>
            </a:p>
          </p:txBody>
        </p: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1364313" y="3494197"/>
            <a:ext cx="4597400" cy="584201"/>
            <a:chOff x="1664" y="2496"/>
            <a:chExt cx="2896" cy="368"/>
          </a:xfrm>
        </p:grpSpPr>
        <p:grpSp>
          <p:nvGrpSpPr>
            <p:cNvPr id="10265" name="Group 25"/>
            <p:cNvGrpSpPr>
              <a:grpSpLocks/>
            </p:cNvGrpSpPr>
            <p:nvPr/>
          </p:nvGrpSpPr>
          <p:grpSpPr bwMode="auto">
            <a:xfrm>
              <a:off x="1664" y="2496"/>
              <a:ext cx="2896" cy="368"/>
              <a:chOff x="944" y="528"/>
              <a:chExt cx="2896" cy="368"/>
            </a:xfrm>
          </p:grpSpPr>
          <p:grpSp>
            <p:nvGrpSpPr>
              <p:cNvPr id="10266" name="Group 26"/>
              <p:cNvGrpSpPr>
                <a:grpSpLocks/>
              </p:cNvGrpSpPr>
              <p:nvPr/>
            </p:nvGrpSpPr>
            <p:grpSpPr bwMode="auto">
              <a:xfrm>
                <a:off x="1072" y="800"/>
                <a:ext cx="2688" cy="96"/>
                <a:chOff x="1008" y="672"/>
                <a:chExt cx="2688" cy="96"/>
              </a:xfrm>
            </p:grpSpPr>
            <p:sp>
              <p:nvSpPr>
                <p:cNvPr id="10267" name="Line 27"/>
                <p:cNvSpPr>
                  <a:spLocks noChangeShapeType="1"/>
                </p:cNvSpPr>
                <p:nvPr/>
              </p:nvSpPr>
              <p:spPr bwMode="auto">
                <a:xfrm>
                  <a:off x="1008" y="720"/>
                  <a:ext cx="13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auto">
                <a:xfrm>
                  <a:off x="2352" y="720"/>
                  <a:ext cx="13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auto">
                <a:xfrm>
                  <a:off x="2352" y="67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auto">
                <a:xfrm>
                  <a:off x="1008" y="67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auto">
                <a:xfrm>
                  <a:off x="3696" y="67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</p:grpSp>
          <p:sp>
            <p:nvSpPr>
              <p:cNvPr id="10272" name="Text Box 32"/>
              <p:cNvSpPr txBox="1">
                <a:spLocks noChangeArrowheads="1"/>
              </p:cNvSpPr>
              <p:nvPr/>
            </p:nvSpPr>
            <p:spPr bwMode="auto">
              <a:xfrm>
                <a:off x="944" y="528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A</a:t>
                </a:r>
              </a:p>
            </p:txBody>
          </p:sp>
          <p:sp>
            <p:nvSpPr>
              <p:cNvPr id="10273" name="Text Box 33"/>
              <p:cNvSpPr txBox="1">
                <a:spLocks noChangeArrowheads="1"/>
              </p:cNvSpPr>
              <p:nvPr/>
            </p:nvSpPr>
            <p:spPr bwMode="auto">
              <a:xfrm>
                <a:off x="2288" y="557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M</a:t>
                </a:r>
              </a:p>
            </p:txBody>
          </p:sp>
          <p:sp>
            <p:nvSpPr>
              <p:cNvPr id="10274" name="Text Box 34"/>
              <p:cNvSpPr txBox="1">
                <a:spLocks noChangeArrowheads="1"/>
              </p:cNvSpPr>
              <p:nvPr/>
            </p:nvSpPr>
            <p:spPr bwMode="auto">
              <a:xfrm>
                <a:off x="3648" y="560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B</a:t>
                </a:r>
              </a:p>
            </p:txBody>
          </p:sp>
        </p:grpSp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2256" y="2528"/>
              <a:ext cx="4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8cm</a:t>
              </a:r>
            </a:p>
          </p:txBody>
        </p:sp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3600" y="2528"/>
              <a:ext cx="4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8cm</a:t>
              </a:r>
            </a:p>
          </p:txBody>
        </p:sp>
      </p:grpSp>
      <p:grpSp>
        <p:nvGrpSpPr>
          <p:cNvPr id="10303" name="Group 63"/>
          <p:cNvGrpSpPr>
            <a:grpSpLocks/>
          </p:cNvGrpSpPr>
          <p:nvPr/>
        </p:nvGrpSpPr>
        <p:grpSpPr bwMode="auto">
          <a:xfrm>
            <a:off x="936625" y="4500844"/>
            <a:ext cx="5194300" cy="1366555"/>
            <a:chOff x="1392" y="2920"/>
            <a:chExt cx="3272" cy="1107"/>
          </a:xfrm>
        </p:grpSpPr>
        <p:grpSp>
          <p:nvGrpSpPr>
            <p:cNvPr id="10298" name="Group 58"/>
            <p:cNvGrpSpPr>
              <a:grpSpLocks/>
            </p:cNvGrpSpPr>
            <p:nvPr/>
          </p:nvGrpSpPr>
          <p:grpSpPr bwMode="auto">
            <a:xfrm>
              <a:off x="1392" y="2920"/>
              <a:ext cx="3272" cy="1107"/>
              <a:chOff x="1376" y="2832"/>
              <a:chExt cx="3272" cy="1107"/>
            </a:xfrm>
          </p:grpSpPr>
          <p:grpSp>
            <p:nvGrpSpPr>
              <p:cNvPr id="10294" name="Group 54"/>
              <p:cNvGrpSpPr>
                <a:grpSpLocks/>
              </p:cNvGrpSpPr>
              <p:nvPr/>
            </p:nvGrpSpPr>
            <p:grpSpPr bwMode="auto">
              <a:xfrm>
                <a:off x="1608" y="3120"/>
                <a:ext cx="2880" cy="808"/>
                <a:chOff x="1608" y="3120"/>
                <a:chExt cx="2880" cy="808"/>
              </a:xfrm>
            </p:grpSpPr>
            <p:sp>
              <p:nvSpPr>
                <p:cNvPr id="10289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632" y="3168"/>
                  <a:ext cx="1344" cy="7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90" name="Line 50"/>
                <p:cNvSpPr>
                  <a:spLocks noChangeShapeType="1"/>
                </p:cNvSpPr>
                <p:nvPr/>
              </p:nvSpPr>
              <p:spPr bwMode="auto">
                <a:xfrm>
                  <a:off x="2976" y="3168"/>
                  <a:ext cx="1488" cy="6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91" name="Line 51"/>
                <p:cNvSpPr>
                  <a:spLocks noChangeShapeType="1"/>
                </p:cNvSpPr>
                <p:nvPr/>
              </p:nvSpPr>
              <p:spPr bwMode="auto">
                <a:xfrm>
                  <a:off x="1608" y="3832"/>
                  <a:ext cx="48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92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40" y="3816"/>
                  <a:ext cx="4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auto">
                <a:xfrm>
                  <a:off x="2976" y="31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</p:grpSp>
          <p:sp>
            <p:nvSpPr>
              <p:cNvPr id="10295" name="Text Box 55"/>
              <p:cNvSpPr txBox="1">
                <a:spLocks noChangeArrowheads="1"/>
              </p:cNvSpPr>
              <p:nvPr/>
            </p:nvSpPr>
            <p:spPr bwMode="auto">
              <a:xfrm>
                <a:off x="1376" y="3648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A</a:t>
                </a:r>
              </a:p>
            </p:txBody>
          </p:sp>
          <p:sp>
            <p:nvSpPr>
              <p:cNvPr id="10296" name="Text Box 56"/>
              <p:cNvSpPr txBox="1">
                <a:spLocks noChangeArrowheads="1"/>
              </p:cNvSpPr>
              <p:nvPr/>
            </p:nvSpPr>
            <p:spPr bwMode="auto">
              <a:xfrm>
                <a:off x="4456" y="3608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B</a:t>
                </a:r>
              </a:p>
            </p:txBody>
          </p:sp>
          <p:sp>
            <p:nvSpPr>
              <p:cNvPr id="10297" name="Text Box 57"/>
              <p:cNvSpPr txBox="1">
                <a:spLocks noChangeArrowheads="1"/>
              </p:cNvSpPr>
              <p:nvPr/>
            </p:nvSpPr>
            <p:spPr bwMode="auto">
              <a:xfrm>
                <a:off x="2864" y="2832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M</a:t>
                </a:r>
              </a:p>
            </p:txBody>
          </p:sp>
        </p:grp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 rot="19889960">
              <a:off x="1840" y="3387"/>
              <a:ext cx="6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12cm</a:t>
              </a:r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 rot="1449059">
              <a:off x="3728" y="3352"/>
              <a:ext cx="6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12cm</a:t>
              </a:r>
            </a:p>
          </p:txBody>
        </p:sp>
      </p:grpSp>
      <p:sp>
        <p:nvSpPr>
          <p:cNvPr id="43" name="Subtitle 6">
            <a:extLst>
              <a:ext uri="{FF2B5EF4-FFF2-40B4-BE49-F238E27FC236}">
                <a16:creationId xmlns:a16="http://schemas.microsoft.com/office/drawing/2014/main" xmlns="" id="{E0E1E76F-2032-426A-BD50-CE3BC3B5E233}"/>
              </a:ext>
            </a:extLst>
          </p:cNvPr>
          <p:cNvSpPr txBox="1">
            <a:spLocks/>
          </p:cNvSpPr>
          <p:nvPr/>
        </p:nvSpPr>
        <p:spPr>
          <a:xfrm>
            <a:off x="501650" y="2598863"/>
            <a:ext cx="8305799" cy="868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AB.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MB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" name="Subtitle 6">
            <a:extLst>
              <a:ext uri="{FF2B5EF4-FFF2-40B4-BE49-F238E27FC236}">
                <a16:creationId xmlns:a16="http://schemas.microsoft.com/office/drawing/2014/main" xmlns="" id="{986A8E82-B964-48B5-9901-ACEDA47E6346}"/>
              </a:ext>
            </a:extLst>
          </p:cNvPr>
          <p:cNvSpPr txBox="1">
            <a:spLocks/>
          </p:cNvSpPr>
          <p:nvPr/>
        </p:nvSpPr>
        <p:spPr>
          <a:xfrm>
            <a:off x="342901" y="4132695"/>
            <a:ext cx="8305799" cy="868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AB.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= MB.</a:t>
            </a:r>
          </a:p>
        </p:txBody>
      </p:sp>
      <p:sp>
        <p:nvSpPr>
          <p:cNvPr id="45" name="Subtitle 6">
            <a:extLst>
              <a:ext uri="{FF2B5EF4-FFF2-40B4-BE49-F238E27FC236}">
                <a16:creationId xmlns:a16="http://schemas.microsoft.com/office/drawing/2014/main" xmlns="" id="{8A58B97F-AA82-42F1-8F53-CA637ED4B87D}"/>
              </a:ext>
            </a:extLst>
          </p:cNvPr>
          <p:cNvSpPr txBox="1">
            <a:spLocks/>
          </p:cNvSpPr>
          <p:nvPr/>
        </p:nvSpPr>
        <p:spPr>
          <a:xfrm>
            <a:off x="665813" y="5944249"/>
            <a:ext cx="8305799" cy="868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AB.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M, B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5344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vi-VN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vi-VN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vi-VN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vi-VN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vi-VN" sz="2400" dirty="0"/>
              <a:t> 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N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O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</p:txBody>
      </p:sp>
      <p:grpSp>
        <p:nvGrpSpPr>
          <p:cNvPr id="13334" name="Group 22"/>
          <p:cNvGrpSpPr>
            <a:grpSpLocks/>
          </p:cNvGrpSpPr>
          <p:nvPr/>
        </p:nvGrpSpPr>
        <p:grpSpPr bwMode="auto">
          <a:xfrm>
            <a:off x="3124200" y="604838"/>
            <a:ext cx="5867400" cy="2290762"/>
            <a:chOff x="480" y="1956"/>
            <a:chExt cx="3696" cy="1443"/>
          </a:xfrm>
        </p:grpSpPr>
        <p:grpSp>
          <p:nvGrpSpPr>
            <p:cNvPr id="13326" name="Group 14"/>
            <p:cNvGrpSpPr>
              <a:grpSpLocks/>
            </p:cNvGrpSpPr>
            <p:nvPr/>
          </p:nvGrpSpPr>
          <p:grpSpPr bwMode="auto">
            <a:xfrm>
              <a:off x="624" y="2200"/>
              <a:ext cx="3408" cy="920"/>
              <a:chOff x="624" y="2200"/>
              <a:chExt cx="3408" cy="920"/>
            </a:xfrm>
          </p:grpSpPr>
          <p:grpSp>
            <p:nvGrpSpPr>
              <p:cNvPr id="13320" name="Group 8"/>
              <p:cNvGrpSpPr>
                <a:grpSpLocks/>
              </p:cNvGrpSpPr>
              <p:nvPr/>
            </p:nvGrpSpPr>
            <p:grpSpPr bwMode="auto">
              <a:xfrm>
                <a:off x="624" y="2256"/>
                <a:ext cx="3408" cy="816"/>
                <a:chOff x="624" y="2256"/>
                <a:chExt cx="3408" cy="816"/>
              </a:xfrm>
            </p:grpSpPr>
            <p:sp>
              <p:nvSpPr>
                <p:cNvPr id="13317" name="Line 5"/>
                <p:cNvSpPr>
                  <a:spLocks noChangeShapeType="1"/>
                </p:cNvSpPr>
                <p:nvPr/>
              </p:nvSpPr>
              <p:spPr bwMode="auto">
                <a:xfrm>
                  <a:off x="1440" y="2256"/>
                  <a:ext cx="16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3318" name="Line 6"/>
                <p:cNvSpPr>
                  <a:spLocks noChangeShapeType="1"/>
                </p:cNvSpPr>
                <p:nvPr/>
              </p:nvSpPr>
              <p:spPr bwMode="auto">
                <a:xfrm>
                  <a:off x="624" y="3072"/>
                  <a:ext cx="34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3319" name="Line 7"/>
                <p:cNvSpPr>
                  <a:spLocks noChangeShapeType="1"/>
                </p:cNvSpPr>
                <p:nvPr/>
              </p:nvSpPr>
              <p:spPr bwMode="auto">
                <a:xfrm>
                  <a:off x="1872" y="2256"/>
                  <a:ext cx="0" cy="8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</p:grpSp>
          <p:sp>
            <p:nvSpPr>
              <p:cNvPr id="13321" name="Line 9"/>
              <p:cNvSpPr>
                <a:spLocks noChangeShapeType="1"/>
              </p:cNvSpPr>
              <p:nvPr/>
            </p:nvSpPr>
            <p:spPr bwMode="auto">
              <a:xfrm>
                <a:off x="1440" y="220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>
                <a:off x="624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>
                <a:off x="4032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3072" y="220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3325" name="Line 13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</p:grp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1272" y="1959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A</a:t>
              </a: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1920" y="2487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O</a:t>
              </a: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1728" y="1959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dirty="0"/>
                <a:t>M</a:t>
              </a: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2928" y="1956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B</a:t>
              </a:r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3888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D</a:t>
              </a:r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480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C</a:t>
              </a: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1736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2743200"/>
            <a:ext cx="88392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vi-VN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: A,M,B;  M,O,N;  C,N,D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b) 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N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D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O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124200" y="604838"/>
            <a:ext cx="5867400" cy="2290762"/>
            <a:chOff x="480" y="1956"/>
            <a:chExt cx="3696" cy="1443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624" y="2200"/>
              <a:ext cx="3408" cy="920"/>
              <a:chOff x="624" y="2200"/>
              <a:chExt cx="3408" cy="920"/>
            </a:xfrm>
          </p:grpSpPr>
          <p:grpSp>
            <p:nvGrpSpPr>
              <p:cNvPr id="12" name="Group 8"/>
              <p:cNvGrpSpPr>
                <a:grpSpLocks/>
              </p:cNvGrpSpPr>
              <p:nvPr/>
            </p:nvGrpSpPr>
            <p:grpSpPr bwMode="auto">
              <a:xfrm>
                <a:off x="624" y="2256"/>
                <a:ext cx="3408" cy="816"/>
                <a:chOff x="624" y="2256"/>
                <a:chExt cx="3408" cy="816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auto">
                <a:xfrm>
                  <a:off x="1440" y="2256"/>
                  <a:ext cx="16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auto">
                <a:xfrm>
                  <a:off x="624" y="3072"/>
                  <a:ext cx="34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auto">
                <a:xfrm>
                  <a:off x="1872" y="2256"/>
                  <a:ext cx="0" cy="8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</p:grp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1440" y="220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624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>
                <a:off x="4032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3072" y="220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</p:grpSp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1272" y="1959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A</a:t>
              </a:r>
            </a:p>
          </p:txBody>
        </p:sp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1920" y="2487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O</a:t>
              </a:r>
            </a:p>
          </p:txBody>
        </p:sp>
        <p:sp>
          <p:nvSpPr>
            <p:cNvPr id="7" name="Text Box 17"/>
            <p:cNvSpPr txBox="1">
              <a:spLocks noChangeArrowheads="1"/>
            </p:cNvSpPr>
            <p:nvPr/>
          </p:nvSpPr>
          <p:spPr bwMode="auto">
            <a:xfrm>
              <a:off x="1728" y="1959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dirty="0"/>
                <a:t>M</a:t>
              </a:r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2928" y="1956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B</a:t>
              </a: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3888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D</a:t>
              </a:r>
            </a:p>
          </p:txBody>
        </p: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480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C</a:t>
              </a: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1736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N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28600" y="233057"/>
            <a:ext cx="41500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89916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i="1" dirty="0" err="1">
                <a:solidFill>
                  <a:srgbClr val="0000FF"/>
                </a:solidFill>
              </a:rPr>
              <a:t>Bài</a:t>
            </a:r>
            <a:r>
              <a:rPr lang="en-US" altLang="vi-VN" sz="2400" i="1" dirty="0">
                <a:solidFill>
                  <a:srgbClr val="0000FF"/>
                </a:solidFill>
              </a:rPr>
              <a:t> 2:</a:t>
            </a:r>
            <a:r>
              <a:rPr lang="en-US" altLang="vi-VN" sz="2400" dirty="0"/>
              <a:t> </a:t>
            </a:r>
            <a:r>
              <a:rPr lang="en-US" altLang="vi-VN" sz="2400" dirty="0" err="1"/>
              <a:t>Câu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nào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đúng</a:t>
            </a:r>
            <a:r>
              <a:rPr lang="en-US" altLang="vi-VN" sz="2400" dirty="0"/>
              <a:t>, </a:t>
            </a:r>
            <a:r>
              <a:rPr lang="en-US" altLang="vi-VN" sz="2400" dirty="0" err="1"/>
              <a:t>câu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nào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sai</a:t>
            </a:r>
            <a:r>
              <a:rPr lang="en-US" altLang="vi-VN" sz="2400" dirty="0"/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a) O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trung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</a:t>
            </a:r>
            <a:r>
              <a:rPr lang="en-US" altLang="vi-VN" sz="2400" dirty="0" err="1"/>
              <a:t>của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thẳng</a:t>
            </a:r>
            <a:r>
              <a:rPr lang="en-US" altLang="vi-VN" sz="2400" dirty="0"/>
              <a:t> AB.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b) M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trung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</a:t>
            </a:r>
            <a:r>
              <a:rPr lang="en-US" altLang="vi-VN" sz="2400" dirty="0" err="1"/>
              <a:t>của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thẳng</a:t>
            </a:r>
            <a:r>
              <a:rPr lang="en-US" altLang="vi-VN" sz="2400" dirty="0"/>
              <a:t> CD.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c) H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trung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</a:t>
            </a:r>
            <a:r>
              <a:rPr lang="en-US" altLang="vi-VN" sz="2400" dirty="0" err="1"/>
              <a:t>của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thẳng</a:t>
            </a:r>
            <a:r>
              <a:rPr lang="en-US" altLang="vi-VN" sz="2400" dirty="0"/>
              <a:t> EG.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d) M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ở </a:t>
            </a:r>
            <a:r>
              <a:rPr lang="en-US" altLang="vi-VN" sz="2400" dirty="0" err="1"/>
              <a:t>giữa</a:t>
            </a:r>
            <a:r>
              <a:rPr lang="en-US" altLang="vi-VN" sz="2400" dirty="0"/>
              <a:t> </a:t>
            </a:r>
            <a:r>
              <a:rPr lang="en-US" altLang="vi-VN" sz="2400" dirty="0" err="1"/>
              <a:t>hai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dirty="0"/>
              <a:t> </a:t>
            </a:r>
            <a:r>
              <a:rPr lang="en-US" altLang="vi-VN" sz="2400" dirty="0"/>
              <a:t>C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D.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e)H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ở </a:t>
            </a:r>
            <a:r>
              <a:rPr lang="en-US" altLang="vi-VN" sz="2400" dirty="0" err="1"/>
              <a:t>giữa</a:t>
            </a:r>
            <a:r>
              <a:rPr lang="en-US" altLang="vi-VN" sz="2400" dirty="0"/>
              <a:t> </a:t>
            </a:r>
            <a:r>
              <a:rPr lang="en-US" altLang="vi-VN" sz="2400" dirty="0" err="1"/>
              <a:t>hai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E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G.</a:t>
            </a:r>
          </a:p>
        </p:txBody>
      </p:sp>
      <p:grpSp>
        <p:nvGrpSpPr>
          <p:cNvPr id="15402" name="Group 42"/>
          <p:cNvGrpSpPr>
            <a:grpSpLocks/>
          </p:cNvGrpSpPr>
          <p:nvPr/>
        </p:nvGrpSpPr>
        <p:grpSpPr bwMode="auto">
          <a:xfrm>
            <a:off x="381000" y="1233488"/>
            <a:ext cx="2362200" cy="671512"/>
            <a:chOff x="240" y="624"/>
            <a:chExt cx="1488" cy="423"/>
          </a:xfrm>
        </p:grpSpPr>
        <p:grpSp>
          <p:nvGrpSpPr>
            <p:cNvPr id="15384" name="Group 24"/>
            <p:cNvGrpSpPr>
              <a:grpSpLocks/>
            </p:cNvGrpSpPr>
            <p:nvPr/>
          </p:nvGrpSpPr>
          <p:grpSpPr bwMode="auto">
            <a:xfrm>
              <a:off x="432" y="768"/>
              <a:ext cx="1152" cy="96"/>
              <a:chOff x="240" y="672"/>
              <a:chExt cx="1152" cy="96"/>
            </a:xfrm>
          </p:grpSpPr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816" y="72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15381" name="Group 21"/>
              <p:cNvGrpSpPr>
                <a:grpSpLocks/>
              </p:cNvGrpSpPr>
              <p:nvPr/>
            </p:nvGrpSpPr>
            <p:grpSpPr bwMode="auto">
              <a:xfrm>
                <a:off x="240" y="672"/>
                <a:ext cx="1152" cy="96"/>
                <a:chOff x="240" y="672"/>
                <a:chExt cx="1152" cy="96"/>
              </a:xfrm>
            </p:grpSpPr>
            <p:sp>
              <p:nvSpPr>
                <p:cNvPr id="15365" name="Line 5"/>
                <p:cNvSpPr>
                  <a:spLocks noChangeShapeType="1"/>
                </p:cNvSpPr>
                <p:nvPr/>
              </p:nvSpPr>
              <p:spPr bwMode="auto">
                <a:xfrm>
                  <a:off x="240" y="720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5367" name="Line 7"/>
                <p:cNvSpPr>
                  <a:spLocks noChangeShapeType="1"/>
                </p:cNvSpPr>
                <p:nvPr/>
              </p:nvSpPr>
              <p:spPr bwMode="auto">
                <a:xfrm>
                  <a:off x="816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5368" name="Line 8"/>
                <p:cNvSpPr>
                  <a:spLocks noChangeShapeType="1"/>
                </p:cNvSpPr>
                <p:nvPr/>
              </p:nvSpPr>
              <p:spPr bwMode="auto">
                <a:xfrm>
                  <a:off x="240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5370" name="Line 10"/>
                <p:cNvSpPr>
                  <a:spLocks noChangeShapeType="1"/>
                </p:cNvSpPr>
                <p:nvPr/>
              </p:nvSpPr>
              <p:spPr bwMode="auto">
                <a:xfrm>
                  <a:off x="1392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  <p:grpSp>
          <p:nvGrpSpPr>
            <p:cNvPr id="15401" name="Group 41"/>
            <p:cNvGrpSpPr>
              <a:grpSpLocks/>
            </p:cNvGrpSpPr>
            <p:nvPr/>
          </p:nvGrpSpPr>
          <p:grpSpPr bwMode="auto">
            <a:xfrm>
              <a:off x="240" y="624"/>
              <a:ext cx="1488" cy="423"/>
              <a:chOff x="144" y="528"/>
              <a:chExt cx="1488" cy="423"/>
            </a:xfrm>
          </p:grpSpPr>
          <p:sp>
            <p:nvSpPr>
              <p:cNvPr id="15385" name="Text Box 25"/>
              <p:cNvSpPr txBox="1">
                <a:spLocks noChangeArrowheads="1"/>
              </p:cNvSpPr>
              <p:nvPr/>
            </p:nvSpPr>
            <p:spPr bwMode="auto">
              <a:xfrm>
                <a:off x="144" y="672"/>
                <a:ext cx="1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/>
                  <a:t>A</a:t>
                </a:r>
              </a:p>
            </p:txBody>
          </p:sp>
          <p:sp>
            <p:nvSpPr>
              <p:cNvPr id="15386" name="Text Box 26"/>
              <p:cNvSpPr txBox="1">
                <a:spLocks noChangeArrowheads="1"/>
              </p:cNvSpPr>
              <p:nvPr/>
            </p:nvSpPr>
            <p:spPr bwMode="auto">
              <a:xfrm>
                <a:off x="816" y="72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/>
                  <a:t>O</a:t>
                </a:r>
              </a:p>
            </p:txBody>
          </p:sp>
          <p:sp>
            <p:nvSpPr>
              <p:cNvPr id="15387" name="Text Box 27"/>
              <p:cNvSpPr txBox="1">
                <a:spLocks noChangeArrowheads="1"/>
              </p:cNvSpPr>
              <p:nvPr/>
            </p:nvSpPr>
            <p:spPr bwMode="auto">
              <a:xfrm>
                <a:off x="1440" y="672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/>
                  <a:t>B</a:t>
                </a:r>
              </a:p>
            </p:txBody>
          </p:sp>
          <p:sp>
            <p:nvSpPr>
              <p:cNvPr id="15388" name="Text Box 28"/>
              <p:cNvSpPr txBox="1">
                <a:spLocks noChangeArrowheads="1"/>
              </p:cNvSpPr>
              <p:nvPr/>
            </p:nvSpPr>
            <p:spPr bwMode="auto">
              <a:xfrm>
                <a:off x="432" y="528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dirty="0"/>
                  <a:t>2cm</a:t>
                </a:r>
              </a:p>
            </p:txBody>
          </p:sp>
          <p:sp>
            <p:nvSpPr>
              <p:cNvPr id="15396" name="Text Box 36"/>
              <p:cNvSpPr txBox="1">
                <a:spLocks noChangeArrowheads="1"/>
              </p:cNvSpPr>
              <p:nvPr/>
            </p:nvSpPr>
            <p:spPr bwMode="auto">
              <a:xfrm>
                <a:off x="960" y="528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/>
                  <a:t>2cm</a:t>
                </a:r>
              </a:p>
            </p:txBody>
          </p:sp>
        </p:grpSp>
      </p:grpSp>
      <p:grpSp>
        <p:nvGrpSpPr>
          <p:cNvPr id="15403" name="Group 43"/>
          <p:cNvGrpSpPr>
            <a:grpSpLocks/>
          </p:cNvGrpSpPr>
          <p:nvPr/>
        </p:nvGrpSpPr>
        <p:grpSpPr bwMode="auto">
          <a:xfrm>
            <a:off x="381000" y="2833688"/>
            <a:ext cx="2362200" cy="823912"/>
            <a:chOff x="192" y="1008"/>
            <a:chExt cx="1488" cy="519"/>
          </a:xfrm>
        </p:grpSpPr>
        <p:grpSp>
          <p:nvGrpSpPr>
            <p:cNvPr id="15382" name="Group 22"/>
            <p:cNvGrpSpPr>
              <a:grpSpLocks/>
            </p:cNvGrpSpPr>
            <p:nvPr/>
          </p:nvGrpSpPr>
          <p:grpSpPr bwMode="auto">
            <a:xfrm>
              <a:off x="384" y="1008"/>
              <a:ext cx="1104" cy="384"/>
              <a:chOff x="240" y="960"/>
              <a:chExt cx="1104" cy="384"/>
            </a:xfrm>
          </p:grpSpPr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 flipV="1">
                <a:off x="240" y="1008"/>
                <a:ext cx="57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>
                <a:off x="816" y="1008"/>
                <a:ext cx="52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3" name="Line 13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240" y="12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>
                <a:off x="816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192" y="129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C</a:t>
              </a:r>
            </a:p>
          </p:txBody>
        </p:sp>
        <p:sp>
          <p:nvSpPr>
            <p:cNvPr id="15390" name="Text Box 30"/>
            <p:cNvSpPr txBox="1">
              <a:spLocks noChangeArrowheads="1"/>
            </p:cNvSpPr>
            <p:nvPr/>
          </p:nvSpPr>
          <p:spPr bwMode="auto">
            <a:xfrm>
              <a:off x="1488" y="129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D</a:t>
              </a:r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864" y="105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M</a:t>
              </a:r>
            </a:p>
          </p:txBody>
        </p:sp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>
              <a:off x="384" y="100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2cm</a:t>
              </a:r>
            </a:p>
          </p:txBody>
        </p:sp>
        <p:sp>
          <p:nvSpPr>
            <p:cNvPr id="15398" name="Text Box 38"/>
            <p:cNvSpPr txBox="1">
              <a:spLocks noChangeArrowheads="1"/>
            </p:cNvSpPr>
            <p:nvPr/>
          </p:nvSpPr>
          <p:spPr bwMode="auto">
            <a:xfrm>
              <a:off x="1152" y="100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2cm</a:t>
              </a:r>
            </a:p>
          </p:txBody>
        </p:sp>
      </p:grpSp>
      <p:grpSp>
        <p:nvGrpSpPr>
          <p:cNvPr id="15404" name="Group 44"/>
          <p:cNvGrpSpPr>
            <a:grpSpLocks/>
          </p:cNvGrpSpPr>
          <p:nvPr/>
        </p:nvGrpSpPr>
        <p:grpSpPr bwMode="auto">
          <a:xfrm>
            <a:off x="304800" y="4724400"/>
            <a:ext cx="2895600" cy="671513"/>
            <a:chOff x="240" y="1776"/>
            <a:chExt cx="1824" cy="423"/>
          </a:xfrm>
        </p:grpSpPr>
        <p:grpSp>
          <p:nvGrpSpPr>
            <p:cNvPr id="15383" name="Group 23"/>
            <p:cNvGrpSpPr>
              <a:grpSpLocks/>
            </p:cNvGrpSpPr>
            <p:nvPr/>
          </p:nvGrpSpPr>
          <p:grpSpPr bwMode="auto">
            <a:xfrm>
              <a:off x="384" y="1920"/>
              <a:ext cx="1536" cy="96"/>
              <a:chOff x="240" y="1872"/>
              <a:chExt cx="1536" cy="96"/>
            </a:xfrm>
          </p:grpSpPr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240" y="192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240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1776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1872" y="1920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G</a:t>
              </a:r>
            </a:p>
          </p:txBody>
        </p:sp>
        <p:sp>
          <p:nvSpPr>
            <p:cNvPr id="15393" name="Text Box 33"/>
            <p:cNvSpPr txBox="1">
              <a:spLocks noChangeArrowheads="1"/>
            </p:cNvSpPr>
            <p:nvPr/>
          </p:nvSpPr>
          <p:spPr bwMode="auto">
            <a:xfrm>
              <a:off x="912" y="1968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H</a:t>
              </a:r>
            </a:p>
          </p:txBody>
        </p:sp>
        <p:sp>
          <p:nvSpPr>
            <p:cNvPr id="15394" name="Text Box 34"/>
            <p:cNvSpPr txBox="1">
              <a:spLocks noChangeArrowheads="1"/>
            </p:cNvSpPr>
            <p:nvPr/>
          </p:nvSpPr>
          <p:spPr bwMode="auto">
            <a:xfrm>
              <a:off x="240" y="1968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E</a:t>
              </a:r>
            </a:p>
          </p:txBody>
        </p:sp>
        <p:sp>
          <p:nvSpPr>
            <p:cNvPr id="15399" name="Text Box 39"/>
            <p:cNvSpPr txBox="1">
              <a:spLocks noChangeArrowheads="1"/>
            </p:cNvSpPr>
            <p:nvPr/>
          </p:nvSpPr>
          <p:spPr bwMode="auto">
            <a:xfrm>
              <a:off x="480" y="1776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2cm</a:t>
              </a:r>
            </a:p>
          </p:txBody>
        </p:sp>
        <p:sp>
          <p:nvSpPr>
            <p:cNvPr id="15400" name="Text Box 40"/>
            <p:cNvSpPr txBox="1">
              <a:spLocks noChangeArrowheads="1"/>
            </p:cNvSpPr>
            <p:nvPr/>
          </p:nvSpPr>
          <p:spPr bwMode="auto">
            <a:xfrm>
              <a:off x="1248" y="1776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3cm</a:t>
              </a:r>
            </a:p>
          </p:txBody>
        </p:sp>
      </p:grp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3200400" y="10668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vi-VN"/>
              <a:t>Đ</a:t>
            </a: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3200400" y="42672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vi-VN"/>
              <a:t>S</a:t>
            </a: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3200400" y="54102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vi-VN"/>
              <a:t>Đ</a:t>
            </a: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3200400" y="20574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vi-VN"/>
              <a:t>S</a:t>
            </a: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3200400" y="32004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vi-VN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5" grpId="0" animBg="1"/>
      <p:bldP spid="15406" grpId="0" animBg="1"/>
      <p:bldP spid="15407" grpId="0" animBg="1"/>
      <p:bldP spid="15408" grpId="0" animBg="1"/>
      <p:bldP spid="154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BBC7EF0-E826-4DC2-ABBE-AFD07E39D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800"/>
            <a:ext cx="4286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4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5F95A5E-3DE6-4326-B341-134FA3DF2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344488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*  </a:t>
            </a:r>
            <a:r>
              <a:rPr lang="nl-NL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Hãy nêu lại các bước xác định trung điểm của đoạn thẳng?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615F552-DE6B-440E-928A-EDAE5FAA0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677988"/>
            <a:ext cx="8763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l-NL" alt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xác định trung điểm của đoạn thẳng ta phải dùng thước kẻ có chia sẵn vạch xăng - ti - mét.</a:t>
            </a:r>
          </a:p>
          <a:p>
            <a:pPr algn="just" eaLnBrk="1" hangingPunct="1"/>
            <a:r>
              <a:rPr lang="nl-NL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Đặt thước để đo chiều dài của đoạn thẳng đó, sao cho vạch 0 cm trùng với một điểm của đoạn thẳng.</a:t>
            </a:r>
          </a:p>
          <a:p>
            <a:pPr algn="just" eaLnBrk="1" hangingPunct="1"/>
            <a:r>
              <a:rPr lang="nl-NL" altLang="en-US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Xác định được chiều dài của đoạn thẳng đó và chia đoạn thẳng vừa đo thành hai phần bằng nhau.</a:t>
            </a:r>
          </a:p>
          <a:p>
            <a:pPr algn="just" eaLnBrk="1" hangingPunct="1"/>
            <a:r>
              <a:rPr lang="nl-NL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Đánh dấu điểm ở chính giữa của đoạn thẳng đó thì điểm đó được gọi là trung điểm của đoạn thẳng</a:t>
            </a:r>
            <a:endParaRPr lang="en-US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D5A7D80-40BD-4063-B8DD-9C308C9A4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5278438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niceday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5913"/>
            <a:ext cx="7543800" cy="509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-381000"/>
            <a:ext cx="89916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b="1" i="1" dirty="0"/>
          </a:p>
          <a:p>
            <a:pPr>
              <a:spcBef>
                <a:spcPct val="50000"/>
              </a:spcBef>
            </a:pPr>
            <a:endParaRPr lang="en-US" altLang="vi-VN" sz="2400" b="1" i="1" dirty="0"/>
          </a:p>
          <a:p>
            <a:pPr>
              <a:spcBef>
                <a:spcPct val="50000"/>
              </a:spcBef>
            </a:pP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Nêu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8400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8900.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8400; 8500; 8600; 8700; 8800; 8900.</a:t>
            </a:r>
          </a:p>
          <a:p>
            <a:pPr>
              <a:spcBef>
                <a:spcPct val="50000"/>
              </a:spcBef>
            </a:pP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7740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7790.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7740; 7750; 7760; 7770; 7780; 7790</a:t>
            </a:r>
          </a:p>
          <a:p>
            <a:pPr>
              <a:spcBef>
                <a:spcPct val="50000"/>
              </a:spcBef>
            </a:pP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9999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alt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9999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altLang="vi-VN" sz="2400" b="1" dirty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590800" y="0"/>
            <a:ext cx="3429000" cy="152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2800" b="1" kern="10" spc="560" dirty="0"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</a:t>
            </a:r>
            <a:r>
              <a:rPr lang="en-US" sz="2800" b="1" kern="10" spc="560" dirty="0" err="1"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hởi</a:t>
            </a:r>
            <a:r>
              <a:rPr lang="en-US" sz="2800" b="1" kern="10" spc="560" dirty="0"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spc="560" dirty="0" err="1"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động</a:t>
            </a:r>
            <a:endParaRPr lang="vi-VN" sz="2800" b="1" kern="10" spc="560" dirty="0">
              <a:solidFill>
                <a:srgbClr val="FF6600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8AAFBA-9BB9-43F8-9374-6659D4347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0" y="4800600"/>
            <a:ext cx="1123950" cy="625474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9998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6E7C6C-106A-4933-ADAB-9700CDEEBCED}"/>
              </a:ext>
            </a:extLst>
          </p:cNvPr>
          <p:cNvSpPr txBox="1">
            <a:spLocks/>
          </p:cNvSpPr>
          <p:nvPr/>
        </p:nvSpPr>
        <p:spPr>
          <a:xfrm>
            <a:off x="6446707" y="5426074"/>
            <a:ext cx="1428750" cy="83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Box 14">
            <a:extLst>
              <a:ext uri="{FF2B5EF4-FFF2-40B4-BE49-F238E27FC236}">
                <a16:creationId xmlns:a16="http://schemas.microsoft.com/office/drawing/2014/main" xmlns="" id="{1682B56B-A63C-4D45-87E7-B7D774BDC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25788" y="2174875"/>
            <a:ext cx="527685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100">
              <a:solidFill>
                <a:srgbClr val="000000"/>
              </a:solidFill>
              <a:latin typeface="HP001"/>
              <a:ea typeface="HP001"/>
              <a:cs typeface="HP001"/>
            </a:endParaRPr>
          </a:p>
        </p:txBody>
      </p:sp>
      <p:sp>
        <p:nvSpPr>
          <p:cNvPr id="8199" name="TextBox 15">
            <a:extLst>
              <a:ext uri="{FF2B5EF4-FFF2-40B4-BE49-F238E27FC236}">
                <a16:creationId xmlns:a16="http://schemas.microsoft.com/office/drawing/2014/main" xmlns="" id="{8234534E-4E95-45C7-BAA1-9B19CE804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5435600"/>
            <a:ext cx="40052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100">
              <a:solidFill>
                <a:srgbClr val="000000"/>
              </a:solidFill>
              <a:latin typeface="VNI-Avo" pitchFamily="2" charset="0"/>
            </a:endParaRPr>
          </a:p>
        </p:txBody>
      </p:sp>
      <p:sp>
        <p:nvSpPr>
          <p:cNvPr id="8202" name="Rectangle 1">
            <a:extLst>
              <a:ext uri="{FF2B5EF4-FFF2-40B4-BE49-F238E27FC236}">
                <a16:creationId xmlns:a16="http://schemas.microsoft.com/office/drawing/2014/main" xmlns="" id="{9DD0B82E-1709-444A-844D-1BD2CD81C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-152400"/>
            <a:ext cx="73437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Rectangle 1">
            <a:extLst>
              <a:ext uri="{FF2B5EF4-FFF2-40B4-BE49-F238E27FC236}">
                <a16:creationId xmlns:a16="http://schemas.microsoft.com/office/drawing/2014/main" xmlns="" id="{AFD29FB8-928A-4547-AA59-86AD34024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7" y="992188"/>
            <a:ext cx="8221663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5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3190" y="1905000"/>
            <a:ext cx="8968409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Ba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O, B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        A, O, B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        O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O, B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             A, O, B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1189382" y="838200"/>
            <a:ext cx="6430618" cy="904530"/>
            <a:chOff x="1189382" y="1169507"/>
            <a:chExt cx="6430618" cy="904530"/>
          </a:xfrm>
        </p:grpSpPr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1189382" y="1921637"/>
              <a:ext cx="6430618" cy="152400"/>
              <a:chOff x="1584" y="1584"/>
              <a:chExt cx="2160" cy="96"/>
            </a:xfrm>
          </p:grpSpPr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1584" y="1632"/>
                <a:ext cx="2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2899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456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</p:grp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1905000" y="1199324"/>
              <a:ext cx="3048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A</a:t>
              </a:r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4800600" y="1182687"/>
              <a:ext cx="3810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O</a:t>
              </a: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6477000" y="1169507"/>
              <a:ext cx="3048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B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45165" y="238542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5591" y="2619399"/>
            <a:ext cx="89684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        A, O, B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89382" y="838200"/>
            <a:ext cx="6430618" cy="904530"/>
            <a:chOff x="1189382" y="1169507"/>
            <a:chExt cx="6430618" cy="904530"/>
          </a:xfrm>
        </p:grpSpPr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1189382" y="1921637"/>
              <a:ext cx="6430618" cy="152400"/>
              <a:chOff x="1584" y="1584"/>
              <a:chExt cx="2160" cy="96"/>
            </a:xfrm>
          </p:grpSpPr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1584" y="1632"/>
                <a:ext cx="2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2899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456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</p:grp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1905000" y="1199324"/>
              <a:ext cx="3048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A</a:t>
              </a:r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4800600" y="1182687"/>
              <a:ext cx="3810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O</a:t>
              </a: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6477000" y="1169507"/>
              <a:ext cx="3048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B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45165" y="238542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xmlns="" id="{84423F48-A348-41EE-8D77-B516116E9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487452"/>
            <a:ext cx="89684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263631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9916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VD1: Cho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MN,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ở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M, N?</a:t>
            </a:r>
          </a:p>
          <a:p>
            <a:pPr>
              <a:spcBef>
                <a:spcPct val="50000"/>
              </a:spcBef>
            </a:pPr>
            <a:endParaRPr lang="en-US" altLang="vi-VN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VD2:Trong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a) </a:t>
            </a:r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17955" y="3204136"/>
            <a:ext cx="3886200" cy="1657350"/>
            <a:chOff x="2133600" y="3352800"/>
            <a:chExt cx="3886200" cy="1657350"/>
          </a:xfrm>
        </p:grpSpPr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133600" y="350520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6163" name="Group 19"/>
            <p:cNvGrpSpPr>
              <a:grpSpLocks/>
            </p:cNvGrpSpPr>
            <p:nvPr/>
          </p:nvGrpSpPr>
          <p:grpSpPr bwMode="auto">
            <a:xfrm>
              <a:off x="2696265" y="3917950"/>
              <a:ext cx="2882900" cy="914400"/>
              <a:chOff x="1320" y="1728"/>
              <a:chExt cx="1816" cy="576"/>
            </a:xfrm>
          </p:grpSpPr>
          <p:sp>
            <p:nvSpPr>
              <p:cNvPr id="6155" name="Line 11"/>
              <p:cNvSpPr>
                <a:spLocks noChangeShapeType="1"/>
              </p:cNvSpPr>
              <p:nvPr/>
            </p:nvSpPr>
            <p:spPr bwMode="auto">
              <a:xfrm flipV="1">
                <a:off x="1344" y="1776"/>
                <a:ext cx="624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56" name="Line 12"/>
              <p:cNvSpPr>
                <a:spLocks noChangeShapeType="1"/>
              </p:cNvSpPr>
              <p:nvPr/>
            </p:nvSpPr>
            <p:spPr bwMode="auto">
              <a:xfrm>
                <a:off x="1968" y="1776"/>
                <a:ext cx="1152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 flipH="1">
                <a:off x="3088" y="2208"/>
                <a:ext cx="48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62" name="Line 18"/>
              <p:cNvSpPr>
                <a:spLocks noChangeShapeType="1"/>
              </p:cNvSpPr>
              <p:nvPr/>
            </p:nvSpPr>
            <p:spPr bwMode="auto">
              <a:xfrm>
                <a:off x="1320" y="223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3581400" y="3352800"/>
              <a:ext cx="3810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2133600" y="4387850"/>
              <a:ext cx="3810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5638800" y="4425950"/>
              <a:ext cx="3810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11833" y="5670182"/>
            <a:ext cx="3490957" cy="819149"/>
            <a:chOff x="1561158" y="4752151"/>
            <a:chExt cx="3490957" cy="819149"/>
          </a:xfrm>
        </p:grpSpPr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2864127" y="5418900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3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167" name="Group 23"/>
            <p:cNvGrpSpPr>
              <a:grpSpLocks/>
            </p:cNvGrpSpPr>
            <p:nvPr/>
          </p:nvGrpSpPr>
          <p:grpSpPr bwMode="auto">
            <a:xfrm>
              <a:off x="1896165" y="4752151"/>
              <a:ext cx="3155950" cy="806451"/>
              <a:chOff x="1488" y="308"/>
              <a:chExt cx="1988" cy="508"/>
            </a:xfrm>
          </p:grpSpPr>
          <p:grpSp>
            <p:nvGrpSpPr>
              <p:cNvPr id="6168" name="Group 24"/>
              <p:cNvGrpSpPr>
                <a:grpSpLocks/>
              </p:cNvGrpSpPr>
              <p:nvPr/>
            </p:nvGrpSpPr>
            <p:grpSpPr bwMode="auto">
              <a:xfrm>
                <a:off x="1488" y="720"/>
                <a:ext cx="1920" cy="96"/>
                <a:chOff x="1488" y="720"/>
                <a:chExt cx="1920" cy="96"/>
              </a:xfrm>
            </p:grpSpPr>
            <p:sp>
              <p:nvSpPr>
                <p:cNvPr id="6169" name="Line 25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19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70" name="Line 26"/>
                <p:cNvSpPr>
                  <a:spLocks noChangeShapeType="1"/>
                </p:cNvSpPr>
                <p:nvPr/>
              </p:nvSpPr>
              <p:spPr bwMode="auto">
                <a:xfrm>
                  <a:off x="1488" y="7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71" name="Line 27"/>
                <p:cNvSpPr>
                  <a:spLocks noChangeShapeType="1"/>
                </p:cNvSpPr>
                <p:nvPr/>
              </p:nvSpPr>
              <p:spPr bwMode="auto">
                <a:xfrm>
                  <a:off x="3408" y="7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172" name="Text Box 28"/>
              <p:cNvSpPr txBox="1">
                <a:spLocks noChangeArrowheads="1"/>
              </p:cNvSpPr>
              <p:nvPr/>
            </p:nvSpPr>
            <p:spPr bwMode="auto">
              <a:xfrm>
                <a:off x="2055" y="308"/>
                <a:ext cx="24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32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</p:txBody>
          </p:sp>
          <p:sp>
            <p:nvSpPr>
              <p:cNvPr id="6173" name="Text Box 29"/>
              <p:cNvSpPr txBox="1">
                <a:spLocks noChangeArrowheads="1"/>
              </p:cNvSpPr>
              <p:nvPr/>
            </p:nvSpPr>
            <p:spPr bwMode="auto">
              <a:xfrm>
                <a:off x="3236" y="327"/>
                <a:ext cx="24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32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1561158" y="4782315"/>
              <a:ext cx="3810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dirty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99390" y="1201768"/>
            <a:ext cx="3390900" cy="782566"/>
            <a:chOff x="2429565" y="1147835"/>
            <a:chExt cx="3390900" cy="782566"/>
          </a:xfrm>
        </p:grpSpPr>
        <p:grpSp>
          <p:nvGrpSpPr>
            <p:cNvPr id="6152" name="Group 8"/>
            <p:cNvGrpSpPr>
              <a:grpSpLocks/>
            </p:cNvGrpSpPr>
            <p:nvPr/>
          </p:nvGrpSpPr>
          <p:grpSpPr bwMode="auto">
            <a:xfrm>
              <a:off x="2601015" y="1778001"/>
              <a:ext cx="3067050" cy="152400"/>
              <a:chOff x="1476" y="720"/>
              <a:chExt cx="1932" cy="96"/>
            </a:xfrm>
          </p:grpSpPr>
          <p:sp>
            <p:nvSpPr>
              <p:cNvPr id="6149" name="Line 5"/>
              <p:cNvSpPr>
                <a:spLocks noChangeShapeType="1"/>
              </p:cNvSpPr>
              <p:nvPr/>
            </p:nvSpPr>
            <p:spPr bwMode="auto">
              <a:xfrm>
                <a:off x="1476" y="768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1488" y="7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>
                <a:off x="3408" y="7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2429565" y="1147835"/>
              <a:ext cx="3810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5439465" y="1168400"/>
              <a:ext cx="3810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37035EAE-9D46-442B-B706-84E063B4E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1021" y="3373594"/>
            <a:ext cx="4845458" cy="150007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 I, N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Subtitle 6">
            <a:extLst>
              <a:ext uri="{FF2B5EF4-FFF2-40B4-BE49-F238E27FC236}">
                <a16:creationId xmlns:a16="http://schemas.microsoft.com/office/drawing/2014/main" xmlns="" id="{D1010315-835D-42B7-88CE-73FABF709930}"/>
              </a:ext>
            </a:extLst>
          </p:cNvPr>
          <p:cNvSpPr txBox="1">
            <a:spLocks/>
          </p:cNvSpPr>
          <p:nvPr/>
        </p:nvSpPr>
        <p:spPr>
          <a:xfrm>
            <a:off x="4328007" y="5053632"/>
            <a:ext cx="4698471" cy="1668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 I, N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28">
            <a:extLst>
              <a:ext uri="{FF2B5EF4-FFF2-40B4-BE49-F238E27FC236}">
                <a16:creationId xmlns:a16="http://schemas.microsoft.com/office/drawing/2014/main" xmlns="" id="{9B743191-120F-4185-AEE7-B0626C05C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755" y="1185603"/>
            <a:ext cx="381000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C4EE7CA-80A2-4C2A-A4D6-238AE6E3BFBA}"/>
              </a:ext>
            </a:extLst>
          </p:cNvPr>
          <p:cNvCxnSpPr>
            <a:cxnSpLocks/>
          </p:cNvCxnSpPr>
          <p:nvPr/>
        </p:nvCxnSpPr>
        <p:spPr>
          <a:xfrm>
            <a:off x="3581400" y="1762083"/>
            <a:ext cx="0" cy="2921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65325" y="569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 altLang="vi-VN"/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8001000" cy="3124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">
              <a:avLst>
                <a:gd name="adj" fmla="val 13634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vi-VN" sz="24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Hoạt động 2:</a:t>
            </a:r>
          </a:p>
          <a:p>
            <a:pPr algn="ctr"/>
            <a:endParaRPr lang="vi-VN" sz="24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4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Trung điểm của đoạn thẳng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0"/>
            <a:ext cx="8610600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/>
              <a:t>Cho </a:t>
            </a:r>
            <a:r>
              <a:rPr lang="en-US" altLang="vi-VN" sz="2400" b="1" dirty="0" err="1"/>
              <a:t>đoạn</a:t>
            </a:r>
            <a:r>
              <a:rPr lang="en-US" altLang="vi-VN" sz="2400" b="1" dirty="0"/>
              <a:t> </a:t>
            </a:r>
            <a:r>
              <a:rPr lang="en-US" altLang="vi-VN" sz="2400" b="1" dirty="0" err="1"/>
              <a:t>thẳng</a:t>
            </a:r>
            <a:r>
              <a:rPr lang="en-US" altLang="vi-VN" sz="2400" b="1" dirty="0"/>
              <a:t> AB </a:t>
            </a:r>
            <a:r>
              <a:rPr lang="en-US" altLang="vi-VN" sz="2400" b="1" dirty="0" err="1"/>
              <a:t>như</a:t>
            </a:r>
            <a:r>
              <a:rPr lang="en-US" altLang="vi-VN" sz="2400" b="1" dirty="0"/>
              <a:t> </a:t>
            </a:r>
            <a:r>
              <a:rPr lang="en-US" altLang="vi-VN" sz="2400" b="1" dirty="0" err="1"/>
              <a:t>sau</a:t>
            </a:r>
            <a:r>
              <a:rPr lang="en-US" altLang="vi-VN" sz="2400" b="1" dirty="0"/>
              <a:t>:</a:t>
            </a:r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r>
              <a:rPr lang="en-US" altLang="vi-VN" sz="2400" b="1" dirty="0"/>
              <a:t>1.</a:t>
            </a:r>
            <a:r>
              <a:rPr lang="en-US" altLang="vi-VN" sz="2400" dirty="0"/>
              <a:t> Ba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A, M, B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3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như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thế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nào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với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nhau</a:t>
            </a:r>
            <a:r>
              <a:rPr lang="en-US" altLang="vi-VN" sz="2400" dirty="0"/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2400" dirty="0">
                <a:solidFill>
                  <a:srgbClr val="FF0000"/>
                </a:solidFill>
              </a:rPr>
              <a:t>Ba </a:t>
            </a:r>
            <a:r>
              <a:rPr lang="en-US" altLang="vi-VN" sz="2400" dirty="0" err="1">
                <a:solidFill>
                  <a:srgbClr val="FF0000"/>
                </a:solidFill>
              </a:rPr>
              <a:t>điểm</a:t>
            </a:r>
            <a:r>
              <a:rPr lang="en-US" altLang="vi-VN" sz="2400" dirty="0">
                <a:solidFill>
                  <a:srgbClr val="FF0000"/>
                </a:solidFill>
              </a:rPr>
              <a:t> A, M, B </a:t>
            </a:r>
            <a:r>
              <a:rPr lang="en-US" altLang="vi-VN" sz="2400" dirty="0" err="1">
                <a:solidFill>
                  <a:srgbClr val="FF0000"/>
                </a:solidFill>
              </a:rPr>
              <a:t>là</a:t>
            </a:r>
            <a:r>
              <a:rPr lang="en-US" altLang="vi-VN" sz="2400" dirty="0">
                <a:solidFill>
                  <a:srgbClr val="FF0000"/>
                </a:solidFill>
              </a:rPr>
              <a:t> 3 </a:t>
            </a:r>
            <a:r>
              <a:rPr lang="en-US" altLang="vi-VN" sz="2400" dirty="0" err="1">
                <a:solidFill>
                  <a:srgbClr val="FF0000"/>
                </a:solidFill>
              </a:rPr>
              <a:t>điểm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thẳng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hàng</a:t>
            </a:r>
            <a:r>
              <a:rPr lang="en-US" altLang="vi-VN" sz="2400" dirty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/>
              <a:t>2.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M </a:t>
            </a:r>
            <a:r>
              <a:rPr lang="en-US" altLang="vi-VN" sz="2400" dirty="0" err="1"/>
              <a:t>nằm</a:t>
            </a:r>
            <a:r>
              <a:rPr lang="en-US" altLang="vi-VN" sz="2400" dirty="0"/>
              <a:t> ở </a:t>
            </a:r>
            <a:r>
              <a:rPr lang="en-US" altLang="vi-VN" sz="2400" dirty="0" err="1"/>
              <a:t>vị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trí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nào</a:t>
            </a:r>
            <a:r>
              <a:rPr lang="en-US" altLang="vi-VN" sz="2400" dirty="0"/>
              <a:t> so </a:t>
            </a:r>
            <a:r>
              <a:rPr lang="en-US" altLang="vi-VN" sz="2400" dirty="0" err="1"/>
              <a:t>với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A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B?</a:t>
            </a:r>
          </a:p>
          <a:p>
            <a:pPr>
              <a:spcBef>
                <a:spcPct val="50000"/>
              </a:spcBef>
            </a:pPr>
            <a:r>
              <a:rPr lang="en-US" altLang="vi-VN" sz="2400" dirty="0" err="1">
                <a:solidFill>
                  <a:srgbClr val="FF0000"/>
                </a:solidFill>
              </a:rPr>
              <a:t>Điểm</a:t>
            </a:r>
            <a:r>
              <a:rPr lang="en-US" altLang="vi-VN" sz="2400" dirty="0">
                <a:solidFill>
                  <a:srgbClr val="FF0000"/>
                </a:solidFill>
              </a:rPr>
              <a:t> M </a:t>
            </a:r>
            <a:r>
              <a:rPr lang="en-US" altLang="vi-VN" sz="2400" dirty="0" err="1">
                <a:solidFill>
                  <a:srgbClr val="FF0000"/>
                </a:solidFill>
              </a:rPr>
              <a:t>nằm</a:t>
            </a:r>
            <a:r>
              <a:rPr lang="en-US" altLang="vi-VN" sz="2400" dirty="0">
                <a:solidFill>
                  <a:srgbClr val="FF0000"/>
                </a:solidFill>
              </a:rPr>
              <a:t> ở </a:t>
            </a:r>
            <a:r>
              <a:rPr lang="en-US" altLang="vi-VN" sz="2400" dirty="0" err="1">
                <a:solidFill>
                  <a:srgbClr val="FF0000"/>
                </a:solidFill>
              </a:rPr>
              <a:t>giữa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điểm</a:t>
            </a:r>
            <a:r>
              <a:rPr lang="en-US" altLang="vi-VN" sz="2400" dirty="0">
                <a:solidFill>
                  <a:srgbClr val="FF0000"/>
                </a:solidFill>
              </a:rPr>
              <a:t> A </a:t>
            </a:r>
            <a:r>
              <a:rPr lang="en-US" altLang="vi-VN" sz="2400" dirty="0" err="1">
                <a:solidFill>
                  <a:srgbClr val="FF0000"/>
                </a:solidFill>
              </a:rPr>
              <a:t>và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điểm</a:t>
            </a:r>
            <a:r>
              <a:rPr lang="en-US" altLang="vi-VN" sz="2400" dirty="0">
                <a:solidFill>
                  <a:srgbClr val="FF0000"/>
                </a:solidFill>
              </a:rPr>
              <a:t> B.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/>
              <a:t>3.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Dùng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thước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độ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dài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AM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độ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dài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MB (</a:t>
            </a:r>
            <a:r>
              <a:rPr lang="en-US" altLang="vi-VN" sz="2400" dirty="0" err="1"/>
              <a:t>ghi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kết</a:t>
            </a:r>
            <a:r>
              <a:rPr lang="en-US" altLang="vi-VN" sz="2400" dirty="0"/>
              <a:t> </a:t>
            </a:r>
            <a:r>
              <a:rPr lang="en-US" altLang="vi-VN" sz="2400" dirty="0" err="1"/>
              <a:t>quả</a:t>
            </a:r>
            <a:r>
              <a:rPr lang="en-US" altLang="vi-VN" sz="2400" dirty="0"/>
              <a:t>).</a:t>
            </a:r>
          </a:p>
          <a:p>
            <a:pPr>
              <a:spcBef>
                <a:spcPct val="50000"/>
              </a:spcBef>
            </a:pPr>
            <a:r>
              <a:rPr lang="en-US" altLang="vi-VN" sz="2400" dirty="0" err="1">
                <a:solidFill>
                  <a:srgbClr val="FF0000"/>
                </a:solidFill>
              </a:rPr>
              <a:t>Độ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dài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đoạn</a:t>
            </a:r>
            <a:r>
              <a:rPr lang="en-US" altLang="vi-VN" sz="2400" dirty="0">
                <a:solidFill>
                  <a:srgbClr val="FF0000"/>
                </a:solidFill>
              </a:rPr>
              <a:t> AM = 3cm, </a:t>
            </a:r>
            <a:r>
              <a:rPr lang="en-US" altLang="vi-VN" sz="2400" dirty="0" err="1">
                <a:solidFill>
                  <a:srgbClr val="FF0000"/>
                </a:solidFill>
              </a:rPr>
              <a:t>độ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dài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đoạn</a:t>
            </a:r>
            <a:r>
              <a:rPr lang="en-US" altLang="vi-VN" sz="2400" dirty="0">
                <a:solidFill>
                  <a:srgbClr val="FF0000"/>
                </a:solidFill>
              </a:rPr>
              <a:t> MB = 3cm.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/>
              <a:t>4.</a:t>
            </a:r>
            <a:r>
              <a:rPr lang="en-US" altLang="vi-VN" sz="2400" dirty="0"/>
              <a:t> </a:t>
            </a:r>
            <a:r>
              <a:rPr lang="en-US" altLang="vi-VN" sz="2400" dirty="0" err="1"/>
              <a:t>Em</a:t>
            </a:r>
            <a:r>
              <a:rPr lang="en-US" altLang="vi-VN" sz="2400" dirty="0"/>
              <a:t> </a:t>
            </a:r>
            <a:r>
              <a:rPr lang="en-US" altLang="vi-VN" sz="2400" dirty="0" err="1"/>
              <a:t>có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nhận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xét</a:t>
            </a:r>
            <a:r>
              <a:rPr lang="en-US" altLang="vi-VN" sz="2400" dirty="0"/>
              <a:t> </a:t>
            </a:r>
            <a:r>
              <a:rPr lang="en-US" altLang="vi-VN" sz="2400" dirty="0" err="1"/>
              <a:t>gì</a:t>
            </a:r>
            <a:r>
              <a:rPr lang="en-US" altLang="vi-VN" sz="2400" dirty="0"/>
              <a:t> </a:t>
            </a:r>
            <a:r>
              <a:rPr lang="en-US" altLang="vi-VN" sz="2400" dirty="0" err="1"/>
              <a:t>về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độ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dài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AM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độ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dài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đoạnMB</a:t>
            </a:r>
            <a:r>
              <a:rPr lang="en-US" altLang="vi-VN" sz="2400" dirty="0"/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2400" dirty="0" err="1">
                <a:solidFill>
                  <a:srgbClr val="FF0000"/>
                </a:solidFill>
              </a:rPr>
              <a:t>Độ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dài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đoạn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thẳng</a:t>
            </a:r>
            <a:r>
              <a:rPr lang="en-US" altLang="vi-VN" sz="2400" dirty="0">
                <a:solidFill>
                  <a:srgbClr val="FF0000"/>
                </a:solidFill>
              </a:rPr>
              <a:t> AM </a:t>
            </a:r>
            <a:r>
              <a:rPr lang="en-US" altLang="vi-VN" sz="2400" dirty="0" err="1">
                <a:solidFill>
                  <a:srgbClr val="FF0000"/>
                </a:solidFill>
              </a:rPr>
              <a:t>bằng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độ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dài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đoạn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thẳng</a:t>
            </a:r>
            <a:r>
              <a:rPr lang="en-US" altLang="vi-VN" sz="2400" dirty="0">
                <a:solidFill>
                  <a:srgbClr val="FF0000"/>
                </a:solidFill>
              </a:rPr>
              <a:t> MB </a:t>
            </a:r>
            <a:r>
              <a:rPr lang="en-US" altLang="vi-VN" sz="2400" dirty="0" err="1">
                <a:solidFill>
                  <a:srgbClr val="FF0000"/>
                </a:solidFill>
              </a:rPr>
              <a:t>và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bằng</a:t>
            </a:r>
            <a:r>
              <a:rPr lang="en-US" altLang="vi-VN" sz="2400" dirty="0">
                <a:solidFill>
                  <a:srgbClr val="FF0000"/>
                </a:solidFill>
              </a:rPr>
              <a:t> 3cm</a:t>
            </a:r>
          </a:p>
          <a:p>
            <a:pPr>
              <a:spcBef>
                <a:spcPct val="50000"/>
              </a:spcBef>
            </a:pPr>
            <a:endParaRPr lang="en-US" altLang="vi-VN" sz="2400" dirty="0">
              <a:solidFill>
                <a:srgbClr val="FF0000"/>
              </a:solidFill>
            </a:endParaRPr>
          </a:p>
        </p:txBody>
      </p: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1447800" y="697082"/>
            <a:ext cx="4546600" cy="614363"/>
            <a:chOff x="976" y="509"/>
            <a:chExt cx="2864" cy="387"/>
          </a:xfrm>
        </p:grpSpPr>
        <p:grpSp>
          <p:nvGrpSpPr>
            <p:cNvPr id="9226" name="Group 10"/>
            <p:cNvGrpSpPr>
              <a:grpSpLocks/>
            </p:cNvGrpSpPr>
            <p:nvPr/>
          </p:nvGrpSpPr>
          <p:grpSpPr bwMode="auto">
            <a:xfrm>
              <a:off x="1072" y="800"/>
              <a:ext cx="2688" cy="96"/>
              <a:chOff x="1008" y="672"/>
              <a:chExt cx="2688" cy="96"/>
            </a:xfrm>
          </p:grpSpPr>
          <p:sp>
            <p:nvSpPr>
              <p:cNvPr id="9221" name="Line 5"/>
              <p:cNvSpPr>
                <a:spLocks noChangeShapeType="1"/>
              </p:cNvSpPr>
              <p:nvPr/>
            </p:nvSpPr>
            <p:spPr bwMode="auto">
              <a:xfrm>
                <a:off x="1008" y="720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2352" y="720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>
                <a:off x="2352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24" name="Line 8"/>
              <p:cNvSpPr>
                <a:spLocks noChangeShapeType="1"/>
              </p:cNvSpPr>
              <p:nvPr/>
            </p:nvSpPr>
            <p:spPr bwMode="auto">
              <a:xfrm>
                <a:off x="1008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3696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976" y="516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>
                  <a:solidFill>
                    <a:schemeClr val="accent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271" y="516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>
                  <a:solidFill>
                    <a:schemeClr val="accent1">
                      <a:lumMod val="75000"/>
                    </a:schemeClr>
                  </a:solidFill>
                </a:rPr>
                <a:t>M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3648" y="509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>
                  <a:solidFill>
                    <a:schemeClr val="accent1">
                      <a:lumMod val="75000"/>
                    </a:schemeClr>
                  </a:solidFill>
                </a:rPr>
                <a:t>B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24893" y="728896"/>
            <a:ext cx="88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3cm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32300" y="697082"/>
            <a:ext cx="88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3cm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686800" cy="655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9611" y="1445628"/>
            <a:ext cx="81534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en-US" altLang="vi-VN" sz="2400" dirty="0"/>
          </a:p>
          <a:p>
            <a:pPr>
              <a:buFontTx/>
              <a:buChar char="•"/>
            </a:pPr>
            <a:endParaRPr lang="en-US" altLang="vi-VN" sz="2400" dirty="0"/>
          </a:p>
          <a:p>
            <a:endParaRPr lang="en-US" altLang="vi-VN" sz="2400" dirty="0"/>
          </a:p>
          <a:p>
            <a:pPr>
              <a:buFontTx/>
              <a:buChar char="•"/>
            </a:pPr>
            <a:r>
              <a:rPr lang="en-US" altLang="vi-VN" sz="2400" dirty="0"/>
              <a:t> 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pPr>
              <a:buFontTx/>
              <a:buChar char="•"/>
            </a:pPr>
            <a:endParaRPr lang="en-US" altLang="vi-VN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MB.</a:t>
            </a:r>
          </a:p>
          <a:p>
            <a:pPr>
              <a:buFontTx/>
              <a:buChar char="•"/>
            </a:pP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: AM = MB.</a:t>
            </a:r>
          </a:p>
          <a:p>
            <a:endParaRPr lang="en-US" altLang="vi-VN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AB.</a:t>
            </a:r>
          </a:p>
          <a:p>
            <a:endParaRPr lang="en-US" altLang="vi-VN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vi-VN" dirty="0"/>
          </a:p>
          <a:p>
            <a:endParaRPr lang="en-US" altLang="vi-VN" dirty="0"/>
          </a:p>
          <a:p>
            <a:endParaRPr lang="en-US" altLang="vi-VN" dirty="0"/>
          </a:p>
          <a:p>
            <a:endParaRPr lang="en-US" altLang="vi-VN" dirty="0"/>
          </a:p>
        </p:txBody>
      </p:sp>
      <p:grpSp>
        <p:nvGrpSpPr>
          <p:cNvPr id="20" name="Group 14"/>
          <p:cNvGrpSpPr>
            <a:grpSpLocks/>
          </p:cNvGrpSpPr>
          <p:nvPr/>
        </p:nvGrpSpPr>
        <p:grpSpPr bwMode="auto">
          <a:xfrm>
            <a:off x="1524000" y="1366837"/>
            <a:ext cx="4546600" cy="614363"/>
            <a:chOff x="976" y="509"/>
            <a:chExt cx="2864" cy="387"/>
          </a:xfrm>
        </p:grpSpPr>
        <p:grpSp>
          <p:nvGrpSpPr>
            <p:cNvPr id="21" name="Group 10"/>
            <p:cNvGrpSpPr>
              <a:grpSpLocks/>
            </p:cNvGrpSpPr>
            <p:nvPr/>
          </p:nvGrpSpPr>
          <p:grpSpPr bwMode="auto">
            <a:xfrm>
              <a:off x="1072" y="800"/>
              <a:ext cx="2688" cy="96"/>
              <a:chOff x="1008" y="672"/>
              <a:chExt cx="2688" cy="96"/>
            </a:xfrm>
          </p:grpSpPr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1008" y="720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/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>
                <a:off x="2352" y="720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/>
              </a:p>
            </p:txBody>
          </p:sp>
          <p:sp>
            <p:nvSpPr>
              <p:cNvPr id="27" name="Line 7"/>
              <p:cNvSpPr>
                <a:spLocks noChangeShapeType="1"/>
              </p:cNvSpPr>
              <p:nvPr/>
            </p:nvSpPr>
            <p:spPr bwMode="auto">
              <a:xfrm>
                <a:off x="2352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/>
              </a:p>
            </p:txBody>
          </p:sp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>
                <a:off x="1008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/>
              </a:p>
            </p:txBody>
          </p:sp>
          <p:sp>
            <p:nvSpPr>
              <p:cNvPr id="29" name="Line 9"/>
              <p:cNvSpPr>
                <a:spLocks noChangeShapeType="1"/>
              </p:cNvSpPr>
              <p:nvPr/>
            </p:nvSpPr>
            <p:spPr bwMode="auto">
              <a:xfrm>
                <a:off x="3696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/>
              </a:p>
            </p:txBody>
          </p:sp>
        </p:grp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976" y="516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/>
                <a:t>A</a:t>
              </a:r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2271" y="516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/>
                <a:t>M</a:t>
              </a: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3648" y="509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/>
                <a:t>B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311400" y="1437778"/>
            <a:ext cx="88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45000" y="1442243"/>
            <a:ext cx="88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5164" y="238542"/>
            <a:ext cx="699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955</Words>
  <Application>Microsoft Office PowerPoint</Application>
  <PresentationFormat>On-screen Show (4:3)</PresentationFormat>
  <Paragraphs>205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9998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ITQuangNam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BKV</cp:lastModifiedBy>
  <cp:revision>40</cp:revision>
  <dcterms:created xsi:type="dcterms:W3CDTF">2009-10-30T14:58:22Z</dcterms:created>
  <dcterms:modified xsi:type="dcterms:W3CDTF">2022-01-25T07:41:06Z</dcterms:modified>
</cp:coreProperties>
</file>