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66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3554C-7862-4FEA-BBE1-DA9EA39BE209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B29E3-E7A9-480A-A115-A4AC40644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7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85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527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85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1EBF9F-440F-43BF-923D-D0431E5B00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985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ADE209-5926-49C4-83C6-6481887F3C6D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84B7EBC-49EA-4521-BCD2-AB70BBD91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01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B7B1476-39F3-4EDB-8AB5-2A9E150FC3EA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BCED560-FCCF-4274-B98A-09D945BC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C4FFEEB-797C-4815-B68C-9AEF159E6A2C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C93F58E-EC7A-48C5-AA41-1C1AA69BF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509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8E5C642-6880-49AE-8979-534F1A6099A0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99DE93E-0340-4268-8CAD-309226616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423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5B2A9A3-588A-4E74-8AE5-DB5CD9D926A7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76F111F-FEC6-49FC-875B-F057C6088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49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8071EA6-095E-45DA-8EAB-4EFB4298F24B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63EF53C-C23A-4370-B976-65CF4D5EF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85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14E139C-6CF6-498F-A970-AAF55518E0B1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11C2E7B8-4551-44C2-83CB-0C70A5DC7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2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377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9CCB179-3172-4F56-B643-28DF76F789B1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A8874C2-2EE8-48E1-AC03-24D9D6C2F5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84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6E0FDB6-246F-42BD-9055-C4033FAF1C90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CFECF60-781C-4523-AFF6-C703A0E14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882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7DEEAC8-4010-4AB5-A9F4-0E3736656693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BDCC8F-FCC4-46FD-9C42-D9D8BC5B5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72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7477F6F-3E64-4182-B3B3-1F1A0738FB33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19D2753-F501-4EE8-826C-3D0BB51AB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928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6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1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6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0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8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7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99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59D03-16D4-45DF-86E1-B25EADD0EE0F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6997-4781-4701-BA43-F0800E45F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5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8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fld id="{8282AAFE-A5DA-453E-9F45-2829F220A3D2}" type="datetimeFigureOut">
              <a:rPr lang="en-US"/>
              <a:pPr>
                <a:defRPr/>
              </a:pPr>
              <a:t>3/17/2022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fld id="{D7AE5E9B-42EA-4BFB-8F63-AD803E25C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2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/>
            </a:extLst>
          </p:cNvPr>
          <p:cNvSpPr/>
          <p:nvPr/>
        </p:nvSpPr>
        <p:spPr>
          <a:xfrm>
            <a:off x="3685200" y="2053717"/>
            <a:ext cx="5154553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600" b="1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50000"/>
                  </a:srgbClr>
                </a:solid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TOÁN LỚP 4</a:t>
            </a:r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1043524" y="433391"/>
            <a:ext cx="11499849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rgbClr val="00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600">
                <a:solidFill>
                  <a:srgbClr val="00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600">
                <a:solidFill>
                  <a:srgbClr val="00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600">
                <a:solidFill>
                  <a:srgbClr val="00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6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5400" b="1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TRƯỜNG TIỂU HỌC ÁI MỘ A</a:t>
            </a:r>
          </a:p>
        </p:txBody>
      </p:sp>
      <p:sp>
        <p:nvSpPr>
          <p:cNvPr id="3" name="Rectangle 2"/>
          <p:cNvSpPr/>
          <p:nvPr/>
        </p:nvSpPr>
        <p:spPr>
          <a:xfrm>
            <a:off x="2" y="3276600"/>
            <a:ext cx="127381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7200" b="1" kern="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LUYỆN </a:t>
            </a:r>
            <a:r>
              <a:rPr lang="en-US" sz="7200" b="1" kern="0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TẬP CHUNG</a:t>
            </a:r>
            <a:endParaRPr lang="en-US" sz="7200" b="1" kern="0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  <a:p>
            <a:pPr algn="ctr">
              <a:defRPr/>
            </a:pPr>
            <a:r>
              <a:rPr lang="en-US" sz="7200" b="1" kern="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(</a:t>
            </a:r>
            <a:r>
              <a:rPr lang="en-US" sz="7200" b="1" kern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TR139)</a:t>
            </a:r>
            <a:endParaRPr lang="en-US" sz="7200" b="1" kern="0" dirty="0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393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56" y="1597518"/>
            <a:ext cx="7772400" cy="838200"/>
          </a:xfrm>
        </p:spPr>
        <p:txBody>
          <a:bodyPr/>
          <a:lstStyle/>
          <a:p>
            <a:pPr algn="l">
              <a:defRPr/>
            </a:pPr>
            <a:r>
              <a:rPr lang="en-US" sz="3200" b="1" u="sng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3200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Cho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540076"/>
              </p:ext>
            </p:extLst>
          </p:nvPr>
        </p:nvGraphicFramePr>
        <p:xfrm>
          <a:off x="4573077" y="1597518"/>
          <a:ext cx="29241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3" imgW="1917700" imgH="558800" progId="Equation.3">
                  <p:embed/>
                </p:oleObj>
              </mc:Choice>
              <mc:Fallback>
                <p:oleObj name="Equation" r:id="rId3" imgW="19177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3077" y="1597518"/>
                        <a:ext cx="29241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336997" y="2864476"/>
            <a:ext cx="994034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a)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Rút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gọn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7030A0"/>
                </a:solidFill>
                <a:latin typeface="Times New Roman" panose="02020603050405020304" pitchFamily="18" charset="0"/>
              </a:rPr>
              <a:t>trên</a:t>
            </a:r>
            <a:endParaRPr lang="en-US" altLang="en-US" sz="2800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7030A0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b) Cho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7030A0"/>
                </a:solidFill>
                <a:latin typeface="Times New Roman" panose="02020603050405020304" pitchFamily="18" charset="0"/>
              </a:rPr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22416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18056" y="1203594"/>
            <a:ext cx="845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 smtClean="0">
                <a:latin typeface="Times New Roman" panose="02020603050405020304" pitchFamily="18" charset="0"/>
              </a:rPr>
              <a:t>Bài</a:t>
            </a:r>
            <a:r>
              <a:rPr lang="en-US" altLang="en-US" sz="2800" b="1" u="sng" dirty="0" smtClean="0">
                <a:latin typeface="Times New Roman" panose="02020603050405020304" pitchFamily="18" charset="0"/>
              </a:rPr>
              <a:t> 1: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latin typeface="Times New Roman" panose="02020603050405020304" pitchFamily="18" charset="0"/>
              </a:rPr>
              <a:t>a</a:t>
            </a:r>
            <a:r>
              <a:rPr lang="en-US" altLang="en-US" sz="2800" b="1" dirty="0">
                <a:latin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Rút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gọn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154754"/>
              </p:ext>
            </p:extLst>
          </p:nvPr>
        </p:nvGraphicFramePr>
        <p:xfrm>
          <a:off x="746753" y="2922064"/>
          <a:ext cx="21717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3" imgW="965160" imgH="812520" progId="Equation.3">
                  <p:embed/>
                </p:oleObj>
              </mc:Choice>
              <mc:Fallback>
                <p:oleObj name="Equation" r:id="rId3" imgW="96516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53" y="2922064"/>
                        <a:ext cx="21717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873979"/>
              </p:ext>
            </p:extLst>
          </p:nvPr>
        </p:nvGraphicFramePr>
        <p:xfrm>
          <a:off x="4189414" y="2922064"/>
          <a:ext cx="2201863" cy="193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5" imgW="927000" imgH="812520" progId="Equation.3">
                  <p:embed/>
                </p:oleObj>
              </mc:Choice>
              <mc:Fallback>
                <p:oleObj name="Equation" r:id="rId5" imgW="927000" imgH="812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9414" y="2922064"/>
                        <a:ext cx="2201863" cy="193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18056" y="4805681"/>
            <a:ext cx="845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</a:rPr>
              <a:t>b)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bằng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nhau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917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728429"/>
              </p:ext>
            </p:extLst>
          </p:nvPr>
        </p:nvGraphicFramePr>
        <p:xfrm>
          <a:off x="2047741" y="5539108"/>
          <a:ext cx="1752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Equation" r:id="rId7" imgW="761669" imgH="393529" progId="Equation.3">
                  <p:embed/>
                </p:oleObj>
              </mc:Choice>
              <mc:Fallback>
                <p:oleObj name="Equation" r:id="rId7" imgW="7616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741" y="5539108"/>
                        <a:ext cx="17526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7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97289"/>
              </p:ext>
            </p:extLst>
          </p:nvPr>
        </p:nvGraphicFramePr>
        <p:xfrm>
          <a:off x="5027612" y="5491481"/>
          <a:ext cx="19050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Equation" r:id="rId9" imgW="787320" imgH="393480" progId="Equation.3">
                  <p:embed/>
                </p:oleObj>
              </mc:Choice>
              <mc:Fallback>
                <p:oleObj name="Equation" r:id="rId9" imgW="7873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612" y="5491481"/>
                        <a:ext cx="19050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725996"/>
              </p:ext>
            </p:extLst>
          </p:nvPr>
        </p:nvGraphicFramePr>
        <p:xfrm>
          <a:off x="3890382" y="1635919"/>
          <a:ext cx="2924175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Equation" r:id="rId11" imgW="1917700" imgH="558800" progId="Equation.3">
                  <p:embed/>
                </p:oleObj>
              </mc:Choice>
              <mc:Fallback>
                <p:oleObj name="Equation" r:id="rId11" imgW="19177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382" y="1635919"/>
                        <a:ext cx="2924175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/>
          <p:cNvSpPr/>
          <p:nvPr/>
        </p:nvSpPr>
        <p:spPr>
          <a:xfrm>
            <a:off x="3788349" y="1612731"/>
            <a:ext cx="498171" cy="1037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184562" y="1621095"/>
            <a:ext cx="497425" cy="10373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28850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214" y="1044368"/>
            <a:ext cx="10271975" cy="2286000"/>
          </a:xfrm>
        </p:spPr>
        <p:txBody>
          <a:bodyPr>
            <a:normAutofit/>
          </a:bodyPr>
          <a:lstStyle/>
          <a:p>
            <a:pPr marL="571500" indent="-571500" algn="just">
              <a:buNone/>
              <a:defRPr/>
            </a:pPr>
            <a:r>
              <a:rPr lang="en-US" b="1" u="sng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4A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71500" indent="-571500" algn="just">
              <a:buNone/>
              <a:defRPr/>
            </a:pP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3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71500" indent="-571500" algn="just">
              <a:buNone/>
              <a:defRPr/>
            </a:pP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3 </a:t>
            </a:r>
            <a:r>
              <a:rPr lang="en-US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1549044" y="2398637"/>
            <a:ext cx="8153400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800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latin typeface="Times New Roman" panose="02020603050405020304" pitchFamily="18" charset="0"/>
              </a:rPr>
              <a:t>giải</a:t>
            </a:r>
            <a:r>
              <a:rPr lang="en-US" altLang="en-US" sz="2800" b="1" i="1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a</a:t>
            </a:r>
            <a:r>
              <a:rPr lang="en-US" altLang="en-US" sz="2800" dirty="0">
                <a:latin typeface="Times New Roman" panose="02020603050405020304" pitchFamily="18" charset="0"/>
              </a:rPr>
              <a:t>. Ba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tổ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chiếm</a:t>
            </a:r>
            <a:r>
              <a:rPr lang="en-US" altLang="en-US" sz="2800" dirty="0">
                <a:latin typeface="Times New Roman" panose="02020603050405020304" pitchFamily="18" charset="0"/>
              </a:rPr>
              <a:t>  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cả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lớp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800" dirty="0" smtClean="0">
              <a:latin typeface="Times New Roman" panose="02020603050405020304" pitchFamily="18" charset="0"/>
            </a:endParaRP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800" dirty="0" smtClean="0">
                <a:latin typeface="Times New Roman" panose="02020603050405020304" pitchFamily="18" charset="0"/>
              </a:rPr>
              <a:t>b</a:t>
            </a:r>
            <a:r>
              <a:rPr lang="en-US" altLang="en-US" sz="2800" dirty="0">
                <a:latin typeface="Times New Roman" panose="02020603050405020304" pitchFamily="18" charset="0"/>
              </a:rPr>
              <a:t>. Ba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tổ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		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32    </a:t>
            </a:r>
            <a:r>
              <a:rPr lang="en-US" altLang="en-US" sz="2800" dirty="0">
                <a:latin typeface="Times New Roman" panose="02020603050405020304" pitchFamily="18" charset="0"/>
              </a:rPr>
              <a:t>×         = 24 (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					</a:t>
            </a:r>
          </a:p>
        </p:txBody>
      </p:sp>
      <p:graphicFrame>
        <p:nvGraphicFramePr>
          <p:cNvPr id="717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351142"/>
              </p:ext>
            </p:extLst>
          </p:nvPr>
        </p:nvGraphicFramePr>
        <p:xfrm>
          <a:off x="3806566" y="2824356"/>
          <a:ext cx="346012" cy="892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152280" imgH="393480" progId="Equation.3">
                  <p:embed/>
                </p:oleObj>
              </mc:Choice>
              <mc:Fallback>
                <p:oleObj name="Equation" r:id="rId3" imgW="152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566" y="2824356"/>
                        <a:ext cx="346012" cy="8929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832087"/>
              </p:ext>
            </p:extLst>
          </p:nvPr>
        </p:nvGraphicFramePr>
        <p:xfrm>
          <a:off x="3659328" y="4314738"/>
          <a:ext cx="384637" cy="99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152334" imgH="393529" progId="Equation.3">
                  <p:embed/>
                </p:oleObj>
              </mc:Choice>
              <mc:Fallback>
                <p:oleObj name="Equation" r:id="rId5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9328" y="4314738"/>
                        <a:ext cx="384637" cy="99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226773"/>
              </p:ext>
            </p:extLst>
          </p:nvPr>
        </p:nvGraphicFramePr>
        <p:xfrm>
          <a:off x="6623476" y="5224746"/>
          <a:ext cx="317144" cy="818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Microsoft Equation 3.0" r:id="rId7" imgW="152334" imgH="393529" progId="Equation.3">
                  <p:embed/>
                </p:oleObj>
              </mc:Choice>
              <mc:Fallback>
                <p:oleObj name="Microsoft Equation 3.0" r:id="rId7" imgW="15233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476" y="5224746"/>
                        <a:ext cx="317144" cy="8184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29"/>
          <p:cNvSpPr txBox="1">
            <a:spLocks noChangeArrowheads="1"/>
          </p:cNvSpPr>
          <p:nvPr/>
        </p:nvSpPr>
        <p:spPr bwMode="auto">
          <a:xfrm>
            <a:off x="4719249" y="5307351"/>
            <a:ext cx="696833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 dirty="0" err="1">
                <a:latin typeface="Times New Roman" panose="02020603050405020304" pitchFamily="18" charset="0"/>
              </a:rPr>
              <a:t>Đáp</a:t>
            </a:r>
            <a:r>
              <a:rPr lang="en-US" altLang="en-US" sz="2800" u="sng" dirty="0">
                <a:latin typeface="Times New Roman" panose="02020603050405020304" pitchFamily="18" charset="0"/>
              </a:rPr>
              <a:t> </a:t>
            </a:r>
            <a:r>
              <a:rPr lang="en-US" altLang="en-US" sz="2800" u="sng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u="sng" dirty="0">
                <a:latin typeface="Times New Roman" panose="02020603050405020304" pitchFamily="18" charset="0"/>
              </a:rPr>
              <a:t>:  </a:t>
            </a:r>
            <a:r>
              <a:rPr lang="en-US" altLang="en-US" sz="2800" dirty="0">
                <a:latin typeface="Times New Roman" panose="02020603050405020304" pitchFamily="18" charset="0"/>
              </a:rPr>
              <a:t>a)      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	 </a:t>
            </a:r>
            <a:r>
              <a:rPr lang="en-US" altLang="en-US" sz="2800" dirty="0" smtClean="0">
                <a:latin typeface="Times New Roman" panose="02020603050405020304" pitchFamily="18" charset="0"/>
              </a:rPr>
              <a:t>   </a:t>
            </a:r>
            <a:r>
              <a:rPr lang="en-US" altLang="en-US" sz="2800" dirty="0">
                <a:latin typeface="Times New Roman" panose="02020603050405020304" pitchFamily="18" charset="0"/>
              </a:rPr>
              <a:t>b)   24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79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7732" y="1235075"/>
            <a:ext cx="9311425" cy="2895600"/>
          </a:xfrm>
        </p:spPr>
        <p:txBody>
          <a:bodyPr/>
          <a:lstStyle/>
          <a:p>
            <a:pPr marL="0" algn="just" eaLnBrk="1" hangingPunct="1"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 km.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2/3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28318" y="3216484"/>
            <a:ext cx="7870501" cy="2350878"/>
            <a:chOff x="920281" y="3536950"/>
            <a:chExt cx="6827306" cy="1363663"/>
          </a:xfrm>
        </p:grpSpPr>
        <p:sp>
          <p:nvSpPr>
            <p:cNvPr id="8196" name="Text Box 24"/>
            <p:cNvSpPr txBox="1">
              <a:spLocks noChangeArrowheads="1"/>
            </p:cNvSpPr>
            <p:nvPr/>
          </p:nvSpPr>
          <p:spPr bwMode="auto">
            <a:xfrm>
              <a:off x="7013107" y="4130675"/>
              <a:ext cx="734480" cy="232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9900"/>
                  </a:solidFill>
                  <a:latin typeface="Times New Roman" panose="02020603050405020304" pitchFamily="18" charset="0"/>
                </a:rPr>
                <a:t>Thị xã</a:t>
              </a:r>
            </a:p>
          </p:txBody>
        </p:sp>
        <p:sp>
          <p:nvSpPr>
            <p:cNvPr id="8197" name="Text Box 23"/>
            <p:cNvSpPr txBox="1">
              <a:spLocks noChangeArrowheads="1"/>
            </p:cNvSpPr>
            <p:nvPr/>
          </p:nvSpPr>
          <p:spPr bwMode="auto">
            <a:xfrm>
              <a:off x="920281" y="4146550"/>
              <a:ext cx="531462" cy="232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9900"/>
                  </a:solidFill>
                  <a:latin typeface="Times New Roman" panose="02020603050405020304" pitchFamily="18" charset="0"/>
                </a:rPr>
                <a:t>Nhà</a:t>
              </a:r>
            </a:p>
          </p:txBody>
        </p:sp>
        <p:grpSp>
          <p:nvGrpSpPr>
            <p:cNvPr id="8198" name="Group 38"/>
            <p:cNvGrpSpPr>
              <a:grpSpLocks/>
            </p:cNvGrpSpPr>
            <p:nvPr/>
          </p:nvGrpSpPr>
          <p:grpSpPr bwMode="auto">
            <a:xfrm>
              <a:off x="1680693" y="3536950"/>
              <a:ext cx="5332413" cy="1363663"/>
              <a:chOff x="1589" y="1344"/>
              <a:chExt cx="3359" cy="859"/>
            </a:xfrm>
          </p:grpSpPr>
          <p:sp>
            <p:nvSpPr>
              <p:cNvPr id="8199" name="Line 9"/>
              <p:cNvSpPr>
                <a:spLocks noChangeShapeType="1"/>
              </p:cNvSpPr>
              <p:nvPr/>
            </p:nvSpPr>
            <p:spPr bwMode="auto">
              <a:xfrm>
                <a:off x="1589" y="1872"/>
                <a:ext cx="11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Line 10"/>
              <p:cNvSpPr>
                <a:spLocks noChangeShapeType="1"/>
              </p:cNvSpPr>
              <p:nvPr/>
            </p:nvSpPr>
            <p:spPr bwMode="auto">
              <a:xfrm>
                <a:off x="3797" y="1872"/>
                <a:ext cx="1104" cy="0"/>
              </a:xfrm>
              <a:prstGeom prst="line">
                <a:avLst/>
              </a:prstGeom>
              <a:noFill/>
              <a:ln w="9525">
                <a:solidFill>
                  <a:srgbClr val="F7032C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Line 11"/>
              <p:cNvSpPr>
                <a:spLocks noChangeShapeType="1"/>
              </p:cNvSpPr>
              <p:nvPr/>
            </p:nvSpPr>
            <p:spPr bwMode="auto">
              <a:xfrm>
                <a:off x="2693" y="17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Line 12"/>
              <p:cNvSpPr>
                <a:spLocks noChangeShapeType="1"/>
              </p:cNvSpPr>
              <p:nvPr/>
            </p:nvSpPr>
            <p:spPr bwMode="auto">
              <a:xfrm>
                <a:off x="4901" y="1776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Line 13"/>
              <p:cNvSpPr>
                <a:spLocks noChangeShapeType="1"/>
              </p:cNvSpPr>
              <p:nvPr/>
            </p:nvSpPr>
            <p:spPr bwMode="auto">
              <a:xfrm>
                <a:off x="1589" y="1824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4"/>
              <p:cNvSpPr>
                <a:spLocks/>
              </p:cNvSpPr>
              <p:nvPr/>
            </p:nvSpPr>
            <p:spPr bwMode="auto">
              <a:xfrm>
                <a:off x="1589" y="1536"/>
                <a:ext cx="1248" cy="336"/>
              </a:xfrm>
              <a:custGeom>
                <a:avLst/>
                <a:gdLst>
                  <a:gd name="T0" fmla="*/ 0 w 1248"/>
                  <a:gd name="T1" fmla="*/ 336 h 336"/>
                  <a:gd name="T2" fmla="*/ 1248 w 1248"/>
                  <a:gd name="T3" fmla="*/ 0 h 336"/>
                  <a:gd name="T4" fmla="*/ 0 60000 65536"/>
                  <a:gd name="T5" fmla="*/ 0 60000 65536"/>
                  <a:gd name="T6" fmla="*/ 0 w 1248"/>
                  <a:gd name="T7" fmla="*/ 0 h 336"/>
                  <a:gd name="T8" fmla="*/ 1248 w 1248"/>
                  <a:gd name="T9" fmla="*/ 336 h 3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48" h="336">
                    <a:moveTo>
                      <a:pt x="0" y="336"/>
                    </a:moveTo>
                    <a:cubicBezTo>
                      <a:pt x="520" y="196"/>
                      <a:pt x="1040" y="56"/>
                      <a:pt x="124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5"/>
              <p:cNvSpPr>
                <a:spLocks/>
              </p:cNvSpPr>
              <p:nvPr/>
            </p:nvSpPr>
            <p:spPr bwMode="auto">
              <a:xfrm>
                <a:off x="3552" y="1536"/>
                <a:ext cx="1344" cy="336"/>
              </a:xfrm>
              <a:custGeom>
                <a:avLst/>
                <a:gdLst>
                  <a:gd name="T0" fmla="*/ 1344 w 1344"/>
                  <a:gd name="T1" fmla="*/ 336 h 336"/>
                  <a:gd name="T2" fmla="*/ 0 w 1344"/>
                  <a:gd name="T3" fmla="*/ 0 h 336"/>
                  <a:gd name="T4" fmla="*/ 0 60000 65536"/>
                  <a:gd name="T5" fmla="*/ 0 60000 65536"/>
                  <a:gd name="T6" fmla="*/ 0 w 1344"/>
                  <a:gd name="T7" fmla="*/ 0 h 336"/>
                  <a:gd name="T8" fmla="*/ 1344 w 1344"/>
                  <a:gd name="T9" fmla="*/ 336 h 3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44" h="336">
                    <a:moveTo>
                      <a:pt x="1344" y="336"/>
                    </a:moveTo>
                    <a:cubicBezTo>
                      <a:pt x="788" y="196"/>
                      <a:pt x="232" y="56"/>
                      <a:pt x="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Text Box 16"/>
              <p:cNvSpPr txBox="1">
                <a:spLocks noChangeArrowheads="1"/>
              </p:cNvSpPr>
              <p:nvPr/>
            </p:nvSpPr>
            <p:spPr bwMode="auto">
              <a:xfrm>
                <a:off x="2885" y="1344"/>
                <a:ext cx="720" cy="1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380DED"/>
                    </a:solidFill>
                    <a:latin typeface="Times New Roman" panose="02020603050405020304" pitchFamily="18" charset="0"/>
                  </a:rPr>
                  <a:t>15 km</a:t>
                </a:r>
              </a:p>
            </p:txBody>
          </p:sp>
          <p:sp>
            <p:nvSpPr>
              <p:cNvPr id="8207" name="Freeform 17"/>
              <p:cNvSpPr>
                <a:spLocks/>
              </p:cNvSpPr>
              <p:nvPr/>
            </p:nvSpPr>
            <p:spPr bwMode="auto">
              <a:xfrm>
                <a:off x="1589" y="1872"/>
                <a:ext cx="912" cy="288"/>
              </a:xfrm>
              <a:custGeom>
                <a:avLst/>
                <a:gdLst>
                  <a:gd name="T0" fmla="*/ 0 w 912"/>
                  <a:gd name="T1" fmla="*/ 0 h 288"/>
                  <a:gd name="T2" fmla="*/ 912 w 912"/>
                  <a:gd name="T3" fmla="*/ 288 h 288"/>
                  <a:gd name="T4" fmla="*/ 0 60000 65536"/>
                  <a:gd name="T5" fmla="*/ 0 60000 65536"/>
                  <a:gd name="T6" fmla="*/ 0 w 912"/>
                  <a:gd name="T7" fmla="*/ 0 h 288"/>
                  <a:gd name="T8" fmla="*/ 912 w 912"/>
                  <a:gd name="T9" fmla="*/ 288 h 28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12" h="288">
                    <a:moveTo>
                      <a:pt x="0" y="0"/>
                    </a:moveTo>
                    <a:cubicBezTo>
                      <a:pt x="380" y="120"/>
                      <a:pt x="760" y="240"/>
                      <a:pt x="912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Freeform 18"/>
              <p:cNvSpPr>
                <a:spLocks/>
              </p:cNvSpPr>
              <p:nvPr/>
            </p:nvSpPr>
            <p:spPr bwMode="auto">
              <a:xfrm>
                <a:off x="3077" y="1872"/>
                <a:ext cx="720" cy="288"/>
              </a:xfrm>
              <a:custGeom>
                <a:avLst/>
                <a:gdLst>
                  <a:gd name="T0" fmla="*/ 720 w 720"/>
                  <a:gd name="T1" fmla="*/ 0 h 288"/>
                  <a:gd name="T2" fmla="*/ 0 w 720"/>
                  <a:gd name="T3" fmla="*/ 288 h 288"/>
                  <a:gd name="T4" fmla="*/ 0 60000 65536"/>
                  <a:gd name="T5" fmla="*/ 0 60000 65536"/>
                  <a:gd name="T6" fmla="*/ 0 w 720"/>
                  <a:gd name="T7" fmla="*/ 0 h 288"/>
                  <a:gd name="T8" fmla="*/ 720 w 720"/>
                  <a:gd name="T9" fmla="*/ 288 h 28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0" h="288">
                    <a:moveTo>
                      <a:pt x="720" y="0"/>
                    </a:moveTo>
                    <a:cubicBezTo>
                      <a:pt x="420" y="120"/>
                      <a:pt x="120" y="240"/>
                      <a:pt x="0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Text Box 19"/>
              <p:cNvSpPr txBox="1">
                <a:spLocks noChangeArrowheads="1"/>
              </p:cNvSpPr>
              <p:nvPr/>
            </p:nvSpPr>
            <p:spPr bwMode="auto">
              <a:xfrm>
                <a:off x="2548" y="1944"/>
                <a:ext cx="624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ts val="0"/>
                  </a:spcBef>
                  <a:buFontTx/>
                  <a:buNone/>
                </a:pPr>
                <a:r>
                  <a:rPr lang="en-US" altLang="en-US" sz="2000" dirty="0" err="1">
                    <a:latin typeface="Times New Roman" panose="02020603050405020304" pitchFamily="18" charset="0"/>
                  </a:rPr>
                  <a:t>Đã</a:t>
                </a:r>
                <a:r>
                  <a:rPr lang="en-US" altLang="en-US" sz="2000" dirty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000" dirty="0" err="1" smtClean="0">
                    <a:latin typeface="Times New Roman" panose="02020603050405020304" pitchFamily="18" charset="0"/>
                  </a:rPr>
                  <a:t>đi</a:t>
                </a:r>
                <a:endParaRPr lang="en-US" altLang="en-US" sz="2000" dirty="0" smtClean="0">
                  <a:latin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  <a:buFontTx/>
                  <a:buNone/>
                </a:pPr>
                <a:r>
                  <a:rPr lang="en-US" altLang="en-US" sz="2000" dirty="0" smtClean="0">
                    <a:latin typeface="Times New Roman" panose="02020603050405020304" pitchFamily="18" charset="0"/>
                  </a:rPr>
                  <a:t>? km</a:t>
                </a:r>
                <a:endParaRPr lang="en-US" altLang="en-US" sz="2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10" name="Line 20"/>
              <p:cNvSpPr>
                <a:spLocks noChangeShapeType="1"/>
              </p:cNvSpPr>
              <p:nvPr/>
            </p:nvSpPr>
            <p:spPr bwMode="auto">
              <a:xfrm>
                <a:off x="3797" y="1872"/>
                <a:ext cx="235" cy="144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21"/>
              <p:cNvSpPr>
                <a:spLocks noChangeShapeType="1"/>
              </p:cNvSpPr>
              <p:nvPr/>
            </p:nvSpPr>
            <p:spPr bwMode="auto">
              <a:xfrm flipH="1">
                <a:off x="4656" y="1872"/>
                <a:ext cx="245" cy="144"/>
              </a:xfrm>
              <a:prstGeom prst="line">
                <a:avLst/>
              </a:prstGeom>
              <a:noFill/>
              <a:ln w="9525">
                <a:solidFill>
                  <a:srgbClr val="FF0066"/>
                </a:solidFill>
                <a:prstDash val="dash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Text Box 22"/>
              <p:cNvSpPr txBox="1">
                <a:spLocks noChangeArrowheads="1"/>
              </p:cNvSpPr>
              <p:nvPr/>
            </p:nvSpPr>
            <p:spPr bwMode="auto">
              <a:xfrm>
                <a:off x="3888" y="1920"/>
                <a:ext cx="1060" cy="2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ts val="0"/>
                  </a:spcBef>
                  <a:buFontTx/>
                  <a:buNone/>
                </a:pPr>
                <a:r>
                  <a:rPr lang="en-US" altLang="en-US" sz="2000" dirty="0" err="1" smtClean="0">
                    <a:latin typeface="Times New Roman" panose="02020603050405020304" pitchFamily="18" charset="0"/>
                  </a:rPr>
                  <a:t>Còn</a:t>
                </a:r>
                <a:r>
                  <a:rPr lang="en-US" altLang="en-US" sz="20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000" dirty="0" err="1" smtClean="0">
                    <a:latin typeface="Times New Roman" panose="02020603050405020304" pitchFamily="18" charset="0"/>
                  </a:rPr>
                  <a:t>phải</a:t>
                </a:r>
                <a:r>
                  <a:rPr lang="en-US" altLang="en-US" sz="20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000" dirty="0" err="1" smtClean="0">
                    <a:latin typeface="Times New Roman" panose="02020603050405020304" pitchFamily="18" charset="0"/>
                  </a:rPr>
                  <a:t>đi</a:t>
                </a:r>
                <a:r>
                  <a:rPr lang="en-US" altLang="en-US" sz="2000" dirty="0" smtClean="0">
                    <a:latin typeface="Times New Roman" panose="02020603050405020304" pitchFamily="18" charset="0"/>
                  </a:rPr>
                  <a:t> </a:t>
                </a:r>
                <a:r>
                  <a:rPr lang="en-US" altLang="en-US" sz="2000" dirty="0" err="1" smtClean="0">
                    <a:latin typeface="Times New Roman" panose="02020603050405020304" pitchFamily="18" charset="0"/>
                  </a:rPr>
                  <a:t>tiêp</a:t>
                </a:r>
                <a:r>
                  <a:rPr lang="en-US" altLang="en-US" sz="2000" dirty="0" smtClean="0">
                    <a:latin typeface="Times New Roman" panose="02020603050405020304" pitchFamily="18" charset="0"/>
                  </a:rPr>
                  <a:t>́</a:t>
                </a:r>
              </a:p>
              <a:p>
                <a:pPr algn="ctr">
                  <a:spcBef>
                    <a:spcPts val="0"/>
                  </a:spcBef>
                  <a:buFontTx/>
                  <a:buNone/>
                </a:pPr>
                <a:r>
                  <a:rPr lang="en-US" altLang="en-US" sz="2000" dirty="0" smtClean="0">
                    <a:latin typeface="Times New Roman" panose="02020603050405020304" pitchFamily="18" charset="0"/>
                  </a:rPr>
                  <a:t>? km</a:t>
                </a:r>
                <a:endParaRPr lang="en-US" altLang="en-US" sz="2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13" name="Line 25"/>
              <p:cNvSpPr>
                <a:spLocks noChangeShapeType="1"/>
              </p:cNvSpPr>
              <p:nvPr/>
            </p:nvSpPr>
            <p:spPr bwMode="auto">
              <a:xfrm>
                <a:off x="2693" y="1872"/>
                <a:ext cx="11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Line 28"/>
              <p:cNvSpPr>
                <a:spLocks noChangeShapeType="1"/>
              </p:cNvSpPr>
              <p:nvPr/>
            </p:nvSpPr>
            <p:spPr bwMode="auto">
              <a:xfrm>
                <a:off x="3797" y="1809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" name="Oval 3"/>
          <p:cNvSpPr/>
          <p:nvPr/>
        </p:nvSpPr>
        <p:spPr>
          <a:xfrm>
            <a:off x="3023838" y="4834734"/>
            <a:ext cx="1648031" cy="788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665125" y="4779176"/>
            <a:ext cx="2384171" cy="7881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3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34517" y="2510888"/>
            <a:ext cx="8686800" cy="2895600"/>
            <a:chOff x="-330" y="2326"/>
            <a:chExt cx="5040" cy="1824"/>
          </a:xfrm>
        </p:grpSpPr>
        <p:sp>
          <p:nvSpPr>
            <p:cNvPr id="10247" name="Rectangle 3"/>
            <p:cNvSpPr>
              <a:spLocks noChangeArrowheads="1"/>
            </p:cNvSpPr>
            <p:nvPr/>
          </p:nvSpPr>
          <p:spPr bwMode="auto">
            <a:xfrm>
              <a:off x="-330" y="2326"/>
              <a:ext cx="5040" cy="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vi-VN" altLang="en-US" sz="3600" u="sng" dirty="0">
                  <a:latin typeface="Times New Roman" panose="02020603050405020304" pitchFamily="18" charset="0"/>
                </a:rPr>
                <a:t>Bài giải</a:t>
              </a:r>
              <a:r>
                <a:rPr lang="vi-VN" altLang="en-US" sz="3600" dirty="0">
                  <a:latin typeface="Times New Roman" panose="02020603050405020304" pitchFamily="18" charset="0"/>
                </a:rPr>
                <a:t/>
              </a:r>
              <a:br>
                <a:rPr lang="vi-VN" altLang="en-US" sz="3600" dirty="0">
                  <a:latin typeface="Times New Roman" panose="02020603050405020304" pitchFamily="18" charset="0"/>
                </a:rPr>
              </a:br>
              <a:r>
                <a:rPr lang="vi-VN" altLang="en-US" sz="3600" dirty="0">
                  <a:latin typeface="Times New Roman" panose="02020603050405020304" pitchFamily="18" charset="0"/>
                </a:rPr>
                <a:t>Đoạn đường anh Hải đã đi là :</a:t>
              </a:r>
              <a:br>
                <a:rPr lang="vi-VN" altLang="en-US" sz="3600" dirty="0">
                  <a:latin typeface="Times New Roman" panose="02020603050405020304" pitchFamily="18" charset="0"/>
                </a:rPr>
              </a:br>
              <a:r>
                <a:rPr lang="vi-VN" altLang="en-US" sz="3600" dirty="0">
                  <a:latin typeface="Times New Roman" panose="02020603050405020304" pitchFamily="18" charset="0"/>
                </a:rPr>
                <a:t>    </a:t>
              </a:r>
              <a:endParaRPr lang="en-US" altLang="en-US" sz="3600" dirty="0">
                <a:latin typeface="Times New Roman" panose="02020603050405020304" pitchFamily="18" charset="0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vi-VN" altLang="en-US" sz="3600" dirty="0">
                  <a:latin typeface="Times New Roman" panose="02020603050405020304" pitchFamily="18" charset="0"/>
                </a:rPr>
                <a:t>15 ×        = 10 (km)</a:t>
              </a:r>
              <a:br>
                <a:rPr lang="vi-VN" altLang="en-US" sz="3600" dirty="0">
                  <a:latin typeface="Times New Roman" panose="02020603050405020304" pitchFamily="18" charset="0"/>
                </a:rPr>
              </a:br>
              <a:r>
                <a:rPr lang="vi-VN" altLang="en-US" sz="3600" dirty="0">
                  <a:latin typeface="Times New Roman" panose="02020603050405020304" pitchFamily="18" charset="0"/>
                </a:rPr>
                <a:t/>
              </a:r>
              <a:br>
                <a:rPr lang="vi-VN" altLang="en-US" sz="3600" dirty="0">
                  <a:latin typeface="Times New Roman" panose="02020603050405020304" pitchFamily="18" charset="0"/>
                </a:rPr>
              </a:br>
              <a:r>
                <a:rPr lang="vi-VN" altLang="en-US" sz="3600" dirty="0">
                  <a:latin typeface="Times New Roman" panose="02020603050405020304" pitchFamily="18" charset="0"/>
                </a:rPr>
                <a:t>Đoạn đường anh Hải còn phải đi nữa là :</a:t>
              </a:r>
              <a:br>
                <a:rPr lang="vi-VN" altLang="en-US" sz="3600" dirty="0">
                  <a:latin typeface="Times New Roman" panose="02020603050405020304" pitchFamily="18" charset="0"/>
                </a:rPr>
              </a:br>
              <a:r>
                <a:rPr lang="vi-VN" altLang="en-US" sz="3600" dirty="0">
                  <a:latin typeface="Times New Roman" panose="02020603050405020304" pitchFamily="18" charset="0"/>
                </a:rPr>
                <a:t> 15 - 10 = 5 (km)</a:t>
              </a:r>
              <a:br>
                <a:rPr lang="vi-VN" altLang="en-US" sz="3600" dirty="0">
                  <a:latin typeface="Times New Roman" panose="02020603050405020304" pitchFamily="18" charset="0"/>
                </a:rPr>
              </a:br>
              <a:r>
                <a:rPr lang="en-US" altLang="en-US" sz="3600" dirty="0" smtClean="0">
                  <a:latin typeface="Times New Roman" panose="02020603050405020304" pitchFamily="18" charset="0"/>
                </a:rPr>
                <a:t>                     </a:t>
              </a:r>
              <a:r>
                <a:rPr lang="vi-VN" altLang="en-US" sz="3600" u="sng" dirty="0" smtClean="0">
                  <a:latin typeface="Times New Roman" panose="02020603050405020304" pitchFamily="18" charset="0"/>
                </a:rPr>
                <a:t>Đáp </a:t>
              </a:r>
              <a:r>
                <a:rPr lang="vi-VN" altLang="en-US" sz="3600" u="sng" dirty="0">
                  <a:latin typeface="Times New Roman" panose="02020603050405020304" pitchFamily="18" charset="0"/>
                </a:rPr>
                <a:t>số</a:t>
              </a:r>
              <a:r>
                <a:rPr lang="vi-VN" altLang="en-US" sz="3600" dirty="0">
                  <a:latin typeface="Times New Roman" panose="02020603050405020304" pitchFamily="18" charset="0"/>
                </a:rPr>
                <a:t>: 5 km</a:t>
              </a:r>
            </a:p>
          </p:txBody>
        </p:sp>
        <p:graphicFrame>
          <p:nvGraphicFramePr>
            <p:cNvPr id="1024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4740405"/>
                </p:ext>
              </p:extLst>
            </p:nvPr>
          </p:nvGraphicFramePr>
          <p:xfrm>
            <a:off x="1904" y="2846"/>
            <a:ext cx="218" cy="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Equation" r:id="rId3" imgW="152334" imgH="393529" progId="Equation.3">
                    <p:embed/>
                  </p:oleObj>
                </mc:Choice>
                <mc:Fallback>
                  <p:oleObj name="Equation" r:id="rId3" imgW="152334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4" y="2846"/>
                          <a:ext cx="218" cy="5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TextBox 3"/>
          <p:cNvSpPr txBox="1"/>
          <p:nvPr/>
        </p:nvSpPr>
        <p:spPr>
          <a:xfrm>
            <a:off x="283335" y="1471876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93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1821" y="609600"/>
            <a:ext cx="9672035" cy="26670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32850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56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l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aphicFrame>
        <p:nvGraphicFramePr>
          <p:cNvPr id="11267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07283442"/>
              </p:ext>
            </p:extLst>
          </p:nvPr>
        </p:nvGraphicFramePr>
        <p:xfrm>
          <a:off x="4474114" y="1222375"/>
          <a:ext cx="593725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139639" imgH="393529" progId="Equation.3">
                  <p:embed/>
                </p:oleObj>
              </mc:Choice>
              <mc:Fallback>
                <p:oleObj name="Equation" r:id="rId3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4114" y="1222375"/>
                        <a:ext cx="593725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962400"/>
            <a:ext cx="8534400" cy="1981200"/>
          </a:xfrm>
        </p:spPr>
        <p:txBody>
          <a:bodyPr/>
          <a:lstStyle/>
          <a:p>
            <a:pPr algn="l">
              <a:defRPr/>
            </a:pPr>
            <a:r>
              <a:rPr lang="vi-VN" sz="2400" dirty="0"/>
              <a:t>Lần đầu lấy :  32 850 lít</a:t>
            </a:r>
            <a:br>
              <a:rPr lang="vi-VN" sz="2400" dirty="0"/>
            </a:br>
            <a:r>
              <a:rPr lang="vi-VN" sz="2400" dirty="0"/>
              <a:t/>
            </a:r>
            <a:br>
              <a:rPr lang="vi-VN" sz="2400" dirty="0"/>
            </a:br>
            <a:r>
              <a:rPr lang="vi-VN" sz="2400" dirty="0"/>
              <a:t>Lần sau lấy  :      của 32 850 lít</a:t>
            </a:r>
            <a:br>
              <a:rPr lang="vi-VN" sz="2400" dirty="0"/>
            </a:br>
            <a:r>
              <a:rPr lang="vi-VN" sz="2400" dirty="0"/>
              <a:t>   </a:t>
            </a:r>
            <a:br>
              <a:rPr lang="vi-VN" sz="2400" dirty="0"/>
            </a:br>
            <a:r>
              <a:rPr lang="vi-VN" sz="2400" dirty="0"/>
              <a:t>Còn lại         :  56 200 lít</a:t>
            </a:r>
            <a:endParaRPr lang="en-US" sz="2400" dirty="0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0084007"/>
              </p:ext>
            </p:extLst>
          </p:nvPr>
        </p:nvGraphicFramePr>
        <p:xfrm>
          <a:off x="3581402" y="4572000"/>
          <a:ext cx="269383" cy="757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5" imgW="139639" imgH="393529" progId="Equation.3">
                  <p:embed/>
                </p:oleObj>
              </mc:Choice>
              <mc:Fallback>
                <p:oleObj name="Equation" r:id="rId5" imgW="13963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2" y="4572000"/>
                        <a:ext cx="269383" cy="7571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22373" y="3048000"/>
            <a:ext cx="373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2800" b="1" i="1" u="sng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Tóm</a:t>
            </a:r>
            <a:r>
              <a:rPr lang="en-US" sz="2800" b="1" i="1" u="sng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b="1" i="1" u="sng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tắt</a:t>
            </a:r>
            <a:endParaRPr lang="en-US" sz="2800" b="1" i="1" u="sng" kern="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Right Brace 8"/>
          <p:cNvSpPr>
            <a:spLocks/>
          </p:cNvSpPr>
          <p:nvPr/>
        </p:nvSpPr>
        <p:spPr bwMode="auto">
          <a:xfrm>
            <a:off x="5715000" y="3886200"/>
            <a:ext cx="533400" cy="2209800"/>
          </a:xfrm>
          <a:prstGeom prst="rightBrace">
            <a:avLst>
              <a:gd name="adj1" fmla="val 832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400800" y="4572000"/>
            <a:ext cx="3733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2800" kern="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Lúc</a:t>
            </a:r>
            <a:r>
              <a:rPr lang="en-US" sz="2800" kern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kern="0" dirty="0" err="1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đầu</a:t>
            </a:r>
            <a:r>
              <a:rPr lang="en-US" sz="2800" kern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… </a:t>
            </a:r>
            <a:r>
              <a:rPr lang="en-US" sz="2800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lít</a:t>
            </a:r>
            <a:r>
              <a:rPr lang="en-US" sz="2800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800" kern="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xăng</a:t>
            </a:r>
            <a:r>
              <a:rPr lang="en-US" sz="2800" kern="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Oval 1"/>
          <p:cNvSpPr/>
          <p:nvPr/>
        </p:nvSpPr>
        <p:spPr>
          <a:xfrm>
            <a:off x="1239593" y="4650348"/>
            <a:ext cx="2189409" cy="6053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248401" y="4572002"/>
            <a:ext cx="2189409" cy="6053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1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9" grpId="0" animBg="1"/>
      <p:bldP spid="10" grpId="0"/>
      <p:bldP spid="2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1" name="Rectangle 4"/>
          <p:cNvSpPr>
            <a:spLocks noChangeArrowheads="1"/>
          </p:cNvSpPr>
          <p:nvPr/>
        </p:nvSpPr>
        <p:spPr bwMode="auto">
          <a:xfrm>
            <a:off x="945536" y="2056649"/>
            <a:ext cx="8534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u="sng" dirty="0" err="1" smtClean="0">
                <a:latin typeface="Times New Roman" panose="02020603050405020304" pitchFamily="18" charset="0"/>
              </a:rPr>
              <a:t>Bài</a:t>
            </a:r>
            <a:r>
              <a:rPr lang="en-US" altLang="en-US" sz="3600" u="sng" dirty="0">
                <a:latin typeface="Times New Roman" panose="02020603050405020304" pitchFamily="18" charset="0"/>
              </a:rPr>
              <a:t> </a:t>
            </a:r>
            <a:r>
              <a:rPr lang="en-US" altLang="en-US" sz="3600" u="sng" dirty="0" err="1" smtClean="0">
                <a:latin typeface="Times New Roman" panose="02020603050405020304" pitchFamily="18" charset="0"/>
              </a:rPr>
              <a:t>giải</a:t>
            </a:r>
            <a:r>
              <a:rPr lang="en-US" altLang="en-US" sz="3600" b="1" i="1" dirty="0" smtClean="0">
                <a:latin typeface="Times New Roman" panose="02020603050405020304" pitchFamily="18" charset="0"/>
              </a:rPr>
              <a:t>:</a:t>
            </a:r>
            <a:r>
              <a:rPr lang="vi-VN" altLang="en-US" sz="3600" dirty="0">
                <a:latin typeface="Times New Roman" panose="02020603050405020304" pitchFamily="18" charset="0"/>
              </a:rPr>
              <a:t/>
            </a:r>
            <a:br>
              <a:rPr lang="vi-VN" altLang="en-US" sz="3600" dirty="0">
                <a:latin typeface="Times New Roman" panose="02020603050405020304" pitchFamily="18" charset="0"/>
              </a:rPr>
            </a:br>
            <a:r>
              <a:rPr lang="vi-VN" altLang="en-US" sz="3600" dirty="0">
                <a:latin typeface="Times New Roman" panose="02020603050405020304" pitchFamily="18" charset="0"/>
              </a:rPr>
              <a:t>Lần sau lấy ra số lít xăng là :</a:t>
            </a:r>
            <a:br>
              <a:rPr lang="vi-VN" altLang="en-US" sz="3600" dirty="0">
                <a:latin typeface="Times New Roman" panose="02020603050405020304" pitchFamily="18" charset="0"/>
              </a:rPr>
            </a:br>
            <a:r>
              <a:rPr lang="vi-VN" altLang="en-US" sz="3600" dirty="0">
                <a:latin typeface="Times New Roman" panose="02020603050405020304" pitchFamily="18" charset="0"/>
              </a:rPr>
              <a:t>     32 850 : 3 = 10 950 (l)</a:t>
            </a:r>
            <a:br>
              <a:rPr lang="vi-VN" altLang="en-US" sz="3600" dirty="0">
                <a:latin typeface="Times New Roman" panose="02020603050405020304" pitchFamily="18" charset="0"/>
              </a:rPr>
            </a:br>
            <a:r>
              <a:rPr lang="vi-VN" altLang="en-US" sz="3600" dirty="0">
                <a:latin typeface="Times New Roman" panose="02020603050405020304" pitchFamily="18" charset="0"/>
              </a:rPr>
              <a:t>Lúc đầu trong kho có số lít xăng là :</a:t>
            </a:r>
            <a:br>
              <a:rPr lang="vi-VN" altLang="en-US" sz="3600" dirty="0">
                <a:latin typeface="Times New Roman" panose="02020603050405020304" pitchFamily="18" charset="0"/>
              </a:rPr>
            </a:br>
            <a:r>
              <a:rPr lang="vi-VN" altLang="en-US" sz="3600" dirty="0">
                <a:latin typeface="Times New Roman" panose="02020603050405020304" pitchFamily="18" charset="0"/>
              </a:rPr>
              <a:t>    32 850 + 10 950 + 56 200 = 100 000 (l)</a:t>
            </a:r>
            <a:br>
              <a:rPr lang="vi-VN" altLang="en-US" sz="3600" dirty="0">
                <a:latin typeface="Times New Roman" panose="02020603050405020304" pitchFamily="18" charset="0"/>
              </a:rPr>
            </a:br>
            <a:r>
              <a:rPr lang="en-US" altLang="en-US" sz="3600" dirty="0" smtClean="0">
                <a:latin typeface="Times New Roman" panose="02020603050405020304" pitchFamily="18" charset="0"/>
              </a:rPr>
              <a:t>                               </a:t>
            </a:r>
            <a:r>
              <a:rPr lang="vi-VN" altLang="en-US" sz="3600" u="sng" dirty="0" smtClean="0">
                <a:latin typeface="Times New Roman" panose="02020603050405020304" pitchFamily="18" charset="0"/>
              </a:rPr>
              <a:t>Đáp </a:t>
            </a:r>
            <a:r>
              <a:rPr lang="vi-VN" altLang="en-US" sz="3600" u="sng" dirty="0">
                <a:latin typeface="Times New Roman" panose="02020603050405020304" pitchFamily="18" charset="0"/>
              </a:rPr>
              <a:t>số </a:t>
            </a:r>
            <a:r>
              <a:rPr lang="vi-VN" altLang="en-US" sz="3600" dirty="0">
                <a:latin typeface="Times New Roman" panose="02020603050405020304" pitchFamily="18" charset="0"/>
              </a:rPr>
              <a:t>: 100 000 lít xăng.</a:t>
            </a:r>
          </a:p>
        </p:txBody>
      </p:sp>
      <p:sp>
        <p:nvSpPr>
          <p:cNvPr id="12292" name="AutoShape 1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982200" y="6172200"/>
            <a:ext cx="685800" cy="685800"/>
          </a:xfrm>
          <a:prstGeom prst="actionButtonForwardNext">
            <a:avLst/>
          </a:prstGeom>
          <a:solidFill>
            <a:srgbClr val="9FF5F1"/>
          </a:solidFill>
          <a:ln w="9525">
            <a:solidFill>
              <a:srgbClr val="66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335" y="1471876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99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285</Words>
  <Application>Microsoft Office PowerPoint</Application>
  <PresentationFormat>Custom</PresentationFormat>
  <Paragraphs>41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Office Theme</vt:lpstr>
      <vt:lpstr>2_Office Theme</vt:lpstr>
      <vt:lpstr>Equation</vt:lpstr>
      <vt:lpstr>Microsoft Equation 3.0</vt:lpstr>
      <vt:lpstr>PowerPoint Presentation</vt:lpstr>
      <vt:lpstr>Bài 1. Cho các phân số:</vt:lpstr>
      <vt:lpstr>PowerPoint Presentation</vt:lpstr>
      <vt:lpstr>PowerPoint Presentation</vt:lpstr>
      <vt:lpstr>PowerPoint Presentation</vt:lpstr>
      <vt:lpstr>PowerPoint Presentation</vt:lpstr>
      <vt:lpstr>Lần đầu lấy :  32 850 lít  Lần sau lấy  :      của 32 850 lít     Còn lại         :  56 200 lít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Sony 622</cp:lastModifiedBy>
  <cp:revision>10</cp:revision>
  <dcterms:created xsi:type="dcterms:W3CDTF">2022-03-10T01:55:49Z</dcterms:created>
  <dcterms:modified xsi:type="dcterms:W3CDTF">2022-03-17T01:38:18Z</dcterms:modified>
</cp:coreProperties>
</file>