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12"/>
  </p:notesMasterIdLst>
  <p:sldIdLst>
    <p:sldId id="403" r:id="rId2"/>
    <p:sldId id="404" r:id="rId3"/>
    <p:sldId id="410" r:id="rId4"/>
    <p:sldId id="402" r:id="rId5"/>
    <p:sldId id="396" r:id="rId6"/>
    <p:sldId id="406" r:id="rId7"/>
    <p:sldId id="407" r:id="rId8"/>
    <p:sldId id="411" r:id="rId9"/>
    <p:sldId id="408" r:id="rId10"/>
    <p:sldId id="409" r:id="rId11"/>
  </p:sldIdLst>
  <p:sldSz cx="9144000" cy="6858000" type="screen4x3"/>
  <p:notesSz cx="9144000" cy="6858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FF0000"/>
    <a:srgbClr val="0000FF"/>
    <a:srgbClr val="FFFF66"/>
    <a:srgbClr val="6600CC"/>
    <a:srgbClr val="99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9" autoAdjust="0"/>
    <p:restoredTop sz="84767" autoAdjust="0"/>
  </p:normalViewPr>
  <p:slideViewPr>
    <p:cSldViewPr>
      <p:cViewPr varScale="1">
        <p:scale>
          <a:sx n="63" d="100"/>
          <a:sy n="63" d="100"/>
        </p:scale>
        <p:origin x="15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7F1E4B-F634-494D-9707-1A754FADD54F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9CA80C-8077-4945-A331-5A2D2E62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602923-CE23-401F-BD43-FBBD4E48D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2181AD-7C6D-411B-A26F-4F03E439C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DC2F8-28BE-4396-9F74-A43268C7D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40005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fld id="{FC6D1A7C-4E54-4E4B-81E2-DF1D015B3C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8D3E7A-E369-4520-B772-3042F257D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5958E9-86D0-4CCD-B505-105D63914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0548B1-C0C4-48BD-9138-323A24919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3B3483-C929-465E-B8AB-9ACC319D0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77D7B5-3C38-4755-94B0-987313F31E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7566F4-0806-47EC-B929-5309A1AC2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F86741-CF39-44D1-B568-F8F035EF0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E06E1E-9F20-43F4-A72C-B7BCE2E15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DDE695-A309-46B9-8CC7-A282D62EEA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1" y="487025"/>
            <a:ext cx="9677401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25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129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ctr" eaLnBrk="1" hangingPunct="1"/>
            <a:endParaRPr lang="en-US" sz="32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viên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Nguyễn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Thị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Thúy</a:t>
            </a:r>
            <a:endParaRPr lang="en-US" sz="3200" b="1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65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4"/>
    </mc:Choice>
    <mc:Fallback xmlns="">
      <p:transition spd="slow" advTm="135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pic>
        <p:nvPicPr>
          <p:cNvPr id="30723" name="Picture 3" descr="nnnb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2055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Chúc các em học giỏi,</a:t>
            </a:r>
          </a:p>
          <a:p>
            <a:pPr algn="ctr"/>
            <a:r>
              <a:rPr lang="vi-VN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 làm bài tốt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16401" name="Picture 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Picture 7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Picture 8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0" name="Group 9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16398" name="Picture 10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1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2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16395" name="Picture 14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5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92" name="Picture 17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76200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8" descr="BELLS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724400"/>
            <a:ext cx="13620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9" descr="GOLDSTA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05325"/>
            <a:ext cx="11477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316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9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3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en-US" sz="3600" dirty="0" err="1" smtClean="0">
                <a:solidFill>
                  <a:srgbClr val="FF0000"/>
                </a:solidFill>
              </a:rPr>
              <a:t>Luyện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(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129)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8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266700" y="257756"/>
            <a:ext cx="4572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err="1" smtClean="0"/>
              <a:t>Khởi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động</a:t>
            </a:r>
            <a:endParaRPr lang="vi-VN" sz="3600" b="1" dirty="0"/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1066800" y="1442144"/>
            <a:ext cx="67056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</a:t>
            </a:r>
            <a:r>
              <a:rPr lang="en-US" sz="3200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iải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đến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rút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2 </a:t>
            </a:r>
            <a:r>
              <a:rPr lang="en-US" sz="3200" b="1" dirty="0" err="1">
                <a:solidFill>
                  <a:srgbClr val="FF0000"/>
                </a:solidFill>
              </a:rPr>
              <a:t>bước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952500" y="3011804"/>
            <a:ext cx="7772400" cy="16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sz="3200" b="1" dirty="0" err="1">
                <a:solidFill>
                  <a:srgbClr val="0033CC"/>
                </a:solidFill>
              </a:rPr>
              <a:t>Bước</a:t>
            </a:r>
            <a:r>
              <a:rPr lang="en-US" altLang="en-US" sz="3200" b="1" dirty="0">
                <a:solidFill>
                  <a:srgbClr val="0033CC"/>
                </a:solidFill>
              </a:rPr>
              <a:t> 1: </a:t>
            </a:r>
            <a:r>
              <a:rPr lang="en-US" altLang="en-US" sz="3200" b="1" dirty="0" err="1">
                <a:solidFill>
                  <a:srgbClr val="0033CC"/>
                </a:solidFill>
              </a:rPr>
              <a:t>Tìm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giá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trị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một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phần</a:t>
            </a:r>
            <a:r>
              <a:rPr lang="en-US" altLang="en-US" sz="3200" b="1" dirty="0">
                <a:solidFill>
                  <a:srgbClr val="0033CC"/>
                </a:solidFill>
              </a:rPr>
              <a:t> (</a:t>
            </a:r>
            <a:r>
              <a:rPr lang="en-US" altLang="en-US" sz="3200" b="1" dirty="0" err="1">
                <a:solidFill>
                  <a:srgbClr val="0033CC"/>
                </a:solidFill>
              </a:rPr>
              <a:t>thực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hiện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</a:rPr>
              <a:t>  chia</a:t>
            </a:r>
            <a:r>
              <a:rPr lang="en-US" altLang="en-US" sz="3200" b="1" dirty="0">
                <a:solidFill>
                  <a:srgbClr val="0033CC"/>
                </a:solidFill>
              </a:rPr>
              <a:t>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200" dirty="0">
                <a:solidFill>
                  <a:srgbClr val="0033CC"/>
                </a:solidFill>
              </a:rPr>
              <a:t>                </a:t>
            </a:r>
            <a:r>
              <a:rPr lang="en-US" altLang="en-US" sz="3200" dirty="0" smtClean="0">
                <a:solidFill>
                  <a:srgbClr val="0033CC"/>
                </a:solidFill>
              </a:rPr>
              <a:t>(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B</a:t>
            </a:r>
            <a:r>
              <a:rPr lang="vi-VN" altLang="en-US" sz="3200" b="1" dirty="0">
                <a:solidFill>
                  <a:srgbClr val="0033CC"/>
                </a:solidFill>
              </a:rPr>
              <a:t>ư</a:t>
            </a:r>
            <a:r>
              <a:rPr lang="en-US" altLang="en-US" sz="3200" b="1" dirty="0" err="1">
                <a:solidFill>
                  <a:srgbClr val="0033CC"/>
                </a:solidFill>
              </a:rPr>
              <a:t>ớc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rút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về</a:t>
            </a:r>
            <a:r>
              <a:rPr lang="en-US" altLang="en-US" sz="3200" b="1" dirty="0">
                <a:solidFill>
                  <a:srgbClr val="0033CC"/>
                </a:solidFill>
              </a:rPr>
              <a:t> đ</a:t>
            </a:r>
            <a:r>
              <a:rPr lang="vi-VN" altLang="en-US" sz="3200" b="1" dirty="0">
                <a:solidFill>
                  <a:srgbClr val="0033CC"/>
                </a:solidFill>
              </a:rPr>
              <a:t>ơ</a:t>
            </a:r>
            <a:r>
              <a:rPr lang="en-US" altLang="en-US" sz="3200" b="1" dirty="0">
                <a:solidFill>
                  <a:srgbClr val="0033CC"/>
                </a:solidFill>
              </a:rPr>
              <a:t>n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vị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)</a:t>
            </a:r>
            <a:endParaRPr lang="en-US" altLang="en-US" sz="3200" b="1" dirty="0">
              <a:solidFill>
                <a:srgbClr val="0033CC"/>
              </a:solidFill>
            </a:endParaRP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952500" y="4979382"/>
            <a:ext cx="8458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sz="3200" b="1" dirty="0" err="1">
                <a:solidFill>
                  <a:srgbClr val="0033CC"/>
                </a:solidFill>
              </a:rPr>
              <a:t>Bước</a:t>
            </a:r>
            <a:r>
              <a:rPr lang="en-US" altLang="en-US" sz="3200" b="1" dirty="0">
                <a:solidFill>
                  <a:srgbClr val="0033CC"/>
                </a:solidFill>
              </a:rPr>
              <a:t> 2:Tìm </a:t>
            </a:r>
            <a:r>
              <a:rPr lang="en-US" altLang="en-US" sz="3200" b="1" dirty="0" err="1">
                <a:solidFill>
                  <a:srgbClr val="0033CC"/>
                </a:solidFill>
              </a:rPr>
              <a:t>giá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trị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nhiều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phần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đó</a:t>
            </a:r>
            <a:r>
              <a:rPr lang="en-US" altLang="en-US" sz="3200" b="1" dirty="0">
                <a:solidFill>
                  <a:srgbClr val="0033CC"/>
                </a:solidFill>
              </a:rPr>
              <a:t> (</a:t>
            </a:r>
            <a:r>
              <a:rPr lang="en-US" altLang="en-US" sz="3200" b="1" dirty="0" err="1">
                <a:solidFill>
                  <a:srgbClr val="0033CC"/>
                </a:solidFill>
              </a:rPr>
              <a:t>thực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hiện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</a:rPr>
              <a:t> 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200" b="1" dirty="0">
                <a:solidFill>
                  <a:srgbClr val="00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6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078" y="838200"/>
            <a:ext cx="8820150" cy="1979612"/>
            <a:chOff x="180" y="912"/>
            <a:chExt cx="5556" cy="1104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gray">
            <a:xfrm>
              <a:off x="180" y="912"/>
              <a:ext cx="5556" cy="110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          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Trong vườn ươm, người ta 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đ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ã ươm 2032 cây giống </a:t>
              </a:r>
            </a:p>
            <a:p>
              <a:r>
                <a:rPr lang="vi-VN" sz="2800" b="1" dirty="0" smtClean="0">
                  <a:latin typeface="Times New Roman" panose="02020603050405020304" pitchFamily="18" charset="0"/>
                </a:rPr>
                <a:t>            trên 4 lô đất, các lô đều có số cây như nhau.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endParaRPr lang="vi-VN" sz="2800" b="1" dirty="0" smtClean="0">
                <a:latin typeface="Times New Roman" panose="02020603050405020304" pitchFamily="18" charset="0"/>
              </a:endParaRPr>
            </a:p>
            <a:p>
              <a:r>
                <a:rPr lang="en-US" sz="28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mỗi lô đất có bao nhiêu cây giống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?</a:t>
              </a:r>
              <a:endParaRPr lang="en-US" sz="28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0" y="1092"/>
              <a:ext cx="768" cy="662"/>
              <a:chOff x="180" y="1860"/>
              <a:chExt cx="768" cy="66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66" y="2132"/>
                <a:ext cx="263" cy="390"/>
                <a:chOff x="1047" y="3168"/>
                <a:chExt cx="421" cy="950"/>
              </a:xfrm>
            </p:grpSpPr>
            <p:sp>
              <p:nvSpPr>
                <p:cNvPr id="8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4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" name="Text Box 11"/>
              <p:cNvSpPr txBox="1">
                <a:spLocks noChangeArrowheads="1"/>
              </p:cNvSpPr>
              <p:nvPr/>
            </p:nvSpPr>
            <p:spPr bwMode="auto">
              <a:xfrm>
                <a:off x="180" y="1860"/>
                <a:ext cx="7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vi-VN" sz="2800" b="1" dirty="0" smtClean="0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Bài 1:</a:t>
                </a: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0" name="Straight Connector 9"/>
          <p:cNvCxnSpPr/>
          <p:nvPr/>
        </p:nvCxnSpPr>
        <p:spPr>
          <a:xfrm>
            <a:off x="5867400" y="1600200"/>
            <a:ext cx="3011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"/>
          <p:cNvCxnSpPr/>
          <p:nvPr/>
        </p:nvCxnSpPr>
        <p:spPr>
          <a:xfrm>
            <a:off x="2057400" y="1981200"/>
            <a:ext cx="1219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25146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59832" y="2514600"/>
            <a:ext cx="29599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9832" y="2438400"/>
            <a:ext cx="29599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24384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7"/>
          <p:cNvSpPr>
            <a:spLocks noChangeArrowheads="1"/>
          </p:cNvSpPr>
          <p:nvPr/>
        </p:nvSpPr>
        <p:spPr bwMode="gray">
          <a:xfrm>
            <a:off x="72480" y="30480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vi-VN" sz="2700" b="1" i="1" dirty="0" smtClean="0">
                <a:latin typeface="Times New Roman" panose="02020603050405020304" pitchFamily="18" charset="0"/>
              </a:rPr>
              <a:t>4 lô đất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>
                <a:latin typeface="Times New Roman" panose="02020603050405020304" pitchFamily="18" charset="0"/>
              </a:rPr>
              <a:t>: </a:t>
            </a:r>
            <a:r>
              <a:rPr lang="en-US" sz="2700" b="1" i="1" dirty="0" smtClean="0">
                <a:latin typeface="Times New Roman" panose="02020603050405020304" pitchFamily="18" charset="0"/>
              </a:rPr>
              <a:t>2</a:t>
            </a:r>
            <a:r>
              <a:rPr lang="vi-VN" sz="2700" b="1" i="1" dirty="0" smtClean="0">
                <a:latin typeface="Times New Roman" panose="02020603050405020304" pitchFamily="18" charset="0"/>
              </a:rPr>
              <a:t>032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vi-VN" sz="2700" b="1" i="1" dirty="0" smtClean="0">
                <a:latin typeface="Times New Roman" panose="02020603050405020304" pitchFamily="18" charset="0"/>
              </a:rPr>
              <a:t>cây giống</a:t>
            </a:r>
            <a:endParaRPr lang="en-US" sz="2700" b="1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vi-VN" sz="2700" b="1" i="1" dirty="0" smtClean="0">
                <a:latin typeface="Times New Roman" panose="02020603050405020304" pitchFamily="18" charset="0"/>
              </a:rPr>
              <a:t>1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vi-VN" sz="2700" b="1" i="1" dirty="0" smtClean="0">
                <a:latin typeface="Times New Roman" panose="02020603050405020304" pitchFamily="18" charset="0"/>
              </a:rPr>
              <a:t>lô đất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: …</a:t>
            </a:r>
            <a:r>
              <a:rPr lang="vi-VN" sz="2700" b="1" i="1" dirty="0" smtClean="0">
                <a:latin typeface="Times New Roman" panose="02020603050405020304" pitchFamily="18" charset="0"/>
              </a:rPr>
              <a:t>cây giống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429000" y="1981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733801" y="3200400"/>
            <a:ext cx="5302250" cy="3119438"/>
            <a:chOff x="1152" y="2208"/>
            <a:chExt cx="3340" cy="1965"/>
          </a:xfrm>
        </p:grpSpPr>
        <p:sp>
          <p:nvSpPr>
            <p:cNvPr id="23" name="AutoShape 13"/>
            <p:cNvSpPr>
              <a:spLocks noChangeArrowheads="1"/>
            </p:cNvSpPr>
            <p:nvPr/>
          </p:nvSpPr>
          <p:spPr bwMode="gray">
            <a:xfrm>
              <a:off x="1152" y="2208"/>
              <a:ext cx="3340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giải:</a:t>
              </a:r>
            </a:p>
            <a:p>
              <a:pPr algn="ctr"/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 giống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lô đất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032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: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=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508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(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Đáp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508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 giống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152400" y="609600"/>
            <a:ext cx="8820150" cy="1533525"/>
            <a:chOff x="288" y="1296"/>
            <a:chExt cx="5556" cy="720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gray">
            <a:xfrm>
              <a:off x="288" y="1296"/>
              <a:ext cx="5556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3200" b="1" dirty="0">
                  <a:latin typeface="Times New Roman" panose="02020603050405020304" pitchFamily="18" charset="0"/>
                </a:rPr>
                <a:t>          Có 2135 quyển vở được xếp đều vào 7 thùng. </a:t>
              </a:r>
            </a:p>
            <a:p>
              <a:r>
                <a:rPr lang="en-US" sz="3200" b="1" dirty="0">
                  <a:latin typeface="Times New Roman" panose="02020603050405020304" pitchFamily="18" charset="0"/>
                </a:rPr>
                <a:t>Hỏi 5 thùng có bao nhiêu quyển vở?</a:t>
              </a:r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366" y="1344"/>
              <a:ext cx="306" cy="410"/>
              <a:chOff x="366" y="2112"/>
              <a:chExt cx="306" cy="410"/>
            </a:xfrm>
          </p:grpSpPr>
          <p:grpSp>
            <p:nvGrpSpPr>
              <p:cNvPr id="59399" name="Group 7"/>
              <p:cNvGrpSpPr>
                <a:grpSpLocks/>
              </p:cNvGrpSpPr>
              <p:nvPr/>
            </p:nvGrpSpPr>
            <p:grpSpPr bwMode="auto">
              <a:xfrm>
                <a:off x="366" y="2131"/>
                <a:ext cx="263" cy="391"/>
                <a:chOff x="1047" y="3168"/>
                <a:chExt cx="421" cy="953"/>
              </a:xfrm>
            </p:grpSpPr>
            <p:sp>
              <p:nvSpPr>
                <p:cNvPr id="59401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2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3943351" y="2819401"/>
            <a:ext cx="5092700" cy="3119438"/>
            <a:chOff x="1284" y="1824"/>
            <a:chExt cx="3208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1284" y="1824"/>
              <a:ext cx="3208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>
                  <a:latin typeface="Times New Roman" panose="02020603050405020304" pitchFamily="18" charset="0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giải: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mỗi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2135 : 7   = 305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quyển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5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305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VNI Times" pitchFamily="2" charset="0"/>
                </a:rPr>
                <a:t>x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5  = 1525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quyển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Đáp số :1525 quyển vở</a:t>
              </a: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72480" y="25908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7 thùng : 2135 </a:t>
            </a:r>
            <a:r>
              <a:rPr lang="en-US" sz="2700" b="1" i="1" dirty="0" err="1">
                <a:latin typeface="Times New Roman" panose="02020603050405020304" pitchFamily="18" charset="0"/>
              </a:rPr>
              <a:t>quyển</a:t>
            </a:r>
            <a:r>
              <a:rPr lang="en-US" sz="2700" b="1" i="1" dirty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vở</a:t>
            </a:r>
            <a:endParaRPr lang="en-US" sz="2700" b="1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5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thùng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: …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quyển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vở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03648" y="1371600"/>
            <a:ext cx="30159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772400" y="1295400"/>
            <a:ext cx="1259310" cy="9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19050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1905000"/>
            <a:ext cx="3384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59832" y="1828800"/>
            <a:ext cx="3384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90600" y="18288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52078" y="863025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2</a:t>
            </a:r>
            <a:r>
              <a:rPr lang="vi-VN" sz="28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4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842"/>
    </mc:Choice>
    <mc:Fallback xmlns="">
      <p:transition spd="slow" advTm="2758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372616" y="462155"/>
            <a:ext cx="8686800" cy="2387605"/>
            <a:chOff x="144" y="249"/>
            <a:chExt cx="5472" cy="1504"/>
          </a:xfrm>
        </p:grpSpPr>
        <p:sp>
          <p:nvSpPr>
            <p:cNvPr id="61444" name="AutoShape 4"/>
            <p:cNvSpPr>
              <a:spLocks noChangeArrowheads="1"/>
            </p:cNvSpPr>
            <p:nvPr/>
          </p:nvSpPr>
          <p:spPr bwMode="gray">
            <a:xfrm>
              <a:off x="144" y="618"/>
              <a:ext cx="5472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          </a:t>
              </a:r>
            </a:p>
            <a:p>
              <a:r>
                <a:rPr lang="en-US" sz="2800" b="1" dirty="0">
                  <a:latin typeface="Times New Roman" panose="02020603050405020304" pitchFamily="18" charset="0"/>
                </a:rPr>
                <a:t>        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Mua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5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quả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trứng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hết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5000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đồng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.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nếu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mua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r>
                <a:rPr lang="en-US" sz="2800" b="1" dirty="0" smtClean="0">
                  <a:latin typeface="Times New Roman" panose="02020603050405020304" pitchFamily="18" charset="0"/>
                </a:rPr>
                <a:t>3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quả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trứng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thế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hết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bao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nhiêu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tiền</a:t>
              </a:r>
              <a:r>
                <a:rPr lang="en-US" sz="2800" b="1" dirty="0">
                  <a:latin typeface="Times New Roman" panose="02020603050405020304" pitchFamily="18" charset="0"/>
                </a:rPr>
                <a:t>?</a:t>
              </a:r>
            </a:p>
            <a:p>
              <a:endParaRPr lang="en-US" sz="28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61445" name="Group 5"/>
            <p:cNvGrpSpPr>
              <a:grpSpLocks/>
            </p:cNvGrpSpPr>
            <p:nvPr/>
          </p:nvGrpSpPr>
          <p:grpSpPr bwMode="auto">
            <a:xfrm>
              <a:off x="271" y="249"/>
              <a:ext cx="263" cy="1504"/>
              <a:chOff x="367" y="1017"/>
              <a:chExt cx="263" cy="1504"/>
            </a:xfrm>
          </p:grpSpPr>
          <p:grpSp>
            <p:nvGrpSpPr>
              <p:cNvPr id="61446" name="Group 6"/>
              <p:cNvGrpSpPr>
                <a:grpSpLocks/>
              </p:cNvGrpSpPr>
              <p:nvPr/>
            </p:nvGrpSpPr>
            <p:grpSpPr bwMode="auto">
              <a:xfrm>
                <a:off x="367" y="2130"/>
                <a:ext cx="263" cy="391"/>
                <a:chOff x="1047" y="3168"/>
                <a:chExt cx="421" cy="953"/>
              </a:xfrm>
            </p:grpSpPr>
            <p:sp>
              <p:nvSpPr>
                <p:cNvPr id="61448" name="Freeform 8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49" name="Text Box 9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1450" name="Text Box 10"/>
              <p:cNvSpPr txBox="1">
                <a:spLocks noChangeArrowheads="1"/>
              </p:cNvSpPr>
              <p:nvPr/>
            </p:nvSpPr>
            <p:spPr bwMode="auto">
              <a:xfrm>
                <a:off x="391" y="1017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2" name="AutoShape 12"/>
          <p:cNvSpPr>
            <a:spLocks noChangeArrowheads="1"/>
          </p:cNvSpPr>
          <p:nvPr/>
        </p:nvSpPr>
        <p:spPr bwMode="gray">
          <a:xfrm>
            <a:off x="3352122" y="2564904"/>
            <a:ext cx="5791928" cy="315009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</a:rPr>
              <a:t>giải</a:t>
            </a:r>
            <a:r>
              <a:rPr lang="en-US" sz="2800" b="1" i="1" dirty="0"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Mua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tiền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5000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 5 =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1000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(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Mua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3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tiền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10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00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x 3  =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3000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(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Đáp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30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00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0" name="AutoShape 20"/>
          <p:cNvSpPr>
            <a:spLocks noChangeArrowheads="1"/>
          </p:cNvSpPr>
          <p:nvPr/>
        </p:nvSpPr>
        <p:spPr bwMode="gray">
          <a:xfrm>
            <a:off x="0" y="2851348"/>
            <a:ext cx="3200400" cy="2057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2800" b="1" i="1" dirty="0">
                <a:latin typeface="Times New Roman" panose="02020603050405020304" pitchFamily="18" charset="0"/>
              </a:rPr>
              <a:t>Tóm tắt 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5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  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5000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đồng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3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   : …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133600" y="1619445"/>
            <a:ext cx="1676400" cy="9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1600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8371" y="2056413"/>
            <a:ext cx="62596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28600" y="1152525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1:</a:t>
            </a:r>
            <a:endParaRPr lang="en-US" sz="28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112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776"/>
    </mc:Choice>
    <mc:Fallback xmlns="">
      <p:transition spd="slow" advTm="2797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nimBg="1"/>
      <p:bldP spid="61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-133350" y="533400"/>
            <a:ext cx="9201150" cy="1600200"/>
            <a:chOff x="288" y="1008"/>
            <a:chExt cx="5556" cy="1008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gray">
            <a:xfrm>
              <a:off x="288" y="1008"/>
              <a:ext cx="5556" cy="100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3000" b="1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lát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nền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6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căn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phòng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cần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2550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viên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gạch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.</a:t>
              </a:r>
            </a:p>
            <a:p>
              <a:r>
                <a:rPr lang="en-US" sz="30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lát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nền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7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căn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phòng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thế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cần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bao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nhiêu</a:t>
              </a:r>
              <a:endParaRPr lang="en-US" sz="3000" b="1" dirty="0" smtClean="0">
                <a:latin typeface="Times New Roman" panose="02020603050405020304" pitchFamily="18" charset="0"/>
              </a:endParaRPr>
            </a:p>
            <a:p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viên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gạch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?</a:t>
              </a:r>
              <a:endParaRPr lang="en-US" sz="30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366" y="1344"/>
              <a:ext cx="306" cy="410"/>
              <a:chOff x="366" y="2112"/>
              <a:chExt cx="306" cy="410"/>
            </a:xfrm>
          </p:grpSpPr>
          <p:grpSp>
            <p:nvGrpSpPr>
              <p:cNvPr id="59399" name="Group 7"/>
              <p:cNvGrpSpPr>
                <a:grpSpLocks/>
              </p:cNvGrpSpPr>
              <p:nvPr/>
            </p:nvGrpSpPr>
            <p:grpSpPr bwMode="auto">
              <a:xfrm>
                <a:off x="366" y="2131"/>
                <a:ext cx="263" cy="391"/>
                <a:chOff x="1047" y="3168"/>
                <a:chExt cx="421" cy="953"/>
              </a:xfrm>
            </p:grpSpPr>
            <p:sp>
              <p:nvSpPr>
                <p:cNvPr id="59401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2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838201" y="3586164"/>
            <a:ext cx="8197850" cy="3119438"/>
            <a:chOff x="-672" y="2307"/>
            <a:chExt cx="5164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-672" y="2307"/>
              <a:ext cx="5164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>
                  <a:latin typeface="Times New Roman" panose="02020603050405020304" pitchFamily="18" charset="0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giải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pPr algn="ctr"/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Lát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phòng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cần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pPr algn="ctr"/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2550 : 6 = 425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át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7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căn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phòng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cần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425 x 7 = 2975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Đáp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:2975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72480" y="23622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6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phòng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>
                <a:latin typeface="Times New Roman" panose="02020603050405020304" pitchFamily="18" charset="0"/>
              </a:rPr>
              <a:t>: </a:t>
            </a:r>
            <a:r>
              <a:rPr lang="en-US" sz="2700" b="1" i="1" dirty="0" smtClean="0">
                <a:latin typeface="Times New Roman" panose="02020603050405020304" pitchFamily="18" charset="0"/>
              </a:rPr>
              <a:t>2550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viên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gạch</a:t>
            </a:r>
            <a:endParaRPr lang="en-US" sz="2700" b="1" i="1" dirty="0">
              <a:latin typeface="Times New Roman" panose="02020603050405020304" pitchFamily="18" charset="0"/>
            </a:endParaRP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7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phòng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: …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viên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gạch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09800" y="1081881"/>
            <a:ext cx="20768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589290" y="1066800"/>
            <a:ext cx="2402310" cy="9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1524000"/>
            <a:ext cx="19653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1524000"/>
            <a:ext cx="14936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86600" y="16002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1600200"/>
            <a:ext cx="1889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200" y="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2:</a:t>
            </a:r>
            <a:endParaRPr lang="en-US" sz="32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8600" y="19812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28600" y="20574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8316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842"/>
    </mc:Choice>
    <mc:Fallback xmlns="">
      <p:transition spd="slow" advTm="2758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1676400" y="1905000"/>
            <a:ext cx="11684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 sz="1600" b="1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AutoShape 28"/>
          <p:cNvSpPr>
            <a:spLocks noChangeArrowheads="1"/>
          </p:cNvSpPr>
          <p:nvPr/>
        </p:nvSpPr>
        <p:spPr bwMode="auto">
          <a:xfrm>
            <a:off x="304800" y="1692275"/>
            <a:ext cx="8382000" cy="3870325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838200" y="2362200"/>
            <a:ext cx="6705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iải</a:t>
            </a:r>
            <a:r>
              <a:rPr lang="en-US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</a:t>
            </a: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toán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liên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đến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rút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2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609600" y="3397250"/>
            <a:ext cx="77724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b="1" dirty="0" err="1">
                <a:solidFill>
                  <a:srgbClr val="0033CC"/>
                </a:solidFill>
              </a:rPr>
              <a:t>Bước</a:t>
            </a:r>
            <a:r>
              <a:rPr lang="en-US" altLang="en-US" b="1" dirty="0">
                <a:solidFill>
                  <a:srgbClr val="0033CC"/>
                </a:solidFill>
              </a:rPr>
              <a:t> 1: </a:t>
            </a:r>
            <a:r>
              <a:rPr lang="en-US" altLang="en-US" b="1" dirty="0" err="1">
                <a:solidFill>
                  <a:srgbClr val="0033CC"/>
                </a:solidFill>
              </a:rPr>
              <a:t>Tìm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giá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trị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một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phần</a:t>
            </a:r>
            <a:r>
              <a:rPr lang="en-US" altLang="en-US" b="1" dirty="0">
                <a:solidFill>
                  <a:srgbClr val="0033CC"/>
                </a:solidFill>
              </a:rPr>
              <a:t> (</a:t>
            </a:r>
            <a:r>
              <a:rPr lang="en-US" altLang="en-US" b="1" dirty="0" err="1">
                <a:solidFill>
                  <a:srgbClr val="0033CC"/>
                </a:solidFill>
              </a:rPr>
              <a:t>thực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hiện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phép</a:t>
            </a:r>
            <a:r>
              <a:rPr lang="en-US" altLang="en-US" b="1" dirty="0">
                <a:solidFill>
                  <a:srgbClr val="FF0000"/>
                </a:solidFill>
              </a:rPr>
              <a:t>  chia</a:t>
            </a:r>
            <a:r>
              <a:rPr lang="en-US" altLang="en-US" b="1" dirty="0">
                <a:solidFill>
                  <a:srgbClr val="0033CC"/>
                </a:solidFill>
              </a:rPr>
              <a:t>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dirty="0">
                <a:solidFill>
                  <a:srgbClr val="0033CC"/>
                </a:solidFill>
              </a:rPr>
              <a:t>                   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vi-VN" altLang="en-US" b="1" dirty="0">
                <a:solidFill>
                  <a:srgbClr val="0033CC"/>
                </a:solidFill>
              </a:rPr>
              <a:t>ư</a:t>
            </a:r>
            <a:r>
              <a:rPr lang="en-US" altLang="en-US" b="1" dirty="0" err="1">
                <a:solidFill>
                  <a:srgbClr val="0033CC"/>
                </a:solidFill>
              </a:rPr>
              <a:t>ớc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rút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về</a:t>
            </a:r>
            <a:r>
              <a:rPr lang="en-US" altLang="en-US" b="1" dirty="0">
                <a:solidFill>
                  <a:srgbClr val="0033CC"/>
                </a:solidFill>
              </a:rPr>
              <a:t> đ</a:t>
            </a:r>
            <a:r>
              <a:rPr lang="vi-VN" altLang="en-US" b="1" dirty="0">
                <a:solidFill>
                  <a:srgbClr val="0033CC"/>
                </a:solidFill>
              </a:rPr>
              <a:t>ơ</a:t>
            </a:r>
            <a:r>
              <a:rPr lang="en-US" altLang="en-US" b="1" dirty="0">
                <a:solidFill>
                  <a:srgbClr val="0033CC"/>
                </a:solidFill>
              </a:rPr>
              <a:t>n </a:t>
            </a:r>
            <a:r>
              <a:rPr lang="en-US" altLang="en-US" b="1" dirty="0" err="1">
                <a:solidFill>
                  <a:srgbClr val="0033CC"/>
                </a:solidFill>
              </a:rPr>
              <a:t>vị</a:t>
            </a:r>
            <a:endParaRPr lang="en-US" altLang="en-US" b="1" dirty="0">
              <a:solidFill>
                <a:srgbClr val="0033CC"/>
              </a:solidFill>
            </a:endParaRP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609600" y="419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b="1" dirty="0" err="1">
                <a:solidFill>
                  <a:srgbClr val="0033CC"/>
                </a:solidFill>
              </a:rPr>
              <a:t>Bước</a:t>
            </a:r>
            <a:r>
              <a:rPr lang="en-US" altLang="en-US" b="1" dirty="0">
                <a:solidFill>
                  <a:srgbClr val="0033CC"/>
                </a:solidFill>
              </a:rPr>
              <a:t> 2:Tìm </a:t>
            </a:r>
            <a:r>
              <a:rPr lang="en-US" altLang="en-US" b="1" dirty="0" err="1">
                <a:solidFill>
                  <a:srgbClr val="0033CC"/>
                </a:solidFill>
              </a:rPr>
              <a:t>giá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trị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nhiều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phần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đó</a:t>
            </a:r>
            <a:r>
              <a:rPr lang="en-US" altLang="en-US" b="1" dirty="0">
                <a:solidFill>
                  <a:srgbClr val="0033CC"/>
                </a:solidFill>
              </a:rPr>
              <a:t> (</a:t>
            </a:r>
            <a:r>
              <a:rPr lang="en-US" altLang="en-US" b="1" dirty="0" err="1">
                <a:solidFill>
                  <a:srgbClr val="0033CC"/>
                </a:solidFill>
              </a:rPr>
              <a:t>thực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hiện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phép</a:t>
            </a:r>
            <a:r>
              <a:rPr lang="en-US" altLang="en-US" b="1" dirty="0">
                <a:solidFill>
                  <a:srgbClr val="FF0000"/>
                </a:solidFill>
              </a:rPr>
              <a:t>  </a:t>
            </a:r>
            <a:r>
              <a:rPr lang="en-US" altLang="en-US" b="1" dirty="0" err="1">
                <a:solidFill>
                  <a:srgbClr val="FF0000"/>
                </a:solidFill>
              </a:rPr>
              <a:t>nhân</a:t>
            </a:r>
            <a:r>
              <a:rPr lang="en-US" altLang="en-US" b="1" dirty="0">
                <a:solidFill>
                  <a:srgbClr val="00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9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lại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cách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liên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quan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đến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rút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vị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Tiền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Việt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N</a:t>
            </a:r>
            <a:r>
              <a:rPr lang="en-US" sz="4000" dirty="0" smtClean="0">
                <a:solidFill>
                  <a:schemeClr val="tx1"/>
                </a:solidFill>
              </a:rPr>
              <a:t>am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651485f370a057a32c5faf8cde884e561b1d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83.5|21.6|57.9|2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2805</TotalTime>
  <Words>560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Lucida Sans Unicode</vt:lpstr>
      <vt:lpstr>Symbol</vt:lpstr>
      <vt:lpstr>Times New Roman</vt:lpstr>
      <vt:lpstr>Verdana</vt:lpstr>
      <vt:lpstr>VNI Times</vt:lpstr>
      <vt:lpstr>VNtimes New Roman</vt:lpstr>
      <vt:lpstr>Wingdings</vt:lpstr>
      <vt:lpstr>Wingdings 2</vt:lpstr>
      <vt:lpstr>Wingdings 3</vt:lpstr>
      <vt:lpstr>Concourse</vt:lpstr>
      <vt:lpstr>PowerPoint Presentation</vt:lpstr>
      <vt:lpstr>Thứ tư ngày 9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giải bài toán liên quan đến rút về đơn vị.  - Hoàn thành vở bài tập Toán - Chuẩn bị bài sau:  Tiền Việt Nam </vt:lpstr>
      <vt:lpstr>PowerPoint Presentation</vt:lpstr>
    </vt:vector>
  </TitlesOfParts>
  <Company>ITQuangNam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AutoBVT</cp:lastModifiedBy>
  <cp:revision>365</cp:revision>
  <dcterms:created xsi:type="dcterms:W3CDTF">2011-01-16T18:54:55Z</dcterms:created>
  <dcterms:modified xsi:type="dcterms:W3CDTF">2022-03-02T09:46:22Z</dcterms:modified>
</cp:coreProperties>
</file>