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3" r:id="rId2"/>
  </p:sldMasterIdLst>
  <p:notesMasterIdLst>
    <p:notesMasterId r:id="rId25"/>
  </p:notesMasterIdLst>
  <p:sldIdLst>
    <p:sldId id="256" r:id="rId3"/>
    <p:sldId id="275" r:id="rId4"/>
    <p:sldId id="293" r:id="rId5"/>
    <p:sldId id="294" r:id="rId6"/>
    <p:sldId id="257" r:id="rId7"/>
    <p:sldId id="284" r:id="rId8"/>
    <p:sldId id="285" r:id="rId9"/>
    <p:sldId id="286" r:id="rId10"/>
    <p:sldId id="290" r:id="rId11"/>
    <p:sldId id="287" r:id="rId12"/>
    <p:sldId id="288" r:id="rId13"/>
    <p:sldId id="289" r:id="rId14"/>
    <p:sldId id="295" r:id="rId15"/>
    <p:sldId id="296" r:id="rId16"/>
    <p:sldId id="299" r:id="rId17"/>
    <p:sldId id="306" r:id="rId18"/>
    <p:sldId id="283" r:id="rId19"/>
    <p:sldId id="297" r:id="rId20"/>
    <p:sldId id="305" r:id="rId21"/>
    <p:sldId id="304" r:id="rId22"/>
    <p:sldId id="307" r:id="rId23"/>
    <p:sldId id="308" r:id="rId24"/>
  </p:sldIdLst>
  <p:sldSz cx="12192000" cy="6858000"/>
  <p:notesSz cx="6858000" cy="9144000"/>
  <p:embeddedFontLst>
    <p:embeddedFont>
      <p:font typeface="HP001 4 hàng" panose="020B0603050302020204" pitchFamily="34" charset="0"/>
      <p:regular r:id="rId26"/>
      <p:bold r:id="rId27"/>
    </p:embeddedFont>
    <p:embeddedFont>
      <p:font typeface="HP001 5 hàng" panose="020B0603050302020204" pitchFamily="34" charset="0"/>
      <p:regular r:id="rId28"/>
      <p:bold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SimSun" panose="02010600030101010101" pitchFamily="2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ontserrat ExtraBold" panose="020B0604020202020204" charset="0"/>
      <p:bold r:id="rId37"/>
      <p:boldItalic r:id="rId38"/>
    </p:embeddedFont>
    <p:embeddedFont>
      <p:font typeface="Questrial" panose="020B0604020202020204" charset="0"/>
      <p:regular r:id="rId39"/>
    </p:embeddedFont>
  </p:embeddedFontLst>
  <p:custDataLst>
    <p:tags r:id="rId4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iFhULmujEkRXKProgFNuVio5VN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660"/>
  </p:normalViewPr>
  <p:slideViewPr>
    <p:cSldViewPr snapToGrid="0">
      <p:cViewPr varScale="1">
        <p:scale>
          <a:sx n="63" d="100"/>
          <a:sy n="63" d="100"/>
        </p:scale>
        <p:origin x="5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20054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1219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75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340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082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349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18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3879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938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1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1"/>
          <p:cNvSpPr txBox="1"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4pPr>
            <a:lvl5pPr marL="2286000" lvl="4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5pPr>
            <a:lvl6pPr marL="2743200" lvl="5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6pPr>
            <a:lvl7pPr marL="3200400" lvl="6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7pPr>
            <a:lvl8pPr marL="3657600" lvl="7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8pPr>
            <a:lvl9pPr marL="4114800" lvl="8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7" name="Google Shape;127;p41"/>
          <p:cNvSpPr txBox="1">
            <a:spLocks noGrp="1"/>
          </p:cNvSpPr>
          <p:nvPr>
            <p:ph type="body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128" name="Google Shape;128;p41"/>
          <p:cNvSpPr txBox="1">
            <a:spLocks noGrp="1"/>
          </p:cNvSpPr>
          <p:nvPr>
            <p:ph type="body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4pPr>
            <a:lvl5pPr marL="2286000" lvl="4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5pPr>
            <a:lvl6pPr marL="2743200" lvl="5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6pPr>
            <a:lvl7pPr marL="3200400" lvl="6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7pPr>
            <a:lvl8pPr marL="3657600" lvl="7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8pPr>
            <a:lvl9pPr marL="4114800" lvl="8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9" name="Google Shape;129;p41"/>
          <p:cNvSpPr txBox="1">
            <a:spLocks noGrp="1"/>
          </p:cNvSpPr>
          <p:nvPr>
            <p:ph type="body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130" name="Google Shape;130;p41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2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2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2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2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3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3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3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3"/>
          <p:cNvSpPr txBox="1">
            <a:spLocks noGrp="1"/>
          </p:cNvSpPr>
          <p:nvPr>
            <p:ph type="sldNum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3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3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3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3"/>
          <p:cNvSpPr txBox="1">
            <a:spLocks noGrp="1"/>
          </p:cNvSpPr>
          <p:nvPr>
            <p:ph type="sldNum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9003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5"/>
          <p:cNvSpPr txBox="1">
            <a:spLocks noGrp="1"/>
          </p:cNvSpPr>
          <p:nvPr>
            <p:ph type="body"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01650" algn="l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1pPr>
            <a:lvl2pPr marL="914400" lvl="1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–"/>
              <a:defRPr sz="3800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4pPr>
            <a:lvl5pPr marL="2286000" lvl="4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»"/>
              <a:defRPr sz="2700"/>
            </a:lvl5pPr>
            <a:lvl6pPr marL="2743200" lvl="5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marL="3200400" lvl="6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marL="3657600" lvl="7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marL="4114800" lvl="8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>
            <a:endParaRPr/>
          </a:p>
        </p:txBody>
      </p:sp>
      <p:sp>
        <p:nvSpPr>
          <p:cNvPr id="147" name="Google Shape;147;p45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8" name="Google Shape;148;p45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5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5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6"/>
          <p:cNvSpPr txBox="1"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6"/>
          <p:cNvSpPr>
            <a:spLocks noGrp="1"/>
          </p:cNvSpPr>
          <p:nvPr>
            <p:ph type="pic" idx="2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46"/>
          <p:cNvSpPr txBox="1">
            <a:spLocks noGrp="1"/>
          </p:cNvSpPr>
          <p:nvPr>
            <p:ph type="body" idx="1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5" name="Google Shape;155;p46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6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6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7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7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47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7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7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8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8"/>
          <p:cNvSpPr txBox="1">
            <a:spLocks noGrp="1"/>
          </p:cNvSpPr>
          <p:nvPr>
            <p:ph type="body" idx="1"/>
          </p:nvPr>
        </p:nvSpPr>
        <p:spPr>
          <a:xfrm rot="5400000">
            <a:off x="1697040" y="-812798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48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8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8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353D30-538C-40D2-852C-1DF3ECB6F23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3C1F2-5950-4BE8-BF70-7AD9F5758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73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4498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059062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16A65D-D112-4269-808D-C3AE3219D1F9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1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353D30-538C-40D2-852C-1DF3ECB6F23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3C1F2-5950-4BE8-BF70-7AD9F5758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0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9"/>
          <p:cNvSpPr txBox="1"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9"/>
          <p:cNvSpPr txBox="1"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39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9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9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0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0"/>
          <p:cNvSpPr txBox="1">
            <a:spLocks noGrp="1"/>
          </p:cNvSpPr>
          <p:nvPr>
            <p:ph type="body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40"/>
          <p:cNvSpPr txBox="1">
            <a:spLocks noGrp="1"/>
          </p:cNvSpPr>
          <p:nvPr>
            <p:ph type="body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40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0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0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7" r:id="rId3"/>
    <p:sldLayoutId id="2147483686" r:id="rId4"/>
    <p:sldLayoutId id="2147483684" r:id="rId5"/>
    <p:sldLayoutId id="2147483685" r:id="rId6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88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89" r:id="rId14"/>
  </p:sldLayoutIdLst>
  <p:transition spd="slow"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4.wav"/><Relationship Id="rId7" Type="http://schemas.openxmlformats.org/officeDocument/2006/relationships/image" Target="../media/image3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4.wav"/><Relationship Id="rId7" Type="http://schemas.openxmlformats.org/officeDocument/2006/relationships/image" Target="../media/image3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4.wav"/><Relationship Id="rId7" Type="http://schemas.openxmlformats.org/officeDocument/2006/relationships/image" Target="../media/image3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8.png"/><Relationship Id="rId1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slide" Target="slide11.xml"/><Relationship Id="rId5" Type="http://schemas.openxmlformats.org/officeDocument/2006/relationships/image" Target="../media/image29.png"/><Relationship Id="rId10" Type="http://schemas.openxmlformats.org/officeDocument/2006/relationships/slide" Target="slide10.xml"/><Relationship Id="rId4" Type="http://schemas.openxmlformats.org/officeDocument/2006/relationships/image" Target="../media/image28.png"/><Relationship Id="rId9" Type="http://schemas.openxmlformats.org/officeDocument/2006/relationships/slide" Target="slide9.xml"/><Relationship Id="rId1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4.wav"/><Relationship Id="rId7" Type="http://schemas.openxmlformats.org/officeDocument/2006/relationships/image" Target="../media/image3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4.wav"/><Relationship Id="rId7" Type="http://schemas.openxmlformats.org/officeDocument/2006/relationships/image" Target="../media/image3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"/>
          <p:cNvPicPr preferRelativeResize="0"/>
          <p:nvPr/>
        </p:nvPicPr>
        <p:blipFill rotWithShape="1">
          <a:blip r:embed="rId3">
            <a:alphaModFix/>
          </a:blip>
          <a:srcRect t="5244" b="10434"/>
          <a:stretch/>
        </p:blipFill>
        <p:spPr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"/>
          <p:cNvPicPr preferRelativeResize="0"/>
          <p:nvPr/>
        </p:nvPicPr>
        <p:blipFill rotWithShape="1">
          <a:blip r:embed="rId4">
            <a:alphaModFix/>
          </a:blip>
          <a:srcRect t="35313" b="20813"/>
          <a:stretch/>
        </p:blipFill>
        <p:spPr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"/>
          <p:cNvSpPr txBox="1"/>
          <p:nvPr/>
        </p:nvSpPr>
        <p:spPr>
          <a:xfrm>
            <a:off x="529389" y="4196615"/>
            <a:ext cx="10600574" cy="121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Calibri"/>
              <a:buNone/>
            </a:pPr>
            <a:r>
              <a:rPr lang="en-US" sz="7200" b="1" i="0" u="none" strike="noStrike" cap="none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Xin chào tất cả các con!</a:t>
            </a:r>
            <a:endParaRPr sz="7200" b="1" i="0" u="none" strike="noStrike" cap="none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1777" y="404261"/>
            <a:ext cx="10168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95 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… </a:t>
            </a:r>
            <a:r>
              <a:rPr lang="en-US" sz="32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    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4120" y="4188459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217" y="92557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71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 b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29kg </a:t>
            </a:r>
            <a:r>
              <a:rPr lang="en-US" sz="32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10kg </a:t>
            </a:r>
            <a:r>
              <a:rPr lang="en-US" sz="32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1kg 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…     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8016" y="4329516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40kg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39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40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4249" y="4334136"/>
            <a:ext cx="4683803" cy="60267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30kg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176" y="40892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14610" y="408801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5486" y="1417724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97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3816" y="407406"/>
            <a:ext cx="10075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3200" b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Hà có 10 bông hoa. Quân có 38 bông hoa. Hỏi cả hai bạn có tất cả bao nhiêu bông hoa?</a:t>
            </a:r>
            <a:endParaRPr lang="en-US" sz="3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48 bông hoa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516036"/>
            <a:ext cx="4683803" cy="6026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 bông hoa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28 bông hoa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38 bông hoa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9432" y="1713033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83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Khám 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95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5" y="107875"/>
            <a:ext cx="11677815" cy="52712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3075" y="5705475"/>
            <a:ext cx="9944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 cả hai khối ủng hộ được tất cả bao nhiêu quyển sách?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872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7" y="276142"/>
            <a:ext cx="11557414" cy="57055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81100" y="1866900"/>
            <a:ext cx="866775" cy="466725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71575" y="2533649"/>
            <a:ext cx="866775" cy="466725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2333625"/>
            <a:ext cx="257175" cy="466725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52512" y="2967035"/>
            <a:ext cx="1128713" cy="466725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95525" y="2433635"/>
            <a:ext cx="657225" cy="466725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02831" y="1878412"/>
            <a:ext cx="1533525" cy="1333501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90912" y="3200399"/>
            <a:ext cx="1533525" cy="519111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5829" y="3459954"/>
            <a:ext cx="1533525" cy="1333501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90154" y="3719510"/>
            <a:ext cx="3295762" cy="1033072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76352" y="2167327"/>
            <a:ext cx="1103041" cy="1333501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11402" y="1795420"/>
            <a:ext cx="1316747" cy="1333501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16277" y="3128921"/>
            <a:ext cx="597789" cy="565210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72853" y="3128921"/>
            <a:ext cx="597789" cy="565210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12982" y="3739716"/>
            <a:ext cx="3119742" cy="908483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62646" y="2346108"/>
            <a:ext cx="893120" cy="908483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717588" y="1780545"/>
            <a:ext cx="1255212" cy="1419854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5305" y="3254590"/>
            <a:ext cx="696471" cy="468037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816556" y="3211913"/>
            <a:ext cx="696471" cy="468037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812732" y="3697154"/>
            <a:ext cx="3064924" cy="904689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943890" y="4939668"/>
            <a:ext cx="4588834" cy="904689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064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680887" y="226760"/>
            <a:ext cx="7474726" cy="992569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Ghi</a:t>
            </a:r>
            <a:r>
              <a:rPr lang="en-US" altLang="zh-CN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nhớ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1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405181" y="1778887"/>
            <a:ext cx="11304597" cy="277767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Đặt</a:t>
            </a:r>
            <a:r>
              <a:rPr lang="en-US" altLang="zh-CN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tính</a:t>
            </a:r>
            <a:r>
              <a:rPr lang="en-US" altLang="zh-CN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: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Viết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số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hạng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thứ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hai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bên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dưới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số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hạng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thứ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nhất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sao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cho</a:t>
            </a:r>
            <a:r>
              <a:rPr lang="en-US" altLang="zh-CN" sz="440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trăm thẳng trăm, chục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thẳng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chục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,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đơn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vị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thẳng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đơn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vị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.</a:t>
            </a:r>
            <a:endParaRPr kumimoji="0" lang="en-US" altLang="zh-CN" sz="4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Tính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: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Từ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phải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sang </a:t>
            </a:r>
            <a:r>
              <a:rPr lang="en-US" altLang="zh-CN" sz="440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</a:t>
            </a:r>
            <a:r>
              <a:rPr kumimoji="0" lang="en-US" altLang="zh-CN" sz="4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rái</a:t>
            </a:r>
            <a:r>
              <a:rPr lang="en-US" altLang="zh-CN" sz="4400" kern="120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88750171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Luyện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tập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6833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2" y="657163"/>
            <a:ext cx="12280989" cy="32768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8413" y="340639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 Box 3"/>
          <p:cNvSpPr txBox="1"/>
          <p:nvPr/>
        </p:nvSpPr>
        <p:spPr>
          <a:xfrm>
            <a:off x="1933144" y="3278815"/>
            <a:ext cx="5667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3"/>
          <p:cNvSpPr txBox="1"/>
          <p:nvPr/>
        </p:nvSpPr>
        <p:spPr>
          <a:xfrm>
            <a:off x="2312635" y="3287716"/>
            <a:ext cx="4674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"/>
          <p:cNvSpPr txBox="1"/>
          <p:nvPr/>
        </p:nvSpPr>
        <p:spPr>
          <a:xfrm>
            <a:off x="1740186" y="3278814"/>
            <a:ext cx="3827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53385" y="341985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 Box 3"/>
          <p:cNvSpPr txBox="1"/>
          <p:nvPr/>
        </p:nvSpPr>
        <p:spPr>
          <a:xfrm>
            <a:off x="4638116" y="3292278"/>
            <a:ext cx="5667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"/>
          <p:cNvSpPr txBox="1"/>
          <p:nvPr/>
        </p:nvSpPr>
        <p:spPr>
          <a:xfrm>
            <a:off x="5017607" y="3301179"/>
            <a:ext cx="4674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3"/>
          <p:cNvSpPr txBox="1"/>
          <p:nvPr/>
        </p:nvSpPr>
        <p:spPr>
          <a:xfrm>
            <a:off x="4445158" y="3292277"/>
            <a:ext cx="3827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50942" y="339748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Text Box 3"/>
          <p:cNvSpPr txBox="1"/>
          <p:nvPr/>
        </p:nvSpPr>
        <p:spPr>
          <a:xfrm>
            <a:off x="7735673" y="3269913"/>
            <a:ext cx="5667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3"/>
          <p:cNvSpPr txBox="1"/>
          <p:nvPr/>
        </p:nvSpPr>
        <p:spPr>
          <a:xfrm>
            <a:off x="8115164" y="3278814"/>
            <a:ext cx="4674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3"/>
          <p:cNvSpPr txBox="1"/>
          <p:nvPr/>
        </p:nvSpPr>
        <p:spPr>
          <a:xfrm>
            <a:off x="7542715" y="3269912"/>
            <a:ext cx="3827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89869" y="336668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1" name="Text Box 3"/>
          <p:cNvSpPr txBox="1"/>
          <p:nvPr/>
        </p:nvSpPr>
        <p:spPr>
          <a:xfrm>
            <a:off x="10774600" y="3239113"/>
            <a:ext cx="5667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11154091" y="3248014"/>
            <a:ext cx="4674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10581642" y="3239112"/>
            <a:ext cx="3827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9105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4" y="1530626"/>
            <a:ext cx="10988876" cy="19662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3C1F2-5950-4BE8-BF70-7AD9F5758F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1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07446"/>
            <a:ext cx="121920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9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3F3F3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10" name="Google Shape;310;p9"/>
          <p:cNvSpPr txBox="1"/>
          <p:nvPr/>
        </p:nvSpPr>
        <p:spPr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sz="40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1" name="Google Shape;31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63" y="0"/>
            <a:ext cx="2096378" cy="226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65542" y="214581"/>
            <a:ext cx="1694696" cy="216190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9"/>
          <p:cNvSpPr txBox="1"/>
          <p:nvPr/>
        </p:nvSpPr>
        <p:spPr>
          <a:xfrm>
            <a:off x="267967" y="1869906"/>
            <a:ext cx="1137812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Times New Roman"/>
              <a:buNone/>
            </a:pPr>
            <a:r>
              <a:rPr lang="en-US" sz="480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Phép</a:t>
            </a:r>
            <a:r>
              <a:rPr lang="en-US" sz="480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800" u="none" strike="noStrike" cap="none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cộng</a:t>
            </a:r>
            <a:r>
              <a:rPr lang="en-US" sz="4800" u="none" strike="noStrike" cap="none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800" u="none" strike="noStrike" cap="none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(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không</a:t>
            </a:r>
            <a:r>
              <a:rPr lang="en-US" sz="4800" u="none" strike="noStrike" cap="none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80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nhớ</a:t>
            </a:r>
            <a:r>
              <a:rPr lang="en-US" sz="480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) </a:t>
            </a:r>
            <a:r>
              <a:rPr lang="en-US" sz="480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trong</a:t>
            </a:r>
            <a:r>
              <a:rPr lang="en-US" sz="480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80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phạm</a:t>
            </a:r>
            <a:r>
              <a:rPr lang="en-US" sz="480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800" u="none" strike="noStrike" cap="none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vi 1000</a:t>
            </a:r>
            <a:endParaRPr sz="480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Times New Roman"/>
              <a:buNone/>
            </a:pPr>
            <a:r>
              <a:rPr lang="en-US" sz="480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80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(</a:t>
            </a:r>
            <a:r>
              <a:rPr lang="en-US" sz="4800" u="none" strike="noStrike" cap="none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trang</a:t>
            </a:r>
            <a:r>
              <a:rPr lang="en-US" sz="4800" u="none" strike="noStrike" cap="none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58</a:t>
            </a:r>
            <a:r>
              <a:rPr lang="en-US" sz="4800" u="none" strike="noStrike" cap="none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)</a:t>
            </a:r>
            <a:endParaRPr sz="480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664741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5810" y="0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tư ngày 30 tháng 3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  Toán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Phép cộng (không nhớ) trong phạm vi 1000 (58)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Bài 2. Đặt tính rồi tính: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     </a:t>
            </a:r>
            <a:r>
              <a:rPr lang="en-US" sz="2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153		 582		   450	     666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    426          207		   125          </a:t>
            </a:r>
            <a:r>
              <a:rPr lang="en-US" sz="14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>
                <a:solidFill>
                  <a:srgbClr val="7030A0"/>
                </a:solidFill>
                <a:latin typeface="HP001 5 hàng" panose="020B0603050302020204" pitchFamily="34" charset="0"/>
              </a:rPr>
              <a:t>3</a:t>
            </a:r>
            <a:r>
              <a:rPr lang="en-US" sz="29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00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9962" y="30008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7030A0"/>
                </a:solidFill>
              </a:rPr>
              <a:t>+</a:t>
            </a:r>
            <a:endParaRPr lang="en-US" sz="280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0368" y="3013480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7030A0"/>
                </a:solidFill>
              </a:rPr>
              <a:t>+</a:t>
            </a:r>
            <a:endParaRPr lang="en-US" sz="2800">
              <a:solidFill>
                <a:srgbClr val="7030A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381459" y="3868615"/>
            <a:ext cx="73353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26177" y="30008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7030A0"/>
                </a:solidFill>
              </a:rPr>
              <a:t>+</a:t>
            </a:r>
            <a:endParaRPr lang="en-US" sz="2800">
              <a:solidFill>
                <a:srgbClr val="7030A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637674" y="3868615"/>
            <a:ext cx="73353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456430" y="30008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7030A0"/>
                </a:solidFill>
              </a:rPr>
              <a:t>+</a:t>
            </a:r>
            <a:endParaRPr lang="en-US" sz="2800">
              <a:solidFill>
                <a:srgbClr val="7030A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8767927" y="3868615"/>
            <a:ext cx="73353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37570" y="3868615"/>
            <a:ext cx="73353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3" y="0"/>
            <a:ext cx="12188952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5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2439997" cy="5883467"/>
            <a:chOff x="341926" y="208486"/>
            <a:chExt cx="11873875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1412028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6960" y="2548845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1529120" y="795658"/>
            <a:ext cx="8365113" cy="90023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Dặn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dò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1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877794" y="2171536"/>
            <a:ext cx="11260809" cy="222367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-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Hoàn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thành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lang="en-US" altLang="zh-CN" sz="400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1, 2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Vở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BT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toán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in </a:t>
            </a:r>
            <a:r>
              <a:rPr lang="en-US" altLang="zh-CN" sz="400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trang</a:t>
            </a:r>
            <a:r>
              <a:rPr lang="en-US" altLang="zh-CN" sz="400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58.</a:t>
            </a:r>
            <a:endParaRPr lang="en-US" altLang="zh-CN" sz="4000" dirty="0" smtClean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  <a:p>
            <a:pPr lvl="0" algn="ctr">
              <a:buClr>
                <a:srgbClr val="FF0000"/>
              </a:buClr>
              <a:buSzPts val="4800"/>
            </a:pP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-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kumimoji="0" lang="en-US" altLang="zh-CN" sz="4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sz="4000" i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Phép cộng (không nhớ) trong phạm vi 1000</a:t>
            </a:r>
          </a:p>
          <a:p>
            <a:pPr lvl="0" algn="ctr">
              <a:buClr>
                <a:srgbClr val="FF0000"/>
              </a:buClr>
              <a:buSzPts val="4800"/>
            </a:pP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(trang 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59).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453781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4" y="-1"/>
            <a:ext cx="11898645" cy="70313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7218" y="1705582"/>
            <a:ext cx="94996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của chúng ta đến đây là kết thúc.</a:t>
            </a:r>
          </a:p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mạnh khỏe, học tập tốt!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074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17646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tư ngày 30 tháng 3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  Toán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Phép cộng (không nhớ) trong phạm vi 1000 (58)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8"/>
            <a:ext cx="12188952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4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565761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43061" y="90019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5604" y="1758720"/>
            <a:ext cx="1039815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đặt tính và thực hiện phép cộng (không nhớ) trong phạm vi 1000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được kiến thức, kĩ năng về phép cộng đã học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vào giải bài tập, các bài toán thực tế liên quan đến phép cộng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(không nhớ) trong phạm vi 1000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87904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364946" y="882588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Khởi</a:t>
            </a:r>
            <a:r>
              <a:rPr lang="en-US" sz="88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động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833887" y="4407974"/>
            <a:ext cx="10848652" cy="1752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09458" y="3657812"/>
            <a:ext cx="84697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CHIM XÂY TỔ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25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Oval 43">
            <a:hlinkClick r:id="rId8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>
            <a:hlinkClick r:id="rId9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45">
            <a:hlinkClick r:id="rId10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>
            <a:hlinkClick r:id="rId11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47">
            <a:hlinkClick r:id="rId12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Káº¿t quáº£ hÃ¬nh áº£nh cho win text gif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25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Trong phép tính 40 + 30 = 70, 40 gọi là gì?</a:t>
            </a:r>
            <a:endParaRPr lang="en-US" sz="3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987" y="5180967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Số hạng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44023" y="4155485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Số trừ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Thương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Số tổng 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9073" y="381425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16581" y="48720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6203" y="1041744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9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4552" y="-135215"/>
            <a:ext cx="10500851" cy="3716593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9668" y="380246"/>
            <a:ext cx="1020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 </a:t>
            </a:r>
            <a:r>
              <a:rPr lang="en-US" sz="3200" b="1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  <a:endParaRPr lang="en-US" sz="3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72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58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14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552" y="4119961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46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96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01659910"/>
</p:tagLst>
</file>

<file path=ppt/theme/theme1.xml><?xml version="1.0" encoding="utf-8"?>
<a:theme xmlns:a="http://schemas.openxmlformats.org/drawingml/2006/main" name="1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458</Words>
  <Application>Microsoft Office PowerPoint</Application>
  <PresentationFormat>Widescreen</PresentationFormat>
  <Paragraphs>87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Times New Roman</vt:lpstr>
      <vt:lpstr>HP001 4 hàng</vt:lpstr>
      <vt:lpstr>HP001 5 hàng</vt:lpstr>
      <vt:lpstr>微软雅黑</vt:lpstr>
      <vt:lpstr>Arial</vt:lpstr>
      <vt:lpstr>SimSun</vt:lpstr>
      <vt:lpstr>Calibri</vt:lpstr>
      <vt:lpstr>Montserrat ExtraBold</vt:lpstr>
      <vt:lpstr>Questrial</vt:lpstr>
      <vt:lpstr>1_Office Theme</vt:lpstr>
      <vt:lpstr>3_Office Theme</vt:lpstr>
      <vt:lpstr>PowerPoint Presentation</vt:lpstr>
      <vt:lpstr>PowerPoint Presentation</vt:lpstr>
      <vt:lpstr>Thứ tư ngày 30 tháng 3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tư ngày 30 tháng 3 năm 2022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38</cp:revision>
  <dcterms:created xsi:type="dcterms:W3CDTF">2021-05-10T04:25:00Z</dcterms:created>
  <dcterms:modified xsi:type="dcterms:W3CDTF">2022-03-28T04:00:19Z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