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notesMasterIdLst>
    <p:notesMasterId r:id="rId12"/>
  </p:notesMasterIdLst>
  <p:sldIdLst>
    <p:sldId id="361" r:id="rId3"/>
    <p:sldId id="362" r:id="rId4"/>
    <p:sldId id="354" r:id="rId5"/>
    <p:sldId id="355" r:id="rId6"/>
    <p:sldId id="356" r:id="rId7"/>
    <p:sldId id="358" r:id="rId8"/>
    <p:sldId id="359" r:id="rId9"/>
    <p:sldId id="360" r:id="rId10"/>
    <p:sldId id="263" r:id="rId11"/>
  </p:sldIdLst>
  <p:sldSz cx="9144000" cy="6858000" type="screen4x3"/>
  <p:notesSz cx="6858000" cy="9144000"/>
  <p:custDataLst>
    <p:tags r:id="rId13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81" d="100"/>
          <a:sy n="81" d="100"/>
        </p:scale>
        <p:origin x="-86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74FBE-5107-4B9F-9887-B9CDD37E8A61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80C32-9C33-4649-8BCF-7BA4800C6B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73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Hình ảnh của Bản chiế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ơi giữ chỗ cho Ghi ch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63132-CA29-46B0-A1FD-8FC0B232E53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148342B-BF1F-4D0C-A434-12B9DBD27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7BE8F-89C2-4211-A4AE-F085D8A13FD5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C7B2297-BE49-43FD-94B2-8CAB7C614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0748EA9-4EB2-4214-897A-0AC8275FD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3EFB2-6262-4D57-B35D-54E462062A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454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754931A-C317-4B16-A772-E408D79C6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F76BF-145F-4D18-9CAE-ECD990F28275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5AFFF4A-410D-4D8E-A3DF-488811BC7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248578B-6867-4337-BEF8-D04CC66B1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9B4CC-1330-44F7-867D-F2D6E4A69B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859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EFC948E-5F74-46F5-BAB5-C9BDF0710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0B4CA-A2FF-480E-B78C-6885F54DD57C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C111032-9025-4D17-B5F0-FFA8B5C49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F9A7A91-4DE4-411A-8284-423772CB5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CD987-8023-42FA-AC39-3D66FA2B7C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1450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30EB4563-BB81-4FFA-B3AC-900871B6A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9AC4E-49B2-4CE1-8C8A-821ADD519B69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F686A786-EF8A-4061-BA00-7235A049D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9E9085E-8274-4702-B6F3-C7F4A2CEE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CF61C-2658-4EE6-A0C4-73C499A590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142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CC87A1CE-1BF5-4110-B4F8-3DE146E2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BF171-8082-4A0F-ADA4-FF9EEF312E91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DE42B02-530B-4EF0-B397-95ADF9473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2B961866-4CE7-4DC3-B570-836D03399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1918CB-49B3-4D3D-B9EF-7037DAC857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142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9C7EFAFE-A8E0-416A-9394-B567E4BE3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8E82E-2C9A-43D5-92C6-DCCE31EBBBD8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085613DD-D20E-4D12-B29C-830995C1D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53154C3F-136C-4762-9488-D875904B2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E1825-E0EE-4C92-BD19-B4EC58BE64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2564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173AAF64-247D-4964-9FDF-853DC07AF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FDE61-3BFE-499D-BD94-C937E79A413E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C97C209D-B253-4BC2-BBB7-D9A514F75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1475ECC8-2579-4CBE-905E-671DFA171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202EC-C482-4961-AC96-42D9C0B520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753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BE90C68E-4FED-450F-84C7-B3A8BA96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398E9-AF35-49F1-AE57-4AEA327445E0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2E5B8DBA-B650-4C14-A0EE-B5CD90BEE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83200B3E-02B6-48F2-AFD6-F5D5E1EE5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F7F12-F02B-471C-9899-654BC66E78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263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8A95603-E4DF-4110-8C0B-D88A430D6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10CA2-897A-4705-AA8A-0ED7358F15D4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33A926E0-B187-420B-8CEA-E6324C82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31E9F8A1-DE52-4A18-8EC9-ABA2B473F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3EE12-8157-456B-AC2E-93BB332EB3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276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867B07-3CD9-43C3-9665-ECF428409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D8EE6-D064-4DFB-801C-1288E704F6E7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D57650D-3B58-4A63-844A-02CF44081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EAF2B78-324B-4C82-B400-C92551FEE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81E80-88AB-4751-A0A4-9955909870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9457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755D3AE-9779-4938-8229-1E619C767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09C6B-B2B6-446A-B281-6A7030509022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0A884ED-CAF9-467D-9B7A-70C43EED8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A2BD699-5FB2-43EB-B153-8D36B7035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01C5F-11CC-4381-B0E6-FC638476D2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3766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4988E-4CEF-4E76-B680-09DB6EC988D6}" type="datetimeFigureOut">
              <a:rPr lang="vi-VN" smtClean="0"/>
              <a:pPr/>
              <a:t>24/05/2022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="" xmlns:a16="http://schemas.microsoft.com/office/drawing/2014/main" id="{FDFEAE99-F20D-43AE-8110-E10A7D137E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Text Placeholder 2">
            <a:extLst>
              <a:ext uri="{FF2B5EF4-FFF2-40B4-BE49-F238E27FC236}">
                <a16:creationId xmlns="" xmlns:a16="http://schemas.microsoft.com/office/drawing/2014/main" id="{88513A89-0636-4166-9AC1-73CEC03D85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A54EEE7-8E50-4732-B8A6-03247558D8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E50BC9-28DF-4299-AFB6-96482FB6040C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E1EBECD-0F65-40D4-8E4B-29D0913745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A08E929-8FE2-4C26-B104-A32DAAFA1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CA68C15-804A-4F61-873E-C15E0FA6C0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96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3210" rtl="0" eaLnBrk="0" fontAlgn="base" hangingPunct="0">
        <a:spcBef>
          <a:spcPct val="0"/>
        </a:spcBef>
        <a:spcAft>
          <a:spcPct val="0"/>
        </a:spcAft>
        <a:defRPr sz="435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3210" rtl="0" eaLnBrk="0" fontAlgn="base" hangingPunct="0"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" panose="020F0502020204030204" pitchFamily="34" charset="0"/>
        </a:defRPr>
      </a:lvl2pPr>
      <a:lvl3pPr algn="ctr" defTabSz="913210" rtl="0" eaLnBrk="0" fontAlgn="base" hangingPunct="0"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" panose="020F0502020204030204" pitchFamily="34" charset="0"/>
        </a:defRPr>
      </a:lvl3pPr>
      <a:lvl4pPr algn="ctr" defTabSz="913210" rtl="0" eaLnBrk="0" fontAlgn="base" hangingPunct="0"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" panose="020F0502020204030204" pitchFamily="34" charset="0"/>
        </a:defRPr>
      </a:lvl4pPr>
      <a:lvl5pPr algn="ctr" defTabSz="913210" rtl="0" eaLnBrk="0" fontAlgn="base" hangingPunct="0"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" panose="020F0502020204030204" pitchFamily="34" charset="0"/>
        </a:defRPr>
      </a:lvl5pPr>
      <a:lvl6pPr marL="342900" algn="ctr" defTabSz="913210" rtl="0" fontAlgn="base"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" panose="020F0502020204030204" pitchFamily="34" charset="0"/>
        </a:defRPr>
      </a:lvl6pPr>
      <a:lvl7pPr marL="685800" algn="ctr" defTabSz="913210" rtl="0" fontAlgn="base"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" panose="020F0502020204030204" pitchFamily="34" charset="0"/>
        </a:defRPr>
      </a:lvl7pPr>
      <a:lvl8pPr marL="1028700" algn="ctr" defTabSz="913210" rtl="0" fontAlgn="base"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" panose="020F0502020204030204" pitchFamily="34" charset="0"/>
        </a:defRPr>
      </a:lvl8pPr>
      <a:lvl9pPr marL="1371600" algn="ctr" defTabSz="913210" rtl="0" fontAlgn="base">
        <a:spcBef>
          <a:spcPct val="0"/>
        </a:spcBef>
        <a:spcAft>
          <a:spcPct val="0"/>
        </a:spcAft>
        <a:defRPr sz="435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1710" indent="-341710" algn="l" defTabSz="91321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41760" indent="-284560" algn="l" defTabSz="91321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775" kern="1200">
          <a:solidFill>
            <a:schemeClr val="tx1"/>
          </a:solidFill>
          <a:latin typeface="+mn-lt"/>
          <a:ea typeface="+mn-ea"/>
          <a:cs typeface="+mn-cs"/>
        </a:defRPr>
      </a:lvl2pPr>
      <a:lvl3pPr marL="1141810" indent="-227410" algn="l" defTabSz="91321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010" indent="-227410" algn="l" defTabSz="91321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056210" indent="-227410" algn="l" defTabSz="91321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9"/>
          <p:cNvSpPr txBox="1">
            <a:spLocks noChangeArrowheads="1"/>
          </p:cNvSpPr>
          <p:nvPr/>
        </p:nvSpPr>
        <p:spPr bwMode="auto">
          <a:xfrm>
            <a:off x="684213" y="522288"/>
            <a:ext cx="8064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TRƯỜNG TIỂU HỌC </a:t>
            </a:r>
            <a:r>
              <a:rPr lang="vi-VN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ÁI MỘ A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Text Box 10"/>
          <p:cNvSpPr txBox="1">
            <a:spLocks noChangeArrowheads="1"/>
          </p:cNvSpPr>
          <p:nvPr/>
        </p:nvSpPr>
        <p:spPr bwMode="auto">
          <a:xfrm>
            <a:off x="950913" y="1839913"/>
            <a:ext cx="75612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BÀI GIẢNG ĐIỆN TỬ</a:t>
            </a:r>
          </a:p>
        </p:txBody>
      </p:sp>
      <p:sp>
        <p:nvSpPr>
          <p:cNvPr id="3076" name="Text Box 11"/>
          <p:cNvSpPr txBox="1">
            <a:spLocks noChangeArrowheads="1"/>
          </p:cNvSpPr>
          <p:nvPr/>
        </p:nvSpPr>
        <p:spPr bwMode="auto">
          <a:xfrm>
            <a:off x="2000250" y="2608263"/>
            <a:ext cx="5400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ahoma" pitchFamily="34" charset="0"/>
              </a:rPr>
              <a:t>MÔN TOÁN LỚP 3</a:t>
            </a:r>
          </a:p>
        </p:txBody>
      </p:sp>
      <p:sp>
        <p:nvSpPr>
          <p:cNvPr id="3077" name="Text Box 12"/>
          <p:cNvSpPr txBox="1">
            <a:spLocks noChangeArrowheads="1"/>
          </p:cNvSpPr>
          <p:nvPr/>
        </p:nvSpPr>
        <p:spPr bwMode="auto">
          <a:xfrm>
            <a:off x="357188" y="3935413"/>
            <a:ext cx="82867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3300"/>
                </a:solidFill>
              </a:rPr>
              <a:t>Luyện</a:t>
            </a:r>
            <a:r>
              <a:rPr lang="en-US" sz="3200" b="1" dirty="0" smtClean="0">
                <a:solidFill>
                  <a:srgbClr val="FF3300"/>
                </a:solidFill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</a:rPr>
              <a:t>tập</a:t>
            </a:r>
            <a:r>
              <a:rPr lang="en-US" sz="3200" b="1" dirty="0" smtClean="0">
                <a:solidFill>
                  <a:srgbClr val="FF3300"/>
                </a:solidFill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</a:rPr>
              <a:t>chung</a:t>
            </a:r>
            <a:r>
              <a:rPr lang="en-US" sz="3200" b="1" dirty="0" smtClean="0">
                <a:solidFill>
                  <a:srgbClr val="FF3300"/>
                </a:solidFill>
              </a:rPr>
              <a:t> (</a:t>
            </a:r>
            <a:r>
              <a:rPr lang="en-US" sz="3200" b="1" dirty="0" err="1" smtClean="0">
                <a:solidFill>
                  <a:srgbClr val="FF3300"/>
                </a:solidFill>
              </a:rPr>
              <a:t>Trang</a:t>
            </a:r>
            <a:r>
              <a:rPr lang="en-US" sz="3200" b="1" dirty="0" smtClean="0">
                <a:solidFill>
                  <a:srgbClr val="FF3300"/>
                </a:solidFill>
              </a:rPr>
              <a:t> 178)</a:t>
            </a:r>
            <a:endParaRPr lang="en-US" sz="3200" b="1" i="1" dirty="0">
              <a:solidFill>
                <a:srgbClr val="FF33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643313" y="3286125"/>
            <a:ext cx="2071687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2022</a:t>
            </a:r>
          </a:p>
          <a:p>
            <a:pPr algn="ctr"/>
            <a:r>
              <a:rPr lang="en-US" sz="3600" u="sng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178</a:t>
            </a:r>
            <a:r>
              <a:rPr lang="en-US" sz="3600" b="1" dirty="0" smtClean="0"/>
              <a:t>)</a:t>
            </a:r>
            <a:endParaRPr lang="en-US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894" y="222740"/>
            <a:ext cx="894470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b="1" u="sng" dirty="0"/>
              <a:t>Bài </a:t>
            </a:r>
            <a:r>
              <a:rPr lang="vi-VN" sz="3200" b="1" u="sng" dirty="0" smtClean="0"/>
              <a:t>1</a:t>
            </a:r>
            <a:r>
              <a:rPr lang="en-US" sz="3200" b="1" dirty="0" smtClean="0"/>
              <a:t> (178) </a:t>
            </a:r>
          </a:p>
          <a:p>
            <a:pPr algn="just"/>
            <a:r>
              <a:rPr lang="vi-VN" sz="3200" b="1" dirty="0" smtClean="0"/>
              <a:t>a</a:t>
            </a:r>
            <a:r>
              <a:rPr lang="vi-VN" sz="3200" b="1" dirty="0"/>
              <a:t>) Viết số liền </a:t>
            </a:r>
            <a:r>
              <a:rPr lang="vi-VN" sz="3200" b="1" dirty="0" smtClean="0"/>
              <a:t>trước </a:t>
            </a:r>
            <a:r>
              <a:rPr lang="vi-VN" sz="3200" b="1" dirty="0"/>
              <a:t>của </a:t>
            </a:r>
            <a:r>
              <a:rPr lang="vi-VN" sz="3200" b="1" dirty="0" smtClean="0"/>
              <a:t>mỗi số sau: </a:t>
            </a:r>
            <a:r>
              <a:rPr lang="vi-VN" sz="3200" b="1" i="1" dirty="0" smtClean="0">
                <a:solidFill>
                  <a:srgbClr val="0000FF"/>
                </a:solidFill>
              </a:rPr>
              <a:t>8270; 35 461;10 000</a:t>
            </a:r>
            <a:r>
              <a:rPr lang="en-US" sz="3200" b="1" i="1" dirty="0" smtClean="0">
                <a:solidFill>
                  <a:srgbClr val="0000FF"/>
                </a:solidFill>
              </a:rPr>
              <a:t>.</a:t>
            </a:r>
            <a:endParaRPr lang="vi-VN" sz="3200" b="1" i="1" dirty="0" smtClean="0">
              <a:solidFill>
                <a:srgbClr val="0000FF"/>
              </a:solidFill>
            </a:endParaRPr>
          </a:p>
          <a:p>
            <a:pPr algn="just"/>
            <a:r>
              <a:rPr lang="en-US" sz="3200" i="1" dirty="0" smtClean="0"/>
              <a:t>- </a:t>
            </a:r>
            <a:r>
              <a:rPr lang="vi-VN" sz="3200" i="1" dirty="0" smtClean="0"/>
              <a:t>Số </a:t>
            </a:r>
            <a:r>
              <a:rPr lang="vi-VN" sz="3200" i="1" dirty="0"/>
              <a:t>liền trước của số 8270 là số </a:t>
            </a:r>
            <a:r>
              <a:rPr lang="vi-VN" sz="3200" b="1" i="1" dirty="0">
                <a:solidFill>
                  <a:srgbClr val="FF0000"/>
                </a:solidFill>
              </a:rPr>
              <a:t>8269</a:t>
            </a:r>
          </a:p>
          <a:p>
            <a:pPr marL="457200" indent="-457200" algn="just"/>
            <a:r>
              <a:rPr lang="en-US" sz="3200" i="1" dirty="0" smtClean="0"/>
              <a:t>- </a:t>
            </a:r>
            <a:r>
              <a:rPr lang="vi-VN" sz="3200" i="1" dirty="0" smtClean="0"/>
              <a:t>Số </a:t>
            </a:r>
            <a:r>
              <a:rPr lang="vi-VN" sz="3200" i="1" dirty="0"/>
              <a:t>liền trước của số 35 461 là số </a:t>
            </a:r>
            <a:r>
              <a:rPr lang="vi-VN" sz="3200" b="1" i="1" dirty="0">
                <a:solidFill>
                  <a:srgbClr val="FF0000"/>
                </a:solidFill>
              </a:rPr>
              <a:t>35 460 </a:t>
            </a:r>
          </a:p>
          <a:p>
            <a:pPr marL="457200" indent="-457200" algn="just"/>
            <a:r>
              <a:rPr lang="en-US" sz="3200" i="1" dirty="0" smtClean="0"/>
              <a:t>- </a:t>
            </a:r>
            <a:r>
              <a:rPr lang="vi-VN" sz="3200" i="1" dirty="0" smtClean="0"/>
              <a:t>Số </a:t>
            </a:r>
            <a:r>
              <a:rPr lang="vi-VN" sz="3200" i="1" dirty="0"/>
              <a:t>liền trước của số 10 000 là số </a:t>
            </a:r>
            <a:r>
              <a:rPr lang="vi-VN" sz="3200" b="1" i="1" dirty="0">
                <a:solidFill>
                  <a:srgbClr val="FF0000"/>
                </a:solidFill>
              </a:rPr>
              <a:t>9 </a:t>
            </a:r>
            <a:r>
              <a:rPr lang="vi-VN" sz="3200" b="1" i="1" dirty="0" smtClean="0">
                <a:solidFill>
                  <a:srgbClr val="FF0000"/>
                </a:solidFill>
              </a:rPr>
              <a:t>999</a:t>
            </a:r>
            <a:endParaRPr lang="vi-VN" sz="3200" b="1" i="1" dirty="0"/>
          </a:p>
          <a:p>
            <a:pPr algn="just"/>
            <a:r>
              <a:rPr lang="vi-VN" sz="3200" b="1" dirty="0" smtClean="0"/>
              <a:t>b)</a:t>
            </a:r>
            <a:r>
              <a:rPr lang="en-US" sz="3200" b="1" dirty="0" smtClean="0"/>
              <a:t> </a:t>
            </a:r>
            <a:r>
              <a:rPr lang="vi-VN" sz="3200" b="1" dirty="0" smtClean="0"/>
              <a:t>Khoanh vào chữ đặt trước số lớn nhất trong các số:</a:t>
            </a:r>
          </a:p>
          <a:p>
            <a:pPr algn="just"/>
            <a:r>
              <a:rPr lang="vi-VN" sz="3200" dirty="0" smtClean="0"/>
              <a:t>           </a:t>
            </a:r>
            <a:r>
              <a:rPr lang="vi-VN" sz="3200" b="1" i="1" dirty="0" smtClean="0">
                <a:solidFill>
                  <a:srgbClr val="0000FF"/>
                </a:solidFill>
              </a:rPr>
              <a:t>42 963; 44 158; 43 669; 44 202</a:t>
            </a:r>
            <a:endParaRPr lang="en-US" sz="3200" b="1" i="1" dirty="0" smtClean="0">
              <a:solidFill>
                <a:srgbClr val="0000FF"/>
              </a:solidFill>
            </a:endParaRPr>
          </a:p>
          <a:p>
            <a:pPr algn="just"/>
            <a:endParaRPr lang="vi-VN" sz="3200" b="1" dirty="0" smtClean="0"/>
          </a:p>
          <a:p>
            <a:pPr algn="just"/>
            <a:r>
              <a:rPr lang="vi-VN" sz="3200" dirty="0" smtClean="0"/>
              <a:t>             A. 42 963                         C. 43 669</a:t>
            </a:r>
          </a:p>
          <a:p>
            <a:pPr algn="just"/>
            <a:r>
              <a:rPr lang="vi-VN" sz="3200" dirty="0" smtClean="0"/>
              <a:t>             B. 44 158                         D. 44 202</a:t>
            </a:r>
            <a:endParaRPr lang="vi-VN" sz="3200" dirty="0"/>
          </a:p>
          <a:p>
            <a:pPr algn="just"/>
            <a:endParaRPr lang="vi-VN" sz="3200" dirty="0"/>
          </a:p>
        </p:txBody>
      </p:sp>
      <p:sp>
        <p:nvSpPr>
          <p:cNvPr id="2" name="Oval 1"/>
          <p:cNvSpPr/>
          <p:nvPr/>
        </p:nvSpPr>
        <p:spPr>
          <a:xfrm>
            <a:off x="6019800" y="5638800"/>
            <a:ext cx="501397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 smtClean="0">
                <a:solidFill>
                  <a:srgbClr val="FF0000"/>
                </a:solidFill>
              </a:rPr>
              <a:t>D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61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9144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u="sng" dirty="0"/>
              <a:t>Bài 2</a:t>
            </a:r>
            <a:r>
              <a:rPr lang="vi-VN" sz="3200" b="1" dirty="0"/>
              <a:t>. Đặt tính rồi </a:t>
            </a:r>
            <a:r>
              <a:rPr lang="vi-VN" sz="3200" b="1" dirty="0" smtClean="0"/>
              <a:t>tính</a:t>
            </a:r>
            <a:endParaRPr lang="en-US" sz="3200" b="1" dirty="0" smtClean="0"/>
          </a:p>
          <a:p>
            <a:endParaRPr lang="vi-VN" sz="3200" dirty="0"/>
          </a:p>
          <a:p>
            <a:r>
              <a:rPr lang="vi-VN" sz="2800" dirty="0" smtClean="0"/>
              <a:t>8129 </a:t>
            </a:r>
            <a:r>
              <a:rPr lang="vi-VN" sz="2800" dirty="0"/>
              <a:t>+ </a:t>
            </a:r>
            <a:r>
              <a:rPr lang="vi-VN" sz="2800" dirty="0" smtClean="0"/>
              <a:t>5936 ;    49154 </a:t>
            </a:r>
            <a:r>
              <a:rPr lang="vi-VN" sz="2800" dirty="0"/>
              <a:t>– </a:t>
            </a:r>
            <a:r>
              <a:rPr lang="vi-VN" sz="2800" dirty="0" smtClean="0"/>
              <a:t>3728;</a:t>
            </a:r>
            <a:r>
              <a:rPr lang="vi-VN" sz="2800" dirty="0"/>
              <a:t>     </a:t>
            </a:r>
            <a:r>
              <a:rPr lang="vi-VN" sz="2800" dirty="0" smtClean="0"/>
              <a:t>4605 </a:t>
            </a:r>
            <a:r>
              <a:rPr lang="vi-VN" sz="2800" dirty="0"/>
              <a:t>x </a:t>
            </a:r>
            <a:r>
              <a:rPr lang="vi-VN" sz="2800" dirty="0" smtClean="0"/>
              <a:t>4;        2918 </a:t>
            </a:r>
            <a:r>
              <a:rPr lang="vi-VN" sz="2800" dirty="0"/>
              <a:t>: </a:t>
            </a:r>
            <a:r>
              <a:rPr lang="vi-VN" sz="2800" dirty="0" smtClean="0"/>
              <a:t>9</a:t>
            </a:r>
            <a:endParaRPr lang="vi-VN" sz="2800" dirty="0"/>
          </a:p>
          <a:p>
            <a:endParaRPr lang="vi-VN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2500306"/>
            <a:ext cx="121444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+mj-lt"/>
              </a:rPr>
              <a:t>  8129</a:t>
            </a:r>
          </a:p>
          <a:p>
            <a:r>
              <a:rPr lang="vi-VN" sz="3200" dirty="0" smtClean="0">
                <a:latin typeface="+mj-lt"/>
              </a:rPr>
              <a:t>  5936</a:t>
            </a:r>
          </a:p>
          <a:p>
            <a:r>
              <a:rPr lang="vi-VN" sz="3200" dirty="0" smtClean="0">
                <a:latin typeface="+mj-lt"/>
              </a:rPr>
              <a:t>14065</a:t>
            </a:r>
          </a:p>
          <a:p>
            <a:endParaRPr lang="vi-VN" sz="32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8860" y="2500306"/>
            <a:ext cx="12144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+mj-lt"/>
              </a:rPr>
              <a:t>49154                                 </a:t>
            </a:r>
          </a:p>
          <a:p>
            <a:r>
              <a:rPr lang="vi-VN" sz="3200" dirty="0" smtClean="0">
                <a:latin typeface="+mj-lt"/>
              </a:rPr>
              <a:t>  3728</a:t>
            </a:r>
          </a:p>
          <a:p>
            <a:r>
              <a:rPr lang="vi-VN" sz="3200" dirty="0" smtClean="0">
                <a:latin typeface="+mj-lt"/>
              </a:rPr>
              <a:t>45426</a:t>
            </a:r>
          </a:p>
          <a:p>
            <a:endParaRPr lang="vi-VN" sz="3200" dirty="0" smtClean="0">
              <a:latin typeface="+mj-lt"/>
            </a:endParaRPr>
          </a:p>
          <a:p>
            <a:endParaRPr lang="vi-VN" sz="32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0496" y="2500306"/>
            <a:ext cx="135732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+mj-lt"/>
              </a:rPr>
              <a:t>  4605                     </a:t>
            </a:r>
          </a:p>
          <a:p>
            <a:r>
              <a:rPr lang="vi-VN" sz="3200" dirty="0" smtClean="0">
                <a:latin typeface="+mj-lt"/>
              </a:rPr>
              <a:t>        4</a:t>
            </a:r>
          </a:p>
          <a:p>
            <a:r>
              <a:rPr lang="vi-VN" sz="3200" dirty="0" smtClean="0">
                <a:latin typeface="+mj-lt"/>
              </a:rPr>
              <a:t>18420 </a:t>
            </a:r>
          </a:p>
          <a:p>
            <a:endParaRPr lang="vi-VN" sz="32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8" y="2571744"/>
            <a:ext cx="11430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+mj-lt"/>
              </a:rPr>
              <a:t>2918</a:t>
            </a:r>
            <a:r>
              <a:rPr lang="vi-VN" sz="3200" dirty="0" smtClean="0">
                <a:latin typeface="+mj-lt"/>
                <a:cs typeface="Times New Roman" pitchFamily="18" charset="0"/>
              </a:rPr>
              <a:t>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 021</a:t>
            </a: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   38</a:t>
            </a: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   02</a:t>
            </a: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9454" y="254859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+mj-lt"/>
              </a:rPr>
              <a:t>9</a:t>
            </a:r>
            <a:endParaRPr lang="vi-VN" sz="32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16" y="3143248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+mj-lt"/>
              </a:rPr>
              <a:t>324</a:t>
            </a:r>
            <a:endParaRPr lang="vi-VN" sz="32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43108" y="2725243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/>
              <a:t>_</a:t>
            </a:r>
            <a:endParaRPr lang="vi-VN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57158" y="278605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/>
              <a:t>+</a:t>
            </a:r>
            <a:endParaRPr lang="vi-VN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925758" y="2824459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/>
              <a:t>x</a:t>
            </a:r>
            <a:endParaRPr lang="vi-VN" sz="3200" b="1" dirty="0"/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965041" y="3607595"/>
            <a:ext cx="17859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858016" y="3071810"/>
            <a:ext cx="92869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71472" y="3546230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929058" y="3546230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357422" y="3546230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19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1" grpId="0"/>
      <p:bldP spid="12" grpId="0"/>
      <p:bldP spid="13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u="sng" dirty="0"/>
              <a:t>Bài 3</a:t>
            </a:r>
            <a:r>
              <a:rPr lang="vi-VN" sz="3200" b="1" dirty="0"/>
              <a:t>.</a:t>
            </a:r>
            <a:r>
              <a:rPr lang="vi-VN" sz="3200" dirty="0"/>
              <a:t> </a:t>
            </a:r>
            <a:r>
              <a:rPr lang="vi-VN" sz="3200" dirty="0" smtClean="0"/>
              <a:t>Một cửa hàng có 840 cái bút chì,đã bán được 1/8 số bút chì đó. Hỏi cửa hàng còn lại bao nhiêu bút chì?</a:t>
            </a:r>
            <a:r>
              <a:rPr lang="vi-VN" sz="3200" dirty="0"/>
              <a:t/>
            </a:r>
            <a:br>
              <a:rPr lang="vi-VN" sz="3200" dirty="0"/>
            </a:br>
            <a:endParaRPr lang="vi-VN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418497"/>
            <a:ext cx="742955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latin typeface="+mj-lt"/>
              </a:rPr>
              <a:t>Tóm</a:t>
            </a:r>
            <a:r>
              <a:rPr lang="en-US" sz="3600" b="1" u="sng" dirty="0" smtClean="0">
                <a:latin typeface="+mj-lt"/>
              </a:rPr>
              <a:t> </a:t>
            </a:r>
            <a:r>
              <a:rPr lang="en-US" sz="3600" b="1" u="sng" dirty="0" err="1" smtClean="0">
                <a:latin typeface="+mj-lt"/>
              </a:rPr>
              <a:t>tắt</a:t>
            </a:r>
            <a:r>
              <a:rPr lang="en-US" sz="3600" b="1" dirty="0" smtClean="0">
                <a:latin typeface="+mj-lt"/>
              </a:rPr>
              <a:t>:</a:t>
            </a:r>
          </a:p>
          <a:p>
            <a:r>
              <a:rPr lang="en-US" sz="3200" dirty="0" err="1" smtClean="0">
                <a:latin typeface="+mj-lt"/>
              </a:rPr>
              <a:t>Có</a:t>
            </a:r>
            <a:r>
              <a:rPr lang="en-US" sz="3200" dirty="0" smtClean="0">
                <a:latin typeface="+mj-lt"/>
              </a:rPr>
              <a:t>         :  840 </a:t>
            </a:r>
            <a:r>
              <a:rPr lang="en-US" sz="3200" dirty="0" err="1" smtClean="0">
                <a:latin typeface="+mj-lt"/>
              </a:rPr>
              <a:t>bút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chì</a:t>
            </a:r>
            <a:endParaRPr lang="en-US" sz="3200" dirty="0" smtClean="0">
              <a:latin typeface="+mj-lt"/>
            </a:endParaRPr>
          </a:p>
          <a:p>
            <a:r>
              <a:rPr lang="en-US" sz="3200" dirty="0" err="1" smtClean="0">
                <a:latin typeface="+mj-lt"/>
              </a:rPr>
              <a:t>Đã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bán</a:t>
            </a:r>
            <a:r>
              <a:rPr lang="en-US" sz="3200" dirty="0" smtClean="0">
                <a:latin typeface="+mj-lt"/>
              </a:rPr>
              <a:t> : 1/8 </a:t>
            </a:r>
            <a:r>
              <a:rPr lang="en-US" sz="3200" dirty="0" err="1" smtClean="0">
                <a:latin typeface="+mj-lt"/>
              </a:rPr>
              <a:t>số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bút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chì</a:t>
            </a:r>
            <a:endParaRPr lang="en-US" sz="3200" dirty="0" smtClean="0">
              <a:latin typeface="+mj-lt"/>
            </a:endParaRPr>
          </a:p>
          <a:p>
            <a:r>
              <a:rPr lang="en-US" sz="3200" dirty="0" err="1" smtClean="0">
                <a:latin typeface="+mj-lt"/>
              </a:rPr>
              <a:t>Còn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lại</a:t>
            </a:r>
            <a:r>
              <a:rPr lang="en-US" sz="3200" dirty="0" smtClean="0">
                <a:latin typeface="+mj-lt"/>
              </a:rPr>
              <a:t> :  ……  </a:t>
            </a:r>
            <a:r>
              <a:rPr lang="en-US" sz="3200" dirty="0" err="1" smtClean="0">
                <a:latin typeface="+mj-lt"/>
              </a:rPr>
              <a:t>bút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chì</a:t>
            </a:r>
            <a:r>
              <a:rPr lang="en-US" sz="3200" dirty="0" smtClean="0">
                <a:latin typeface="+mj-lt"/>
              </a:rPr>
              <a:t> ?</a:t>
            </a:r>
            <a:endParaRPr lang="vi-VN" sz="3200" dirty="0">
              <a:latin typeface="+mj-lt"/>
            </a:endParaRPr>
          </a:p>
          <a:p>
            <a:endParaRPr lang="vi-VN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3458660"/>
            <a:ext cx="863444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u="sng" dirty="0" err="1" smtClean="0">
                <a:latin typeface="+mj-lt"/>
              </a:rPr>
              <a:t>Bài</a:t>
            </a:r>
            <a:r>
              <a:rPr lang="en-US" sz="3400" b="1" u="sng" dirty="0" smtClean="0">
                <a:latin typeface="+mj-lt"/>
              </a:rPr>
              <a:t> </a:t>
            </a:r>
            <a:r>
              <a:rPr lang="en-US" sz="3400" b="1" u="sng" dirty="0" err="1" smtClean="0">
                <a:latin typeface="+mj-lt"/>
              </a:rPr>
              <a:t>giải</a:t>
            </a:r>
            <a:endParaRPr lang="vi-VN" sz="3400" u="sng" dirty="0">
              <a:latin typeface="+mj-lt"/>
            </a:endParaRPr>
          </a:p>
          <a:p>
            <a:pPr algn="ctr"/>
            <a:r>
              <a:rPr lang="vi-VN" sz="3400" dirty="0" smtClean="0">
                <a:latin typeface="+mj-lt"/>
              </a:rPr>
              <a:t>Cửa hàng đã bán được số bút chì là</a:t>
            </a:r>
            <a:r>
              <a:rPr lang="en-US" sz="3400" dirty="0" smtClean="0">
                <a:latin typeface="+mj-lt"/>
              </a:rPr>
              <a:t>:</a:t>
            </a:r>
            <a:endParaRPr lang="vi-VN" sz="3400" dirty="0" smtClean="0">
              <a:latin typeface="+mj-lt"/>
            </a:endParaRPr>
          </a:p>
          <a:p>
            <a:pPr algn="ctr"/>
            <a:r>
              <a:rPr lang="vi-VN" sz="3400" dirty="0" smtClean="0">
                <a:latin typeface="+mj-lt"/>
              </a:rPr>
              <a:t>    840 : 8 = 105 (bút chì)</a:t>
            </a:r>
          </a:p>
          <a:p>
            <a:pPr algn="ctr"/>
            <a:r>
              <a:rPr lang="vi-VN" sz="3400" dirty="0" smtClean="0">
                <a:latin typeface="+mj-lt"/>
              </a:rPr>
              <a:t>Cửa hàng còn lại số cái bút chì là</a:t>
            </a:r>
            <a:r>
              <a:rPr lang="en-US" sz="3400" dirty="0" smtClean="0">
                <a:latin typeface="+mj-lt"/>
              </a:rPr>
              <a:t>:</a:t>
            </a:r>
            <a:endParaRPr lang="vi-VN" sz="3400" dirty="0" smtClean="0">
              <a:latin typeface="+mj-lt"/>
            </a:endParaRPr>
          </a:p>
          <a:p>
            <a:pPr algn="ctr"/>
            <a:r>
              <a:rPr lang="vi-VN" sz="3400" dirty="0" smtClean="0">
                <a:latin typeface="+mj-lt"/>
              </a:rPr>
              <a:t>        840 </a:t>
            </a:r>
            <a:r>
              <a:rPr lang="en-US" sz="3400" dirty="0" smtClean="0">
                <a:latin typeface="+mj-lt"/>
              </a:rPr>
              <a:t>-</a:t>
            </a:r>
            <a:r>
              <a:rPr lang="vi-VN" sz="3400" dirty="0" smtClean="0">
                <a:latin typeface="+mj-lt"/>
              </a:rPr>
              <a:t> 105 =735 (bút chì)</a:t>
            </a:r>
          </a:p>
          <a:p>
            <a:pPr algn="ctr"/>
            <a:r>
              <a:rPr lang="vi-VN" sz="3400" dirty="0" smtClean="0">
                <a:latin typeface="+mj-lt"/>
              </a:rPr>
              <a:t>              </a:t>
            </a:r>
            <a:r>
              <a:rPr lang="vi-VN" sz="3400" b="1" i="1" u="sng" dirty="0" smtClean="0">
                <a:latin typeface="+mj-lt"/>
              </a:rPr>
              <a:t>Đ</a:t>
            </a:r>
            <a:r>
              <a:rPr lang="en-US" sz="3400" b="1" i="1" u="sng" dirty="0" err="1" smtClean="0">
                <a:latin typeface="+mj-lt"/>
              </a:rPr>
              <a:t>áp</a:t>
            </a:r>
            <a:r>
              <a:rPr lang="en-US" sz="3400" b="1" i="1" u="sng" dirty="0" smtClean="0">
                <a:latin typeface="+mj-lt"/>
              </a:rPr>
              <a:t> </a:t>
            </a:r>
            <a:r>
              <a:rPr lang="en-US" sz="3400" b="1" i="1" u="sng" dirty="0" err="1" smtClean="0">
                <a:latin typeface="+mj-lt"/>
              </a:rPr>
              <a:t>số</a:t>
            </a:r>
            <a:r>
              <a:rPr lang="en-US" sz="3400" b="1" i="1" u="sng" dirty="0" smtClean="0">
                <a:latin typeface="+mj-lt"/>
              </a:rPr>
              <a:t> </a:t>
            </a:r>
            <a:r>
              <a:rPr lang="vi-VN" sz="3400" dirty="0" smtClean="0">
                <a:latin typeface="+mj-lt"/>
              </a:rPr>
              <a:t>: </a:t>
            </a:r>
            <a:r>
              <a:rPr lang="vi-VN" sz="3400" i="1" dirty="0" smtClean="0">
                <a:latin typeface="+mj-lt"/>
              </a:rPr>
              <a:t>735 bút chì</a:t>
            </a:r>
            <a:endParaRPr lang="vi-VN" sz="3400" i="1" dirty="0">
              <a:latin typeface="+mj-lt"/>
            </a:endParaRPr>
          </a:p>
          <a:p>
            <a:endParaRPr lang="vi-VN" sz="3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613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730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u="sng" dirty="0">
                <a:latin typeface="+mj-lt"/>
                <a:cs typeface="Times New Roman" pitchFamily="18" charset="0"/>
              </a:rPr>
              <a:t>Bài 4</a:t>
            </a:r>
            <a:r>
              <a:rPr lang="pt-BR" sz="3200" b="1" dirty="0">
                <a:latin typeface="+mj-lt"/>
                <a:cs typeface="Times New Roman" pitchFamily="18" charset="0"/>
              </a:rPr>
              <a:t>. </a:t>
            </a:r>
            <a:r>
              <a:rPr lang="vi-VN" sz="3200" dirty="0" smtClean="0">
                <a:latin typeface="+mj-lt"/>
                <a:cs typeface="Times New Roman" pitchFamily="18" charset="0"/>
              </a:rPr>
              <a:t>Xem bảng đây rồi trả lời câu hỏi:</a:t>
            </a:r>
            <a:endParaRPr lang="pt-BR" sz="32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8615" y="914401"/>
          <a:ext cx="8991599" cy="5029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6693"/>
                <a:gridCol w="1793726"/>
                <a:gridCol w="1947883"/>
                <a:gridCol w="1639571"/>
                <a:gridCol w="1793726"/>
              </a:tblGrid>
              <a:tr h="1383173">
                <a:tc>
                  <a:txBody>
                    <a:bodyPr/>
                    <a:lstStyle/>
                    <a:p>
                      <a:pPr algn="ctr"/>
                      <a:r>
                        <a:rPr lang="vi-VN" sz="2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Tên</a:t>
                      </a:r>
                      <a:r>
                        <a:rPr lang="vi-VN" sz="2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người mua</a:t>
                      </a:r>
                      <a:endParaRPr lang="vi-VN" sz="2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Búp</a:t>
                      </a:r>
                      <a:r>
                        <a:rPr lang="vi-VN" sz="2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bê</a:t>
                      </a:r>
                    </a:p>
                    <a:p>
                      <a:pPr algn="ctr"/>
                      <a:r>
                        <a:rPr lang="vi-VN" sz="2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12000</a:t>
                      </a:r>
                      <a:r>
                        <a:rPr lang="en-US" sz="2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vi-VN" sz="2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đồng</a:t>
                      </a:r>
                      <a:endParaRPr lang="vi-VN" sz="2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Ô</a:t>
                      </a:r>
                      <a:r>
                        <a:rPr lang="vi-VN" sz="2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tô</a:t>
                      </a:r>
                    </a:p>
                    <a:p>
                      <a:pPr algn="ctr"/>
                      <a:r>
                        <a:rPr lang="vi-VN" sz="2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2000 đồng</a:t>
                      </a:r>
                      <a:endParaRPr lang="vi-VN" sz="2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Máy</a:t>
                      </a:r>
                      <a:r>
                        <a:rPr lang="vi-VN" sz="2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bay</a:t>
                      </a:r>
                    </a:p>
                    <a:p>
                      <a:pPr algn="ctr"/>
                      <a:r>
                        <a:rPr lang="vi-VN" sz="2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6000 đồng</a:t>
                      </a:r>
                      <a:endParaRPr lang="vi-VN" sz="2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Số tiền</a:t>
                      </a:r>
                      <a:r>
                        <a:rPr lang="vi-VN" sz="2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phải trả</a:t>
                      </a:r>
                      <a:endParaRPr lang="vi-VN" sz="2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15342"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Nga </a:t>
                      </a:r>
                      <a:endParaRPr lang="vi-VN" sz="28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1</a:t>
                      </a:r>
                      <a:endParaRPr lang="vi-VN" sz="28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4</a:t>
                      </a:r>
                      <a:endParaRPr lang="vi-VN" sz="28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0</a:t>
                      </a:r>
                      <a:endParaRPr lang="vi-VN" sz="28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20 000 đồng</a:t>
                      </a:r>
                      <a:endParaRPr lang="vi-VN" sz="28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15342"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Mỹ</a:t>
                      </a:r>
                      <a:r>
                        <a:rPr lang="vi-VN" sz="2800" b="1" baseline="0" dirty="0" smtClean="0">
                          <a:solidFill>
                            <a:srgbClr val="0000FF"/>
                          </a:solidFill>
                          <a:latin typeface="+mj-lt"/>
                        </a:rPr>
                        <a:t> </a:t>
                      </a:r>
                      <a:endParaRPr lang="vi-VN" sz="28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1</a:t>
                      </a:r>
                      <a:endParaRPr lang="vi-VN" sz="28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1</a:t>
                      </a:r>
                      <a:endParaRPr lang="vi-VN" sz="28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1</a:t>
                      </a:r>
                      <a:endParaRPr lang="vi-VN" sz="28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20 000 đồng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15342"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Đức</a:t>
                      </a:r>
                      <a:endParaRPr lang="vi-VN" sz="28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0 </a:t>
                      </a:r>
                      <a:endParaRPr lang="vi-VN" sz="28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1</a:t>
                      </a:r>
                      <a:endParaRPr lang="vi-VN" sz="28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3</a:t>
                      </a:r>
                      <a:endParaRPr lang="vi-VN" sz="28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20 000 đồng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40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/>
        </p:nvSpPr>
        <p:spPr>
          <a:xfrm>
            <a:off x="152400" y="152400"/>
            <a:ext cx="8839200" cy="50167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vi-VN" sz="3200" i="1" dirty="0" smtClean="0"/>
              <a:t>a</a:t>
            </a:r>
            <a:r>
              <a:rPr lang="en-US" sz="3200" i="1" dirty="0" smtClean="0"/>
              <a:t>. </a:t>
            </a:r>
            <a:r>
              <a:rPr lang="vi-VN" sz="3200" i="1" dirty="0" smtClean="0"/>
              <a:t>Mỗi cột của bảng trên cho biết những gì?</a:t>
            </a:r>
          </a:p>
          <a:p>
            <a:pPr algn="just"/>
            <a:r>
              <a:rPr lang="vi-VN" sz="3200" i="1" dirty="0" smtClean="0"/>
              <a:t>b</a:t>
            </a:r>
            <a:r>
              <a:rPr lang="en-US" sz="3200" i="1" dirty="0" smtClean="0"/>
              <a:t>.</a:t>
            </a:r>
            <a:r>
              <a:rPr lang="vi-VN" sz="3200" i="1" dirty="0" smtClean="0"/>
              <a:t>Mỗi bạn Nga, Mỹ ,Đức mua những loại dồ chơi nào và số lượng mỗi loại là bao nhiêu?</a:t>
            </a:r>
          </a:p>
          <a:p>
            <a:pPr algn="just"/>
            <a:r>
              <a:rPr lang="vi-VN" sz="3200" i="1" dirty="0" smtClean="0"/>
              <a:t> </a:t>
            </a:r>
            <a:endParaRPr lang="en-US" sz="3200" i="1" dirty="0" smtClean="0"/>
          </a:p>
          <a:p>
            <a:pPr algn="just"/>
            <a:r>
              <a:rPr lang="vi-VN" sz="3200" i="1" dirty="0" smtClean="0"/>
              <a:t> </a:t>
            </a:r>
            <a:r>
              <a:rPr lang="vi-VN" sz="3200" b="1" i="1" dirty="0" smtClean="0">
                <a:solidFill>
                  <a:srgbClr val="0000FF"/>
                </a:solidFill>
              </a:rPr>
              <a:t>Mẫu: Bạn Nga mua 1 búp bê và 4 ô tô</a:t>
            </a:r>
            <a:endParaRPr lang="en-US" sz="3200" b="1" i="1" dirty="0" smtClean="0">
              <a:solidFill>
                <a:srgbClr val="0000FF"/>
              </a:solidFill>
            </a:endParaRPr>
          </a:p>
          <a:p>
            <a:pPr algn="just"/>
            <a:endParaRPr lang="vi-VN" sz="3200" i="1" dirty="0" smtClean="0">
              <a:solidFill>
                <a:srgbClr val="FF0000"/>
              </a:solidFill>
            </a:endParaRPr>
          </a:p>
          <a:p>
            <a:pPr algn="just"/>
            <a:r>
              <a:rPr lang="vi-VN" sz="3200" i="1" dirty="0" smtClean="0"/>
              <a:t>c</a:t>
            </a:r>
            <a:r>
              <a:rPr lang="en-US" sz="3200" i="1" dirty="0" smtClean="0"/>
              <a:t>. </a:t>
            </a:r>
            <a:r>
              <a:rPr lang="vi-VN" sz="3200" i="1" dirty="0" smtClean="0"/>
              <a:t>Mỗi bạn phải trả bao nhiêu tiền?</a:t>
            </a:r>
          </a:p>
          <a:p>
            <a:pPr algn="just"/>
            <a:r>
              <a:rPr lang="vi-VN" sz="3200" i="1" dirty="0" smtClean="0"/>
              <a:t>d</a:t>
            </a:r>
            <a:r>
              <a:rPr lang="en-US" sz="3200" i="1" dirty="0" smtClean="0"/>
              <a:t>.</a:t>
            </a:r>
            <a:r>
              <a:rPr lang="vi-VN" sz="3200" i="1" dirty="0" smtClean="0"/>
              <a:t>Em có thể mua những loại đồ chơi nào,với số lượng mỗi loại là bao nhiêu để phải trả 20 000 đồng?</a:t>
            </a:r>
            <a:endParaRPr lang="vi-VN" sz="3200" i="1" dirty="0"/>
          </a:p>
        </p:txBody>
      </p:sp>
    </p:spTree>
    <p:extLst>
      <p:ext uri="{BB962C8B-B14F-4D97-AF65-F5344CB8AC3E}">
        <p14:creationId xmlns:p14="http://schemas.microsoft.com/office/powerpoint/2010/main" val="4185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62" y="0"/>
            <a:ext cx="8991600" cy="55092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vi-VN" sz="3200" i="1" dirty="0" err="1" smtClean="0">
                <a:solidFill>
                  <a:srgbClr val="FF0000"/>
                </a:solidFill>
              </a:rPr>
              <a:t>a</a:t>
            </a:r>
            <a:r>
              <a:rPr lang="vi-VN" sz="3200" i="1" dirty="0" err="1" smtClean="0"/>
              <a:t>,Cột</a:t>
            </a:r>
            <a:r>
              <a:rPr lang="vi-VN" sz="3200" i="1" dirty="0" smtClean="0"/>
              <a:t> 1 cho biết tên người mua là Nga, </a:t>
            </a:r>
            <a:r>
              <a:rPr lang="vi-VN" sz="3200" i="1" dirty="0" err="1" smtClean="0"/>
              <a:t>Mỹ</a:t>
            </a:r>
            <a:r>
              <a:rPr lang="vi-VN" sz="3200" i="1" dirty="0" smtClean="0"/>
              <a:t>, Đức</a:t>
            </a:r>
          </a:p>
          <a:p>
            <a:pPr algn="just"/>
            <a:r>
              <a:rPr lang="vi-VN" sz="3200" i="1" dirty="0" smtClean="0"/>
              <a:t>   </a:t>
            </a:r>
            <a:r>
              <a:rPr lang="vi-VN" sz="3200" i="1" dirty="0" err="1" smtClean="0"/>
              <a:t>Cột</a:t>
            </a:r>
            <a:r>
              <a:rPr lang="vi-VN" sz="3200" i="1" dirty="0" smtClean="0"/>
              <a:t> 2 cho biết giá của búp bê là 12 000 đồng</a:t>
            </a:r>
          </a:p>
          <a:p>
            <a:pPr algn="just"/>
            <a:r>
              <a:rPr lang="vi-VN" sz="3200" i="1" dirty="0" smtClean="0"/>
              <a:t>   </a:t>
            </a:r>
            <a:r>
              <a:rPr lang="vi-VN" sz="3200" i="1" dirty="0" err="1" smtClean="0"/>
              <a:t>Cột</a:t>
            </a:r>
            <a:r>
              <a:rPr lang="vi-VN" sz="3200" i="1" dirty="0" smtClean="0"/>
              <a:t> 3 cho biết giá của ô tô là 2000 đồng</a:t>
            </a:r>
          </a:p>
          <a:p>
            <a:pPr algn="just"/>
            <a:r>
              <a:rPr lang="vi-VN" sz="3200" i="1" dirty="0" smtClean="0"/>
              <a:t>   </a:t>
            </a:r>
            <a:r>
              <a:rPr lang="vi-VN" sz="3200" i="1" dirty="0" err="1" smtClean="0"/>
              <a:t>Cột</a:t>
            </a:r>
            <a:r>
              <a:rPr lang="vi-VN" sz="3200" i="1" dirty="0" smtClean="0"/>
              <a:t> 4 cho biết giá  của máy bay là 6000 đồng</a:t>
            </a:r>
          </a:p>
          <a:p>
            <a:pPr algn="just"/>
            <a:r>
              <a:rPr lang="vi-VN" sz="3200" i="1" dirty="0" smtClean="0"/>
              <a:t>   </a:t>
            </a:r>
            <a:r>
              <a:rPr lang="vi-VN" sz="3200" i="1" dirty="0" err="1" smtClean="0"/>
              <a:t>Cột</a:t>
            </a:r>
            <a:r>
              <a:rPr lang="vi-VN" sz="3200" i="1" dirty="0" smtClean="0"/>
              <a:t> 5 có biết số tiền phải trả khi các bạn mua các đồ chơi trong bảng</a:t>
            </a:r>
          </a:p>
          <a:p>
            <a:pPr algn="just"/>
            <a:r>
              <a:rPr lang="vi-VN" sz="3200" i="1" dirty="0" smtClean="0">
                <a:solidFill>
                  <a:srgbClr val="FF0000"/>
                </a:solidFill>
              </a:rPr>
              <a:t>b,</a:t>
            </a:r>
            <a:r>
              <a:rPr lang="vi-VN" sz="3200" i="1" dirty="0" smtClean="0"/>
              <a:t> Bạn Mỹ mua 1 búp bê , 1 ô tô và 1 máy bay</a:t>
            </a:r>
          </a:p>
          <a:p>
            <a:pPr algn="just"/>
            <a:r>
              <a:rPr lang="vi-VN" sz="3200" i="1" dirty="0" smtClean="0"/>
              <a:t>    </a:t>
            </a:r>
            <a:r>
              <a:rPr lang="vi-VN" sz="3200" i="1" dirty="0" err="1" smtClean="0"/>
              <a:t>Bạn</a:t>
            </a:r>
            <a:r>
              <a:rPr lang="vi-VN" sz="3200" i="1" dirty="0" smtClean="0"/>
              <a:t> Đức mua 1 ô tô và 3 máy bay</a:t>
            </a:r>
          </a:p>
          <a:p>
            <a:pPr algn="just"/>
            <a:r>
              <a:rPr lang="vi-VN" sz="3200" i="1" dirty="0" smtClean="0">
                <a:solidFill>
                  <a:srgbClr val="FF0000"/>
                </a:solidFill>
              </a:rPr>
              <a:t>c,</a:t>
            </a:r>
            <a:r>
              <a:rPr lang="vi-VN" sz="3200" i="1" dirty="0" smtClean="0"/>
              <a:t>Mỗi bạn phải trả 20 000 đồng</a:t>
            </a:r>
          </a:p>
          <a:p>
            <a:pPr algn="just"/>
            <a:r>
              <a:rPr lang="vi-VN" sz="3200" i="1" dirty="0" smtClean="0">
                <a:solidFill>
                  <a:srgbClr val="FF0000"/>
                </a:solidFill>
              </a:rPr>
              <a:t>d,</a:t>
            </a:r>
            <a:r>
              <a:rPr lang="vi-VN" sz="3200" i="1" dirty="0" smtClean="0"/>
              <a:t>Em có thể mua 1 máy bay và 6 ô tô</a:t>
            </a:r>
          </a:p>
          <a:p>
            <a:pPr algn="just"/>
            <a:r>
              <a:rPr lang="vi-VN" sz="3200" i="1" dirty="0" smtClean="0"/>
              <a:t>   Em có thể mua 2 máy bay và 4 ô tô</a:t>
            </a:r>
            <a:endParaRPr lang="vi-VN" sz="3200" i="1" dirty="0"/>
          </a:p>
        </p:txBody>
      </p:sp>
    </p:spTree>
    <p:extLst>
      <p:ext uri="{BB962C8B-B14F-4D97-AF65-F5344CB8AC3E}">
        <p14:creationId xmlns:p14="http://schemas.microsoft.com/office/powerpoint/2010/main" val="43953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Nền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17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WordArt 7"/>
          <p:cNvSpPr>
            <a:spLocks noChangeArrowheads="1" noChangeShapeType="1" noTextEdit="1"/>
          </p:cNvSpPr>
          <p:nvPr/>
        </p:nvSpPr>
        <p:spPr bwMode="auto">
          <a:xfrm>
            <a:off x="2057400" y="2667000"/>
            <a:ext cx="45720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HOẠT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ĐỘNG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CỦNG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CỐ</a:t>
            </a:r>
            <a:endParaRPr lang="en-US" sz="3600" b="1" kern="10" dirty="0" smtClean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NHẬN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XÉT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vi-VN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160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9.0&quot;&gt;&lt;object type=&quot;1&quot; unique_id=&quot;10001&quot;&gt;&lt;object type=&quot;2&quot; unique_id=&quot;10143&quot;&gt;&lt;object type=&quot;3&quot; unique_id=&quot;10145&quot;&gt;&lt;property id=&quot;20148&quot; value=&quot;5&quot;/&gt;&lt;property id=&quot;20300&quot; value=&quot;Slide 2&quot;/&gt;&lt;property id=&quot;20307&quot; value=&quot;262&quot;/&gt;&lt;/object&gt;&lt;object type=&quot;3&quot; unique_id=&quot;10146&quot;&gt;&lt;property id=&quot;20148&quot; value=&quot;5&quot;/&gt;&lt;property id=&quot;20300&quot; value=&quot;Slide 3&quot;/&gt;&lt;property id=&quot;20307&quot; value=&quot;256&quot;/&gt;&lt;/object&gt;&lt;object type=&quot;3&quot; unique_id=&quot;10147&quot;&gt;&lt;property id=&quot;20148&quot; value=&quot;5&quot;/&gt;&lt;property id=&quot;20300&quot; value=&quot;Slide 4&quot;/&gt;&lt;property id=&quot;20307&quot; value=&quot;257&quot;/&gt;&lt;/object&gt;&lt;object type=&quot;3&quot; unique_id=&quot;10148&quot;&gt;&lt;property id=&quot;20148&quot; value=&quot;5&quot;/&gt;&lt;property id=&quot;20300&quot; value=&quot;Slide 5&quot;/&gt;&lt;property id=&quot;20307&quot; value=&quot;258&quot;/&gt;&lt;/object&gt;&lt;object type=&quot;3&quot; unique_id=&quot;10149&quot;&gt;&lt;property id=&quot;20148&quot; value=&quot;5&quot;/&gt;&lt;property id=&quot;20300&quot; value=&quot;Slide 6&quot;/&gt;&lt;property id=&quot;20307&quot; value=&quot;259&quot;/&gt;&lt;/object&gt;&lt;object type=&quot;3&quot; unique_id=&quot;10150&quot;&gt;&lt;property id=&quot;20148&quot; value=&quot;5&quot;/&gt;&lt;property id=&quot;20300&quot; value=&quot;Slide 7&quot;/&gt;&lt;property id=&quot;20307&quot; value=&quot;260&quot;/&gt;&lt;/object&gt;&lt;object type=&quot;3&quot; unique_id=&quot;10151&quot;&gt;&lt;property id=&quot;20148&quot; value=&quot;5&quot;/&gt;&lt;property id=&quot;20300&quot; value=&quot;Slide 8&quot;/&gt;&lt;property id=&quot;20307&quot; value=&quot;263&quot;/&gt;&lt;/object&gt;&lt;object type=&quot;3&quot; unique_id=&quot;10192&quot;&gt;&lt;property id=&quot;20148&quot; value=&quot;5&quot;/&gt;&lt;property id=&quot;20300&quot; value=&quot;Slide 1&quot;/&gt;&lt;property id=&quot;20307&quot; value=&quot;264&quot;/&gt;&lt;/object&gt;&lt;/object&gt;&lt;object type=&quot;8&quot; unique_id=&quot;10161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7209</TotalTime>
  <Words>528</Words>
  <Application>Microsoft Office PowerPoint</Application>
  <PresentationFormat>On-screen Show (4:3)</PresentationFormat>
  <Paragraphs>95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Case</dc:creator>
  <cp:lastModifiedBy>BKV</cp:lastModifiedBy>
  <cp:revision>95</cp:revision>
  <dcterms:created xsi:type="dcterms:W3CDTF">2016-08-17T13:56:10Z</dcterms:created>
  <dcterms:modified xsi:type="dcterms:W3CDTF">2022-05-24T05:03:57Z</dcterms:modified>
</cp:coreProperties>
</file>