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01" r:id="rId2"/>
    <p:sldId id="3204" r:id="rId3"/>
    <p:sldId id="3205" r:id="rId4"/>
    <p:sldId id="3190" r:id="rId5"/>
    <p:sldId id="3169" r:id="rId6"/>
    <p:sldId id="3200" r:id="rId7"/>
    <p:sldId id="3207" r:id="rId8"/>
    <p:sldId id="3208" r:id="rId9"/>
    <p:sldId id="3209" r:id="rId10"/>
    <p:sldId id="3196" r:id="rId11"/>
    <p:sldId id="3195" r:id="rId12"/>
    <p:sldId id="3210" r:id="rId13"/>
    <p:sldId id="3193" r:id="rId14"/>
    <p:sldId id="3194" r:id="rId15"/>
    <p:sldId id="3201" r:id="rId16"/>
    <p:sldId id="3185" r:id="rId17"/>
    <p:sldId id="3168" r:id="rId18"/>
    <p:sldId id="3181" r:id="rId19"/>
    <p:sldId id="3199" r:id="rId20"/>
    <p:sldId id="3203" r:id="rId21"/>
    <p:sldId id="3198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14B6C"/>
    <a:srgbClr val="F3807F"/>
    <a:srgbClr val="D4584F"/>
    <a:srgbClr val="76ABB9"/>
    <a:srgbClr val="FFFFFF"/>
    <a:srgbClr val="EEE800"/>
    <a:srgbClr val="F0EA00"/>
    <a:srgbClr val="FFC000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>
      <p:cViewPr>
        <p:scale>
          <a:sx n="76" d="100"/>
          <a:sy n="76" d="100"/>
        </p:scale>
        <p:origin x="-498" y="-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3.em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95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gif"/><Relationship Id="rId4" Type="http://schemas.openxmlformats.org/officeDocument/2006/relationships/hyperlink" Target="https://vi.wikipedia.org/wiki/Bi%C3%AAn_t%E1%BA%ADp_vi%C3%AA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2286000" y="595825"/>
            <a:ext cx="8763000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smtClean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Thứ tư ngày 7 tháng 9 năm 2022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smtClean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5461761" y="2625456"/>
            <a:ext cx="2385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=""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32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=""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6172200" y="1066800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819400"/>
            <a:ext cx="55626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228600"/>
            <a:ext cx="9840416" cy="6595959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405039" cy="4750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1295400"/>
            <a:ext cx="6324600" cy="387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Bài thơ được chia làm 3 đoạn: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1: Khổ 1, 2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2: Khổ 3, 4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3: Khổ 5, 6, 7.</a:t>
            </a:r>
            <a:endParaRPr lang="en-US" sz="32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0700" y="1519092"/>
            <a:ext cx="8686800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Lá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giữa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trầu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gấp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bấy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36641" y="2898316"/>
            <a:ext cx="8763000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Cánh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khép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lỏng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Ruộng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vườn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vắng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cuốc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cày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sớm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1106" y="357732"/>
            <a:ext cx="1009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81000"/>
            <a:ext cx="99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=""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=""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=""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=""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=""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=""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39250" y="4271617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=""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=""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1239250" y="5279729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2552177" y="5339634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14401" y="10438"/>
            <a:ext cx="11277600" cy="1936322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=""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=""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=""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8197" y="1588795"/>
              <a:ext cx="5892419" cy="62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nhỏ được thể hiện qua những câu thơ nào.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=""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=""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=""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6ADB666-C5BF-4AE7-AB8C-12A2133B2795}"/>
              </a:ext>
            </a:extLst>
          </p:cNvPr>
          <p:cNvSpPr/>
          <p:nvPr/>
        </p:nvSpPr>
        <p:spPr>
          <a:xfrm>
            <a:off x="6122095" y="1842473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="" xmlns:ask="http://schemas.microsoft.com/office/drawing/2018/sketchyshapes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="" xmlns:a16="http://schemas.microsoft.com/office/drawing/2014/main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="" xmlns:a16="http://schemas.microsoft.com/office/drawing/2014/main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130555"/>
            <a:chOff x="5384298" y="4185456"/>
            <a:chExt cx="5832648" cy="1130555"/>
          </a:xfrm>
        </p:grpSpPr>
        <p:sp>
          <p:nvSpPr>
            <p:cNvPr id="12" name="椭圆 31">
              <a:extLst>
                <a:ext uri="{FF2B5EF4-FFF2-40B4-BE49-F238E27FC236}">
                  <a16:creationId xmlns=""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=""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=""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264" y="4481501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3.Câu thơ bộc lộ tình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=""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=""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="" xmlns:a16="http://schemas.microsoft.com/office/drawing/2014/main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="" xmlns:a16="http://schemas.microsoft.com/office/drawing/2014/main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=""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=""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=""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=""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41277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="" xmlns:a16="http://schemas.microsoft.com/office/drawing/2014/main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=""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=""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=""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=""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=""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4710430" cy="313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390" y="3505351"/>
            <a:ext cx="556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Trần Đăng Khoa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>
                <a:solidFill>
                  <a:srgbClr val="002060"/>
                </a:solidFill>
                <a:latin typeface="+mj-lt"/>
                <a:hlinkClick r:id="rId3" tooltip="1958"/>
              </a:rPr>
              <a:t>1958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102735"/>
            <a:ext cx="104336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 New Roman"/>
              </a:rPr>
              <a:t>Từ nhỏ, ông đã được nhiều người cho là thần đồng thơ 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 New Roman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mệnh 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danh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 "thần </a:t>
            </a:r>
            <a:r>
              <a:rPr lang="vi-VN" sz="2800" dirty="0">
                <a:solidFill>
                  <a:srgbClr val="002060"/>
                </a:solidFill>
                <a:latin typeface="Times  New Roman"/>
              </a:rPr>
              <a:t>đồng thơ 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à 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một </a:t>
            </a:r>
            <a:r>
              <a:rPr lang="en-US" alt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nhà thơ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, </a:t>
            </a:r>
            <a:r>
              <a:rPr lang="en-US" alt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nhà báo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, 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  <a:hlinkClick r:id="rId4" tooltip="Biên tập viê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biên tập viên tạp chí Văn nghệ quân đội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57400" y="5486400"/>
            <a:ext cx="8543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Ông có nhiều tác phẩm nổi tiếng như: Hạt gạo làng ta, Trăng ơi từ đâu đến, Ảnh Bác, ....</a:t>
            </a:r>
            <a:r>
              <a:rPr lang="en-US"/>
              <a:t> </a:t>
            </a:r>
          </a:p>
        </p:txBody>
      </p:sp>
      <p:pic>
        <p:nvPicPr>
          <p:cNvPr id="46085" name="Picture 5" descr="b3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228600" y="47244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b3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 flipH="1">
            <a:off x="10439400" y="44958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-762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287000" y="-762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="" xmlns:a16="http://schemas.microsoft.com/office/drawing/2014/main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="" xmlns:a16="http://schemas.microsoft.com/office/drawing/2014/main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="" xmlns:a16="http://schemas.microsoft.com/office/drawing/2014/main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4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thời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gian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nghỉ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đã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làm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gì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để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giúp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đỡ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mẹ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="" xmlns:a16="http://schemas.microsoft.com/office/drawing/2014/main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="" xmlns:a16="http://schemas.microsoft.com/office/drawing/2014/main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="" xmlns:a16="http://schemas.microsoft.com/office/drawing/2014/main" id="{DA7285D4-AA39-4398-B2FE-C22C8785A20F}"/>
              </a:ext>
            </a:extLst>
          </p:cNvPr>
          <p:cNvSpPr txBox="1"/>
          <p:nvPr/>
        </p:nvSpPr>
        <p:spPr>
          <a:xfrm>
            <a:off x="5387295" y="3964419"/>
            <a:ext cx="5007447" cy="1313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altLang="zh-CN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59257" y="15922"/>
            <a:ext cx="86106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endParaRPr lang="en-US" sz="40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7" y="1828800"/>
            <a:ext cx="7543800" cy="427875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8001000" y="1828800"/>
            <a:ext cx="3500755" cy="782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848600" y="2743200"/>
            <a:ext cx="4024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1981200" y="0"/>
            <a:ext cx="3713584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=""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=""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29540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trầu khô giữa cơi trầu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gấp lại trên đầu bấy nay.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lỏng cả ngày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vườn vắng mẹ cuốc cày sớm trưa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từ những ngày xưa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Lặn trong đời mẹ đến giờ chưa tan.</a:t>
            </a:r>
            <a:endParaRPr lang="en-US" sz="2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người đau buốt, nóng ran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ơi! Cô bác xóm làng đến thăm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cho trứng, người cho cam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sĩ đã mang thuốc vào.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trời đổ mưa rào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trong trái chín ngọt ngào bay hương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đời đi gió đi sương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 mẹ lại lần giường tập đi.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vui, con có quản gì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 thơ, kể chuyện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thì múa ca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con diễn kịch giữa nhà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con sắm cả ba vai chèo.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con mẹ khổ đủ điều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đôi mắt mẹ đã nhiều nếp nhăn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mong mẹ khỏe dần dần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ăn ngon miệng, đêm nằm ngủ say.</a:t>
            </a:r>
            <a:endParaRPr lang="en-US" sz="24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ra đọc sách, cấy cày</a:t>
            </a:r>
            <a:b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 đất nước, tháng ngày của con…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220980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="" xmlns:a16="http://schemas.microsoft.com/office/drawing/2014/main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3276600" y="1676400"/>
            <a:ext cx="8160772" cy="31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: Giọng trầm buồn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 : Giọng lo lắng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: Giọng vui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: Giọng thiết tha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altLang="en-US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8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28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28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=""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395DD5B-1F1E-49A5-B415-AD1C25CBB769}"/>
              </a:ext>
            </a:extLst>
          </p:cNvPr>
          <p:cNvGrpSpPr/>
          <p:nvPr/>
        </p:nvGrpSpPr>
        <p:grpSpPr>
          <a:xfrm>
            <a:off x="2711624" y="728064"/>
            <a:ext cx="2741432" cy="1364704"/>
            <a:chOff x="2562480" y="548680"/>
            <a:chExt cx="2741432" cy="1364704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1981200" y="0"/>
            <a:ext cx="3713584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=""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=""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29540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trầu khô giữa cơi trầu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gấp lại trên đầu bấy nay.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lỏng cả ngày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vườn vắng mẹ cuốc cày sớm trưa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từ những ngày xưa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Lặn trong đời mẹ đến giờ chưa tan.</a:t>
            </a:r>
            <a:endParaRPr lang="en-US" sz="2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người đau buốt, nóng ran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ơi! Cô bác xóm làng đến thăm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cho trứng, người cho cam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sĩ đã mang thuốc vào.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trời đổ mưa rào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trong trái chín ngọt ngào bay hương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đời đi gió đi sương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 mẹ lại lần giường tập đi.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vui, con có quản gì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 thơ, kể chuyện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thì múa ca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con diễn kịch giữa nhà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con sắm cả ba vai chèo.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con mẹ khổ đủ điều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đôi mắt mẹ đã nhiều nếp nhăn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mong mẹ khỏe dần dần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ăn ngon miệng, đêm nằm ngủ say.</a:t>
            </a:r>
            <a:endParaRPr lang="en-US" sz="24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ra đọc sách, cấy cày</a:t>
            </a:r>
            <a:b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 đất nước, tháng ngày của con…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00050"/>
            <a:ext cx="4572000" cy="563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/>
          <p:cNvSpPr txBox="1">
            <a:spLocks noChangeArrowheads="1"/>
          </p:cNvSpPr>
          <p:nvPr/>
        </p:nvSpPr>
        <p:spPr bwMode="gray">
          <a:xfrm>
            <a:off x="2667000" y="1557620"/>
            <a:ext cx="1816511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gray">
          <a:xfrm>
            <a:off x="850025" y="2403700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4272646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48006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gray">
          <a:xfrm>
            <a:off x="2971800" y="1877988"/>
            <a:ext cx="894784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gray">
          <a:xfrm>
            <a:off x="457200" y="2627679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8" descr="G:\BACK GROUND\c7703809f91d16036e7d267d89d0e53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5445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Custom</PresentationFormat>
  <Paragraphs>118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lastModifiedBy/>
  <cp:revision>2</cp:revision>
  <dcterms:created xsi:type="dcterms:W3CDTF">2017-04-05T10:58:00Z</dcterms:created>
  <dcterms:modified xsi:type="dcterms:W3CDTF">2022-09-06T14:33:37Z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