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1" r:id="rId2"/>
    <p:sldId id="257" r:id="rId3"/>
    <p:sldId id="271" r:id="rId4"/>
    <p:sldId id="272" r:id="rId5"/>
    <p:sldId id="273" r:id="rId6"/>
    <p:sldId id="274" r:id="rId7"/>
    <p:sldId id="258" r:id="rId8"/>
    <p:sldId id="268" r:id="rId9"/>
    <p:sldId id="259" r:id="rId10"/>
    <p:sldId id="260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9892" autoAdjust="0"/>
  </p:normalViewPr>
  <p:slideViewPr>
    <p:cSldViewPr snapToGrid="0">
      <p:cViewPr>
        <p:scale>
          <a:sx n="64" d="100"/>
          <a:sy n="64" d="100"/>
        </p:scale>
        <p:origin x="-984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2607D-8C6A-479D-9E6F-9D359973C701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0AC54-6E2D-4C2A-8EE7-5D3712BE8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21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DA896-240A-4B1F-BAC3-8FE09F96BE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625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0AC54-6E2D-4C2A-8EE7-5D3712BE859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751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err="1"/>
              <a:t>Dựa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đâu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PSTP </a:t>
            </a:r>
            <a:r>
              <a:rPr lang="en-US" dirty="0" err="1"/>
              <a:t>trên</a:t>
            </a:r>
            <a:r>
              <a:rPr lang="en-US" dirty="0"/>
              <a:t>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thập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Qua BT 1, con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?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E0AC54-6E2D-4C2A-8EE7-5D3712BE859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820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Chốt</a:t>
            </a:r>
            <a:r>
              <a:rPr lang="en-US" dirty="0"/>
              <a:t>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Với</a:t>
            </a:r>
            <a:r>
              <a:rPr lang="en-US" baseline="0" dirty="0"/>
              <a:t> </a:t>
            </a:r>
            <a:r>
              <a:rPr lang="en-US" baseline="0" dirty="0" err="1"/>
              <a:t>các</a:t>
            </a:r>
            <a:r>
              <a:rPr lang="en-US" baseline="0" dirty="0"/>
              <a:t> PS </a:t>
            </a:r>
            <a:r>
              <a:rPr lang="en-US" baseline="0" dirty="0" err="1"/>
              <a:t>này</a:t>
            </a:r>
            <a:r>
              <a:rPr lang="en-US" baseline="0" dirty="0"/>
              <a:t> ta </a:t>
            </a:r>
            <a:r>
              <a:rPr lang="en-US" baseline="0" dirty="0" err="1"/>
              <a:t>có</a:t>
            </a:r>
            <a:r>
              <a:rPr lang="en-US" baseline="0" dirty="0"/>
              <a:t> </a:t>
            </a:r>
            <a:r>
              <a:rPr lang="en-US" baseline="0" dirty="0" err="1"/>
              <a:t>thể</a:t>
            </a:r>
            <a:r>
              <a:rPr lang="en-US" baseline="0" dirty="0"/>
              <a:t> </a:t>
            </a:r>
            <a:r>
              <a:rPr lang="en-US" baseline="0" dirty="0" err="1"/>
              <a:t>chuyển</a:t>
            </a:r>
            <a:r>
              <a:rPr lang="en-US" baseline="0" dirty="0"/>
              <a:t> </a:t>
            </a:r>
            <a:r>
              <a:rPr lang="en-US" baseline="0" dirty="0" err="1"/>
              <a:t>thành</a:t>
            </a:r>
            <a:r>
              <a:rPr lang="en-US" baseline="0" dirty="0"/>
              <a:t> </a:t>
            </a:r>
            <a:r>
              <a:rPr lang="en-US" baseline="0" dirty="0" err="1"/>
              <a:t>những</a:t>
            </a:r>
            <a:r>
              <a:rPr lang="en-US" baseline="0" dirty="0"/>
              <a:t> PSTP </a:t>
            </a:r>
            <a:r>
              <a:rPr lang="en-US" baseline="0" dirty="0" err="1"/>
              <a:t>nào</a:t>
            </a:r>
            <a:r>
              <a:rPr lang="en-US" baseline="0" dirty="0"/>
              <a:t> </a:t>
            </a:r>
            <a:r>
              <a:rPr lang="en-US" baseline="0" dirty="0" err="1"/>
              <a:t>khác</a:t>
            </a:r>
            <a:r>
              <a:rPr lang="en-US" baseline="0" dirty="0"/>
              <a:t>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 </a:t>
            </a:r>
            <a:r>
              <a:rPr lang="en-US" baseline="0" dirty="0" err="1"/>
              <a:t>Để</a:t>
            </a:r>
            <a:r>
              <a:rPr lang="en-US" baseline="0" dirty="0"/>
              <a:t> </a:t>
            </a:r>
            <a:r>
              <a:rPr lang="en-US" baseline="0" dirty="0" err="1"/>
              <a:t>chuyển</a:t>
            </a:r>
            <a:r>
              <a:rPr lang="en-US" baseline="0" dirty="0"/>
              <a:t> PS </a:t>
            </a:r>
            <a:r>
              <a:rPr lang="en-US" baseline="0" dirty="0" err="1"/>
              <a:t>thành</a:t>
            </a:r>
            <a:r>
              <a:rPr lang="en-US" baseline="0" dirty="0"/>
              <a:t> PSTP ta </a:t>
            </a:r>
            <a:r>
              <a:rPr lang="en-US" baseline="0" dirty="0" err="1"/>
              <a:t>có</a:t>
            </a:r>
            <a:r>
              <a:rPr lang="en-US" baseline="0" dirty="0"/>
              <a:t> </a:t>
            </a:r>
            <a:r>
              <a:rPr lang="en-US" baseline="0" dirty="0" err="1"/>
              <a:t>thể</a:t>
            </a:r>
            <a:r>
              <a:rPr lang="en-US" baseline="0" dirty="0"/>
              <a:t> </a:t>
            </a:r>
            <a:r>
              <a:rPr lang="en-US" baseline="0" dirty="0" err="1"/>
              <a:t>làm</a:t>
            </a:r>
            <a:r>
              <a:rPr lang="en-US" baseline="0" dirty="0"/>
              <a:t> </a:t>
            </a:r>
            <a:r>
              <a:rPr lang="en-US" baseline="0" dirty="0" err="1"/>
              <a:t>bằng</a:t>
            </a:r>
            <a:r>
              <a:rPr lang="en-US" baseline="0" dirty="0"/>
              <a:t> </a:t>
            </a:r>
            <a:r>
              <a:rPr lang="en-US" baseline="0" dirty="0" err="1"/>
              <a:t>cách</a:t>
            </a:r>
            <a:r>
              <a:rPr lang="en-US" baseline="0" dirty="0"/>
              <a:t> </a:t>
            </a:r>
            <a:r>
              <a:rPr lang="en-US" baseline="0" dirty="0" err="1"/>
              <a:t>nào</a:t>
            </a:r>
            <a:r>
              <a:rPr lang="en-US" baseline="0" dirty="0"/>
              <a:t>? </a:t>
            </a:r>
            <a:r>
              <a:rPr lang="en-US" baseline="0" dirty="0" smtClean="0"/>
              <a:t>(</a:t>
            </a:r>
            <a:r>
              <a:rPr lang="en-US" baseline="0" dirty="0" err="1" smtClean="0"/>
              <a:t>áp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dụng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tính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chất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bản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của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phân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YC HS </a:t>
            </a:r>
            <a:r>
              <a:rPr lang="en-US" baseline="0" dirty="0" err="1" smtClean="0"/>
              <a:t>nhắc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lại</a:t>
            </a:r>
            <a:r>
              <a:rPr lang="en-US" baseline="0" dirty="0" smtClean="0"/>
              <a:t> t/c </a:t>
            </a:r>
            <a:r>
              <a:rPr lang="en-US" baseline="0" dirty="0" err="1" smtClean="0"/>
              <a:t>cơ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bản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của</a:t>
            </a:r>
            <a:r>
              <a:rPr lang="en-US" baseline="0" dirty="0" smtClean="0"/>
              <a:t> PS</a:t>
            </a: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0AC54-6E2D-4C2A-8EE7-5D3712BE859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034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Muốn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PS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PSTP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MS là 100 ta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lưu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gì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 PS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trên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PS </a:t>
            </a:r>
            <a:r>
              <a:rPr lang="fr-F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nào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thể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viết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PSTP </a:t>
            </a:r>
            <a:r>
              <a:rPr lang="fr-F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mẫu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là 10?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GB" dirty="0" smtClean="0"/>
              <a:t>Qua </a:t>
            </a:r>
            <a:r>
              <a:rPr lang="en-GB" dirty="0"/>
              <a:t>BT 2 </a:t>
            </a:r>
            <a:r>
              <a:rPr lang="en-GB" dirty="0" err="1"/>
              <a:t>và</a:t>
            </a:r>
            <a:r>
              <a:rPr lang="en-GB" dirty="0"/>
              <a:t> 3 con </a:t>
            </a:r>
            <a:r>
              <a:rPr lang="en-GB" dirty="0" err="1"/>
              <a:t>đã</a:t>
            </a:r>
            <a:r>
              <a:rPr lang="en-GB" dirty="0"/>
              <a:t> </a:t>
            </a:r>
            <a:r>
              <a:rPr lang="en-GB" dirty="0" err="1"/>
              <a:t>đạt</a:t>
            </a:r>
            <a:r>
              <a:rPr lang="en-GB" dirty="0"/>
              <a:t> </a:t>
            </a:r>
            <a:r>
              <a:rPr lang="en-GB" dirty="0" err="1"/>
              <a:t>được</a:t>
            </a:r>
            <a:r>
              <a:rPr lang="en-GB" dirty="0"/>
              <a:t> </a:t>
            </a:r>
            <a:r>
              <a:rPr lang="en-GB" dirty="0" err="1"/>
              <a:t>mục</a:t>
            </a:r>
            <a:r>
              <a:rPr lang="en-GB" dirty="0"/>
              <a:t> </a:t>
            </a:r>
            <a:r>
              <a:rPr lang="en-GB" dirty="0" err="1"/>
              <a:t>tiêu</a:t>
            </a:r>
            <a:r>
              <a:rPr lang="en-GB" dirty="0"/>
              <a:t> </a:t>
            </a:r>
            <a:r>
              <a:rPr lang="en-GB" dirty="0" err="1"/>
              <a:t>nào</a:t>
            </a:r>
            <a:r>
              <a:rPr lang="en-GB" dirty="0"/>
              <a:t> </a:t>
            </a:r>
            <a:r>
              <a:rPr lang="en-GB" dirty="0" err="1"/>
              <a:t>của</a:t>
            </a:r>
            <a:r>
              <a:rPr lang="en-GB" dirty="0"/>
              <a:t> </a:t>
            </a:r>
            <a:r>
              <a:rPr lang="en-GB" dirty="0" err="1"/>
              <a:t>bài</a:t>
            </a:r>
            <a:r>
              <a:rPr lang="en-GB" dirty="0"/>
              <a:t> </a:t>
            </a:r>
            <a:r>
              <a:rPr lang="en-GB" dirty="0" err="1"/>
              <a:t>học</a:t>
            </a:r>
            <a:r>
              <a:rPr lang="en-GB" dirty="0" smtClean="0"/>
              <a:t>?</a:t>
            </a:r>
          </a:p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0AC54-6E2D-4C2A-8EE7-5D3712BE859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385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Chốt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Nêu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so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sánh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PS.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-&gt;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GV: Ở BT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này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nên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về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MS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để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dễ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so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sánh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endParaRPr lang="en-GB" b="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0AC54-6E2D-4C2A-8EE7-5D3712BE859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904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ở </a:t>
            </a:r>
            <a:r>
              <a:rPr lang="en-US" dirty="0" err="1"/>
              <a:t>lớp</a:t>
            </a:r>
            <a:r>
              <a:rPr lang="en-US" dirty="0"/>
              <a:t> </a:t>
            </a:r>
            <a:r>
              <a:rPr lang="en-US" dirty="0" err="1"/>
              <a:t>dưới</a:t>
            </a:r>
            <a:r>
              <a:rPr lang="en-US" dirty="0"/>
              <a:t>? (</a:t>
            </a:r>
            <a:r>
              <a:rPr lang="en-US" dirty="0" err="1"/>
              <a:t>Tìm</a:t>
            </a:r>
            <a:r>
              <a:rPr lang="en-US" dirty="0"/>
              <a:t> PS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)</a:t>
            </a:r>
          </a:p>
          <a:p>
            <a:pPr marL="171450" indent="-171450">
              <a:buFontTx/>
              <a:buChar char="-"/>
            </a:pP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PS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ta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?</a:t>
            </a:r>
          </a:p>
          <a:p>
            <a:pPr marL="171450" indent="-171450">
              <a:buFontTx/>
              <a:buChar char="-"/>
            </a:pPr>
            <a:r>
              <a:rPr lang="en-US" dirty="0"/>
              <a:t>Qua BT 5 con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E0AC54-6E2D-4C2A-8EE7-5D3712BE859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93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4546-BBB7-4C99-A854-314C28C058B4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B8A9-9490-40DC-8054-C19641FEE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6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4546-BBB7-4C99-A854-314C28C058B4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B8A9-9490-40DC-8054-C19641FEE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00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4546-BBB7-4C99-A854-314C28C058B4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B8A9-9490-40DC-8054-C19641FEE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6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4546-BBB7-4C99-A854-314C28C058B4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B8A9-9490-40DC-8054-C19641FEE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4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4546-BBB7-4C99-A854-314C28C058B4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B8A9-9490-40DC-8054-C19641FEE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3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4546-BBB7-4C99-A854-314C28C058B4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B8A9-9490-40DC-8054-C19641FEE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4546-BBB7-4C99-A854-314C28C058B4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B8A9-9490-40DC-8054-C19641FEE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80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4546-BBB7-4C99-A854-314C28C058B4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B8A9-9490-40DC-8054-C19641FEE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6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4546-BBB7-4C99-A854-314C28C058B4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B8A9-9490-40DC-8054-C19641FEE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6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4546-BBB7-4C99-A854-314C28C058B4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B8A9-9490-40DC-8054-C19641FEE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0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4546-BBB7-4C99-A854-314C28C058B4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3B8A9-9490-40DC-8054-C19641FEE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F4546-BBB7-4C99-A854-314C28C058B4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3B8A9-9490-40DC-8054-C19641FEE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70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50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70.png"/><Relationship Id="rId4" Type="http://schemas.openxmlformats.org/officeDocument/2006/relationships/image" Target="../media/image16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0.png"/><Relationship Id="rId4" Type="http://schemas.openxmlformats.org/officeDocument/2006/relationships/image" Target="../media/image28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0.png"/><Relationship Id="rId7" Type="http://schemas.openxmlformats.org/officeDocument/2006/relationships/image" Target="../media/image45.pn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slide" Target="slide7.xml"/><Relationship Id="rId3" Type="http://schemas.openxmlformats.org/officeDocument/2006/relationships/image" Target="../media/image3.jpeg"/><Relationship Id="rId7" Type="http://schemas.openxmlformats.org/officeDocument/2006/relationships/slide" Target="slide5.xml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slide" Target="slide4.xml"/><Relationship Id="rId5" Type="http://schemas.openxmlformats.org/officeDocument/2006/relationships/image" Target="../media/image5.jpeg"/><Relationship Id="rId10" Type="http://schemas.openxmlformats.org/officeDocument/2006/relationships/image" Target="../media/image8.jpeg"/><Relationship Id="rId4" Type="http://schemas.openxmlformats.org/officeDocument/2006/relationships/image" Target="../media/image4.jpg"/><Relationship Id="rId9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6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21.png"/><Relationship Id="rId5" Type="http://schemas.openxmlformats.org/officeDocument/2006/relationships/image" Target="../media/image8.png"/><Relationship Id="rId10" Type="http://schemas.openxmlformats.org/officeDocument/2006/relationships/image" Target="../media/image20.png"/><Relationship Id="rId4" Type="http://schemas.openxmlformats.org/officeDocument/2006/relationships/image" Target="../media/image7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77792" y="2539816"/>
            <a:ext cx="23941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48972" y="3429000"/>
            <a:ext cx="748281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(Trang 9)</a:t>
            </a:r>
          </a:p>
        </p:txBody>
      </p:sp>
    </p:spTree>
    <p:extLst>
      <p:ext uri="{BB962C8B-B14F-4D97-AF65-F5344CB8AC3E}">
        <p14:creationId xmlns:p14="http://schemas.microsoft.com/office/powerpoint/2010/main" val="96536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812798" y="497335"/>
            <a:ext cx="10101943" cy="1786314"/>
            <a:chOff x="725713" y="500290"/>
            <a:chExt cx="10101943" cy="1786314"/>
          </a:xfrm>
        </p:grpSpPr>
        <p:sp>
          <p:nvSpPr>
            <p:cNvPr id="4" name="Text Box 49"/>
            <p:cNvSpPr txBox="1">
              <a:spLocks noChangeArrowheads="1"/>
            </p:cNvSpPr>
            <p:nvPr/>
          </p:nvSpPr>
          <p:spPr bwMode="auto">
            <a:xfrm>
              <a:off x="725713" y="500290"/>
              <a:ext cx="10101943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457200" indent="-4572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r>
                <a:rPr lang="en-US" altLang="en-US" b="1" dirty="0">
                  <a:latin typeface="Times New Roman" panose="02020603050405020304" pitchFamily="18" charset="0"/>
                </a:rPr>
                <a:t>    </a:t>
              </a:r>
              <a:r>
                <a:rPr lang="en-US" altLang="en-US" b="1" u="sng" dirty="0" err="1">
                  <a:latin typeface="Times New Roman" panose="02020603050405020304" pitchFamily="18" charset="0"/>
                </a:rPr>
                <a:t>Bài</a:t>
              </a:r>
              <a:r>
                <a:rPr lang="en-US" altLang="en-US" b="1" u="sng" dirty="0">
                  <a:latin typeface="Times New Roman" panose="02020603050405020304" pitchFamily="18" charset="0"/>
                </a:rPr>
                <a:t> 2</a:t>
              </a:r>
              <a:r>
                <a:rPr lang="en-US" altLang="en-US" b="1" dirty="0">
                  <a:latin typeface="Times New Roman" panose="02020603050405020304" pitchFamily="18" charset="0"/>
                </a:rPr>
                <a:t>: </a:t>
              </a:r>
              <a:r>
                <a:rPr lang="en-US" altLang="en-US" b="1" dirty="0" err="1">
                  <a:latin typeface="Times New Roman" panose="02020603050405020304" pitchFamily="18" charset="0"/>
                </a:rPr>
                <a:t>Viết</a:t>
              </a:r>
              <a:r>
                <a:rPr lang="en-US" altLang="en-US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</a:rPr>
                <a:t>các</a:t>
              </a:r>
              <a:r>
                <a:rPr lang="en-US" altLang="en-US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</a:rPr>
                <a:t>phân</a:t>
              </a:r>
              <a:r>
                <a:rPr lang="en-US" altLang="en-US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</a:rPr>
                <a:t>số</a:t>
              </a:r>
              <a:r>
                <a:rPr lang="en-US" altLang="en-US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</a:rPr>
                <a:t>sau</a:t>
              </a:r>
              <a:r>
                <a:rPr lang="en-US" altLang="en-US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</a:rPr>
                <a:t>thành</a:t>
              </a:r>
              <a:r>
                <a:rPr lang="en-US" altLang="en-US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</a:rPr>
                <a:t>phân</a:t>
              </a:r>
              <a:r>
                <a:rPr lang="en-US" altLang="en-US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</a:rPr>
                <a:t>số</a:t>
              </a:r>
              <a:r>
                <a:rPr lang="en-US" altLang="en-US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</a:rPr>
                <a:t>thập</a:t>
              </a:r>
              <a:r>
                <a:rPr lang="en-US" altLang="en-US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</a:rPr>
                <a:t>phân</a:t>
              </a:r>
              <a:endParaRPr lang="en-US" altLang="en-US" b="1" dirty="0">
                <a:latin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278719" y="1378855"/>
                  <a:ext cx="704039" cy="8989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en-US" sz="2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𝟏𝟏</m:t>
                            </m:r>
                          </m:num>
                          <m:den>
                            <m:r>
                              <a:rPr lang="en-US" alt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n-US" alt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" name="Text 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78719" y="1378855"/>
                  <a:ext cx="704039" cy="89896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904319" y="1378855"/>
                  <a:ext cx="704039" cy="90774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en-US" sz="2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𝟏𝟓</m:t>
                            </m:r>
                          </m:num>
                          <m:den>
                            <m:r>
                              <a:rPr lang="en-US" alt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en-US" alt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" name="Text 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904319" y="1378855"/>
                  <a:ext cx="704039" cy="90774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6805691" y="1378855"/>
                  <a:ext cx="704039" cy="8989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en-US" sz="2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𝟑𝟏</m:t>
                            </m:r>
                          </m:num>
                          <m:den>
                            <m:r>
                              <a:rPr lang="en-US" alt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oMath>
                    </m:oMathPara>
                  </a14:m>
                  <a:endParaRPr lang="en-US" alt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" name="Text 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805691" y="1378855"/>
                  <a:ext cx="704039" cy="89896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TextBox 7"/>
            <p:cNvSpPr txBox="1"/>
            <p:nvPr/>
          </p:nvSpPr>
          <p:spPr>
            <a:xfrm>
              <a:off x="4301512" y="1566727"/>
              <a:ext cx="2840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0070C0"/>
                  </a:solidFill>
                </a:rPr>
                <a:t>;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64998" y="1566727"/>
              <a:ext cx="2840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0070C0"/>
                  </a:solidFill>
                </a:rPr>
                <a:t>;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1840572" y="3122338"/>
                <a:ext cx="3153876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b="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vi-VN" sz="3200" b="0" i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vi-VN" sz="32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836967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b="0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5</m:t>
                          </m:r>
                        </m:num>
                        <m:den>
                          <m:r>
                            <a:rPr lang="vi-VN" sz="3200" b="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5</m:t>
                          </m:r>
                        </m:den>
                      </m:f>
                      <m:r>
                        <a:rPr lang="vi-VN" sz="32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836967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num>
                        <m:den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vi-VN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572" y="3122338"/>
                <a:ext cx="3153876" cy="9351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7214576" y="3122338"/>
                <a:ext cx="3609130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b="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vi-VN" sz="32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836967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b="0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25</m:t>
                          </m:r>
                        </m:num>
                        <m:den>
                          <m:r>
                            <a:rPr lang="vi-VN" sz="3200" b="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25</m:t>
                          </m:r>
                        </m:den>
                      </m:f>
                      <m:r>
                        <a:rPr lang="vi-VN" sz="32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836967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375</m:t>
                          </m:r>
                        </m:num>
                        <m:den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vi-VN" sz="1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4576" y="3122338"/>
                <a:ext cx="3609130" cy="93519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4039623" y="5009195"/>
                <a:ext cx="3064108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31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vi-VN" sz="32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836967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31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2</m:t>
                          </m:r>
                        </m:num>
                        <m:den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2</m:t>
                          </m:r>
                        </m:den>
                      </m:f>
                      <m:r>
                        <a:rPr lang="vi-VN" sz="32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 smtClean="0">
                              <a:solidFill>
                                <a:srgbClr val="836967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62</m:t>
                          </m:r>
                        </m:num>
                        <m:den>
                          <m: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vi-VN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623" y="5009195"/>
                <a:ext cx="3064108" cy="92519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485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928913" y="377145"/>
            <a:ext cx="10101943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     </a:t>
            </a:r>
            <a:r>
              <a:rPr lang="en-US" altLang="en-US" b="1" u="sng" dirty="0" err="1">
                <a:latin typeface="Times New Roman" panose="02020603050405020304" pitchFamily="18" charset="0"/>
              </a:rPr>
              <a:t>Bài</a:t>
            </a:r>
            <a:r>
              <a:rPr lang="en-US" altLang="en-US" b="1" u="sng" dirty="0">
                <a:latin typeface="Times New Roman" panose="02020603050405020304" pitchFamily="18" charset="0"/>
              </a:rPr>
              <a:t> 3: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Viết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sau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thành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thập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có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mẫu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là</a:t>
            </a:r>
            <a:r>
              <a:rPr lang="en-US" altLang="en-US" b="1" dirty="0">
                <a:latin typeface="Times New Roman" panose="02020603050405020304" pitchFamily="18" charset="0"/>
              </a:rPr>
              <a:t> 100.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19"/>
              <p:cNvSpPr txBox="1">
                <a:spLocks noChangeArrowheads="1"/>
              </p:cNvSpPr>
              <p:nvPr/>
            </p:nvSpPr>
            <p:spPr bwMode="auto">
              <a:xfrm>
                <a:off x="3452891" y="1738756"/>
                <a:ext cx="704039" cy="9017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800" b="1" i="1" smtClean="0">
                              <a:solidFill>
                                <a:srgbClr val="FF00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8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altLang="en-US" sz="28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en-US" altLang="en-US" sz="2800" b="1" dirty="0">
                  <a:solidFill>
                    <a:srgbClr val="FF0066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52891" y="1738756"/>
                <a:ext cx="704039" cy="9017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19"/>
              <p:cNvSpPr txBox="1">
                <a:spLocks noChangeArrowheads="1"/>
              </p:cNvSpPr>
              <p:nvPr/>
            </p:nvSpPr>
            <p:spPr bwMode="auto">
              <a:xfrm>
                <a:off x="5078490" y="1738756"/>
                <a:ext cx="1133644" cy="9105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800" b="1" i="1" smtClean="0">
                              <a:solidFill>
                                <a:srgbClr val="FF00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8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𝟓𝟎𝟎</m:t>
                          </m:r>
                        </m:num>
                        <m:den>
                          <m:r>
                            <a:rPr lang="en-US" altLang="en-US" sz="28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𝟏𝟎𝟎𝟎</m:t>
                          </m:r>
                        </m:den>
                      </m:f>
                    </m:oMath>
                  </m:oMathPara>
                </a14:m>
                <a:endParaRPr lang="en-US" altLang="en-US" sz="2800" b="1" dirty="0">
                  <a:solidFill>
                    <a:srgbClr val="FF0066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78490" y="1738756"/>
                <a:ext cx="1133644" cy="9105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9"/>
              <p:cNvSpPr txBox="1">
                <a:spLocks noChangeArrowheads="1"/>
              </p:cNvSpPr>
              <p:nvPr/>
            </p:nvSpPr>
            <p:spPr bwMode="auto">
              <a:xfrm>
                <a:off x="6979863" y="1738756"/>
                <a:ext cx="918841" cy="9017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800" b="1" i="1" smtClean="0">
                              <a:solidFill>
                                <a:srgbClr val="FF00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8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𝟏𝟖</m:t>
                          </m:r>
                        </m:num>
                        <m:den>
                          <m:r>
                            <a:rPr lang="en-US" altLang="en-US" sz="28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</m:den>
                      </m:f>
                    </m:oMath>
                  </m:oMathPara>
                </a14:m>
                <a:endParaRPr lang="en-US" altLang="en-US" sz="2800" b="1" dirty="0">
                  <a:solidFill>
                    <a:srgbClr val="FF0066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79863" y="1738756"/>
                <a:ext cx="918841" cy="9017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475684" y="1926628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</a:rPr>
              <a:t>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39170" y="1926628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</a:rPr>
              <a:t>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1871549" y="3122338"/>
                <a:ext cx="3540200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b="1" i="1" smtClean="0">
                              <a:solidFill>
                                <a:srgbClr val="FF00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vi-VN" sz="3200" b="1" i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200" b="1" i="0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vi-VN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b="1" i="1">
                              <a:solidFill>
                                <a:srgbClr val="836967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vi-VN" sz="3200" b="1" i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vi-VN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b="1" i="1">
                              <a:solidFill>
                                <a:srgbClr val="836967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𝟐𝟒</m:t>
                          </m:r>
                        </m:num>
                        <m:den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vi-VN" sz="16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549" y="3122338"/>
                <a:ext cx="3540200" cy="9251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6780253" y="3122338"/>
                <a:ext cx="4723601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b="1" i="1" smtClean="0">
                              <a:solidFill>
                                <a:srgbClr val="FF00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𝟓𝟎𝟎</m:t>
                          </m:r>
                        </m:num>
                        <m:den>
                          <m:r>
                            <a:rPr lang="en-US" sz="3200" b="1" i="0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vi-VN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b="1" i="1">
                              <a:solidFill>
                                <a:srgbClr val="836967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𝟓𝟎𝟎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𝟏𝟎𝟎𝟎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r>
                        <a:rPr lang="vi-VN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b="1" i="1">
                              <a:solidFill>
                                <a:srgbClr val="836967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𝟓𝟎</m:t>
                          </m:r>
                        </m:num>
                        <m:den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vi-VN" sz="16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253" y="3122338"/>
                <a:ext cx="4723601" cy="93519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3877369" y="4729604"/>
                <a:ext cx="3987823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b="1" i="1" smtClean="0">
                              <a:solidFill>
                                <a:srgbClr val="FF00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𝟏𝟖</m:t>
                          </m:r>
                        </m:num>
                        <m:den>
                          <m:r>
                            <a:rPr lang="en-US" sz="3200" b="1" i="0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</m:den>
                      </m:f>
                      <m:r>
                        <a:rPr lang="vi-VN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b="1" i="1">
                              <a:solidFill>
                                <a:srgbClr val="836967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𝟏𝟖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𝟐𝟎𝟎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vi-VN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b="1" i="1">
                              <a:solidFill>
                                <a:srgbClr val="836967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vi-VN" sz="16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369" y="4729604"/>
                <a:ext cx="3987823" cy="93519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246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045028" y="559307"/>
            <a:ext cx="101019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     </a:t>
            </a:r>
            <a:r>
              <a:rPr lang="en-US" altLang="en-US" b="1" u="sng" dirty="0" err="1">
                <a:latin typeface="Times New Roman" panose="02020603050405020304" pitchFamily="18" charset="0"/>
              </a:rPr>
              <a:t>Bài</a:t>
            </a:r>
            <a:r>
              <a:rPr lang="en-US" altLang="en-US" b="1" u="sng" dirty="0">
                <a:latin typeface="Times New Roman" panose="02020603050405020304" pitchFamily="18" charset="0"/>
              </a:rPr>
              <a:t> 4</a:t>
            </a:r>
            <a:r>
              <a:rPr lang="en-US" altLang="en-US" b="1" dirty="0">
                <a:latin typeface="Times New Roman" panose="02020603050405020304" pitchFamily="18" charset="0"/>
              </a:rPr>
              <a:t>: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465943" y="1553029"/>
            <a:ext cx="900046" cy="2322285"/>
            <a:chOff x="1756229" y="1248229"/>
            <a:chExt cx="754742" cy="2322285"/>
          </a:xfrm>
        </p:grpSpPr>
        <p:sp>
          <p:nvSpPr>
            <p:cNvPr id="6" name="Rectangle 5"/>
            <p:cNvSpPr/>
            <p:nvPr/>
          </p:nvSpPr>
          <p:spPr>
            <a:xfrm>
              <a:off x="1756229" y="1248229"/>
              <a:ext cx="754742" cy="2322285"/>
            </a:xfrm>
            <a:prstGeom prst="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99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926652" y="1362480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000099"/>
                  </a:solidFill>
                </a:rPr>
                <a:t>&gt;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26652" y="2008811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000099"/>
                  </a:solidFill>
                </a:rPr>
                <a:t>&lt;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26652" y="276063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000099"/>
                  </a:solidFill>
                </a:rPr>
                <a:t>=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19"/>
              <p:cNvSpPr txBox="1">
                <a:spLocks noChangeArrowheads="1"/>
              </p:cNvSpPr>
              <p:nvPr/>
            </p:nvSpPr>
            <p:spPr bwMode="auto">
              <a:xfrm>
                <a:off x="3336775" y="1467248"/>
                <a:ext cx="2210862" cy="9814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alt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…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en-US" altLang="en-US" sz="4000" b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6775" y="1467248"/>
                <a:ext cx="2210862" cy="981487"/>
              </a:xfrm>
              <a:prstGeom prst="rect">
                <a:avLst/>
              </a:prstGeom>
              <a:blipFill>
                <a:blip r:embed="rId3"/>
                <a:stretch>
                  <a:fillRect b="-24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19"/>
              <p:cNvSpPr txBox="1">
                <a:spLocks noChangeArrowheads="1"/>
              </p:cNvSpPr>
              <p:nvPr/>
            </p:nvSpPr>
            <p:spPr bwMode="auto">
              <a:xfrm>
                <a:off x="3336774" y="2959942"/>
                <a:ext cx="2435282" cy="9906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alt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…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</m:num>
                      <m:den>
                        <m: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endParaRPr lang="en-US" altLang="en-US" sz="4000" b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6774" y="2959942"/>
                <a:ext cx="2435282" cy="990656"/>
              </a:xfrm>
              <a:prstGeom prst="rect">
                <a:avLst/>
              </a:prstGeom>
              <a:blipFill>
                <a:blip r:embed="rId4"/>
                <a:stretch>
                  <a:fillRect b="-30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19"/>
              <p:cNvSpPr txBox="1">
                <a:spLocks noChangeArrowheads="1"/>
              </p:cNvSpPr>
              <p:nvPr/>
            </p:nvSpPr>
            <p:spPr bwMode="auto">
              <a:xfrm>
                <a:off x="7589461" y="1454722"/>
                <a:ext cx="2659702" cy="9814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𝟗𝟐</m:t>
                        </m:r>
                      </m:num>
                      <m:den>
                        <m: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alt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…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𝟖𝟕</m:t>
                        </m:r>
                      </m:num>
                      <m:den>
                        <m: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endParaRPr lang="en-US" altLang="en-US" sz="4000" b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9461" y="1454722"/>
                <a:ext cx="2659702" cy="981487"/>
              </a:xfrm>
              <a:prstGeom prst="rect">
                <a:avLst/>
              </a:prstGeom>
              <a:blipFill>
                <a:blip r:embed="rId5"/>
                <a:stretch>
                  <a:fillRect b="-24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19"/>
              <p:cNvSpPr txBox="1">
                <a:spLocks noChangeArrowheads="1"/>
              </p:cNvSpPr>
              <p:nvPr/>
            </p:nvSpPr>
            <p:spPr bwMode="auto">
              <a:xfrm>
                <a:off x="7825098" y="2897854"/>
                <a:ext cx="2435282" cy="9814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alt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…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𝟐𝟗</m:t>
                        </m:r>
                      </m:num>
                      <m:den>
                        <m:r>
                          <a:rPr lang="en-US" alt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endParaRPr lang="en-US" altLang="en-US" sz="4000" b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25098" y="2897854"/>
                <a:ext cx="2435282" cy="981487"/>
              </a:xfrm>
              <a:prstGeom prst="rect">
                <a:avLst/>
              </a:prstGeom>
              <a:blipFill>
                <a:blip r:embed="rId6"/>
                <a:stretch>
                  <a:fillRect b="-24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8821954" y="2959942"/>
            <a:ext cx="471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07101" y="1550502"/>
            <a:ext cx="471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62509" y="1530985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02755" y="3065433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=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46895BC-1DB9-4B3C-A041-2E92660F13F0}"/>
              </a:ext>
            </a:extLst>
          </p:cNvPr>
          <p:cNvSpPr txBox="1"/>
          <p:nvPr/>
        </p:nvSpPr>
        <p:spPr>
          <a:xfrm>
            <a:off x="2315688" y="2313611"/>
            <a:ext cx="58308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8924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15"/>
              <p:cNvSpPr txBox="1">
                <a:spLocks noChangeArrowheads="1"/>
              </p:cNvSpPr>
              <p:nvPr/>
            </p:nvSpPr>
            <p:spPr bwMode="auto">
              <a:xfrm>
                <a:off x="537027" y="346946"/>
                <a:ext cx="10101943" cy="1706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None/>
                </a:pPr>
                <a:r>
                  <a:rPr lang="en-US" altLang="en-US" sz="2400" b="1" dirty="0">
                    <a:latin typeface="Times New Roman" panose="02020603050405020304" pitchFamily="18" charset="0"/>
                  </a:rPr>
                  <a:t>     </a:t>
                </a:r>
                <a:r>
                  <a:rPr lang="en-US" altLang="en-US" sz="2400" b="1" u="sng" dirty="0" err="1">
                    <a:latin typeface="Times New Roman" panose="02020603050405020304" pitchFamily="18" charset="0"/>
                  </a:rPr>
                  <a:t>Bài</a:t>
                </a:r>
                <a:r>
                  <a:rPr lang="en-US" altLang="en-US" sz="2400" b="1" u="sng" dirty="0">
                    <a:latin typeface="Times New Roman" panose="02020603050405020304" pitchFamily="18" charset="0"/>
                  </a:rPr>
                  <a:t> 5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: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Một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lớp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học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có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30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học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sinh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,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trong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đó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học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sinh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là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học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sinh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giỏi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Toán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học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sinh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là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học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sinh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giỏi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Tiếng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Việt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.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Hỏi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lớp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học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đó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có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bao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nhiêu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học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sinh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giỏi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Toán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,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bao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nhiêu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học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sinh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giỏi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Tiếng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anose="02020603050405020304" pitchFamily="18" charset="0"/>
                  </a:rPr>
                  <a:t>Việt</a:t>
                </a:r>
                <a:r>
                  <a:rPr lang="en-US" altLang="en-US" sz="2400" b="1" dirty="0">
                    <a:latin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4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027" y="346946"/>
                <a:ext cx="10101943" cy="1706365"/>
              </a:xfrm>
              <a:prstGeom prst="rect">
                <a:avLst/>
              </a:prstGeom>
              <a:blipFill>
                <a:blip r:embed="rId3"/>
                <a:stretch>
                  <a:fillRect l="-905" r="-362"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546931" y="2456075"/>
            <a:ext cx="1183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621540" y="2970818"/>
                <a:ext cx="3362395" cy="10840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 </a:t>
                </a:r>
                <a:r>
                  <a:rPr lang="en-US" sz="2400" b="1" dirty="0" err="1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giỏi</a:t>
                </a:r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Toán</a:t>
                </a:r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/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3333FF"/>
                            </a:solidFill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0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0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9 (</a:t>
                </a:r>
                <a:r>
                  <a:rPr lang="en-US" sz="2400" b="1" dirty="0" err="1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540" y="2970818"/>
                <a:ext cx="3362395" cy="1084015"/>
              </a:xfrm>
              <a:prstGeom prst="rect">
                <a:avLst/>
              </a:prstGeom>
              <a:blipFill>
                <a:blip r:embed="rId4"/>
                <a:stretch>
                  <a:fillRect l="-2536" t="-4494" r="-2355" b="-16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52473" y="4107911"/>
                <a:ext cx="4071051" cy="10840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 </a:t>
                </a:r>
                <a:r>
                  <a:rPr lang="en-US" sz="2400" b="1" dirty="0" err="1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giỏi</a:t>
                </a:r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Tiếng</a:t>
                </a:r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Việt</a:t>
                </a:r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/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3333FF"/>
                            </a:solidFill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0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0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 (</a:t>
                </a:r>
                <a:r>
                  <a:rPr lang="en-US" sz="2400" b="1" dirty="0" err="1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sz="2400" b="1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2473" y="4107911"/>
                <a:ext cx="4071051" cy="1084015"/>
              </a:xfrm>
              <a:prstGeom prst="rect">
                <a:avLst/>
              </a:prstGeom>
              <a:blipFill>
                <a:blip r:embed="rId5"/>
                <a:stretch>
                  <a:fillRect l="-1946" t="-4494" r="-1647" b="-16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423555" y="5298082"/>
            <a:ext cx="51207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 </a:t>
            </a:r>
            <a:r>
              <a:rPr lang="en-US" sz="24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6 </a:t>
            </a:r>
            <a:r>
              <a:rPr lang="en-US" sz="24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4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62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9315" y="3018971"/>
            <a:ext cx="711925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NHANH HƠN? </a:t>
            </a:r>
          </a:p>
        </p:txBody>
      </p:sp>
    </p:spTree>
    <p:extLst>
      <p:ext uri="{BB962C8B-B14F-4D97-AF65-F5344CB8AC3E}">
        <p14:creationId xmlns:p14="http://schemas.microsoft.com/office/powerpoint/2010/main" val="397284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Cau 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86" y="725327"/>
            <a:ext cx="910771" cy="152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1343025" y="319266"/>
            <a:ext cx="9005661" cy="1887244"/>
            <a:chOff x="9957465" y="3135855"/>
            <a:chExt cx="789704" cy="782211"/>
          </a:xfrm>
          <a:solidFill>
            <a:schemeClr val="bg1"/>
          </a:solidFill>
        </p:grpSpPr>
        <p:sp>
          <p:nvSpPr>
            <p:cNvPr id="14" name="Rectangle: Folded Corner 11"/>
            <p:cNvSpPr/>
            <p:nvPr/>
          </p:nvSpPr>
          <p:spPr>
            <a:xfrm>
              <a:off x="9985160" y="3211390"/>
              <a:ext cx="762009" cy="706676"/>
            </a:xfrm>
            <a:prstGeom prst="foldedCorner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 rot="19275679">
              <a:off x="9957465" y="3135855"/>
              <a:ext cx="80579" cy="159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12124" y="679266"/>
                <a:ext cx="8336562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Viết </a:t>
                </a:r>
                <a:r>
                  <a:rPr lang="en-US" sz="2800" b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b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0099"/>
                            </a:solidFill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2800" b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sz="2800" b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sz="2800" b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b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thập</a:t>
                </a:r>
                <a:r>
                  <a:rPr lang="en-US" sz="2800" b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endParaRPr 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b="1" i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(</a:t>
                </a:r>
                <a:r>
                  <a:rPr lang="en-US" sz="2800" b="1" i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800" b="1" i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3 </a:t>
                </a:r>
                <a:r>
                  <a:rPr lang="en-US" sz="2800" b="1" i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800" b="1" i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i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800" b="1" i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i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b="1" i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PS </a:t>
                </a:r>
                <a:r>
                  <a:rPr lang="en-US" sz="2800" b="1" i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giống</a:t>
                </a:r>
                <a:r>
                  <a:rPr lang="en-US" sz="2800" b="1" i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i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800" b="1" i="1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800" b="1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124" y="679266"/>
                <a:ext cx="8336562" cy="1323439"/>
              </a:xfrm>
              <a:prstGeom prst="rect">
                <a:avLst/>
              </a:prstGeom>
              <a:blipFill>
                <a:blip r:embed="rId3"/>
                <a:stretch>
                  <a:fillRect l="-1462" b="-114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2690718" y="2503810"/>
                <a:ext cx="2804421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b="1" i="1" smtClean="0">
                              <a:solidFill>
                                <a:srgbClr val="FF006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200" b="1" i="0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vi-VN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b="1" i="1">
                              <a:solidFill>
                                <a:srgbClr val="836967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vi-VN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b="1" i="1">
                              <a:solidFill>
                                <a:srgbClr val="836967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vi-VN" sz="16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718" y="2503810"/>
                <a:ext cx="2804421" cy="9251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219257" y="2618278"/>
            <a:ext cx="1208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658854" y="3686629"/>
            <a:ext cx="9313946" cy="2946400"/>
            <a:chOff x="1658854" y="3686629"/>
            <a:chExt cx="9313946" cy="2946400"/>
          </a:xfrm>
          <a:solidFill>
            <a:schemeClr val="bg1"/>
          </a:solidFill>
        </p:grpSpPr>
        <p:sp>
          <p:nvSpPr>
            <p:cNvPr id="20" name="Rounded Rectangle 19"/>
            <p:cNvSpPr/>
            <p:nvPr/>
          </p:nvSpPr>
          <p:spPr>
            <a:xfrm>
              <a:off x="1658854" y="3686629"/>
              <a:ext cx="9313946" cy="2946400"/>
            </a:xfrm>
            <a:prstGeom prst="roundRect">
              <a:avLst/>
            </a:prstGeom>
            <a:grpFill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="" xmlns:a16="http://schemas.microsoft.com/office/drawing/2014/main" id="{49A20EC5-01F9-4117-ADFA-48553710974B}"/>
                    </a:ext>
                  </a:extLst>
                </p:cNvPr>
                <p:cNvSpPr txBox="1"/>
                <p:nvPr/>
              </p:nvSpPr>
              <p:spPr>
                <a:xfrm>
                  <a:off x="3289381" y="4131967"/>
                  <a:ext cx="2452594" cy="935192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vi-VN" sz="32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  <m:r>
                          <a:rPr lang="vi-VN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vi-VN" sz="32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den>
                        </m:f>
                        <m:r>
                          <a:rPr 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f>
                          <m:fPr>
                            <m:ctrlPr>
                              <a:rPr lang="vi-VN" sz="32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den>
                        </m:f>
                      </m:oMath>
                    </m:oMathPara>
                  </a14:m>
                  <a:endParaRPr lang="vi-VN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49A20EC5-01F9-4117-ADFA-48553710974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89381" y="4131967"/>
                  <a:ext cx="2452594" cy="93519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="" xmlns:a16="http://schemas.microsoft.com/office/drawing/2014/main" id="{49A20EC5-01F9-4117-ADFA-48553710974B}"/>
                    </a:ext>
                  </a:extLst>
                </p:cNvPr>
                <p:cNvSpPr txBox="1"/>
                <p:nvPr/>
              </p:nvSpPr>
              <p:spPr>
                <a:xfrm>
                  <a:off x="5089530" y="5512497"/>
                  <a:ext cx="2452594" cy="935192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vi-VN" sz="32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  <m:r>
                          <a:rPr lang="vi-VN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vi-VN" sz="32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den>
                        </m:f>
                        <m:r>
                          <a:rPr 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f>
                          <m:fPr>
                            <m:ctrlPr>
                              <a:rPr lang="vi-VN" sz="32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en-US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den>
                        </m:f>
                      </m:oMath>
                    </m:oMathPara>
                  </a14:m>
                  <a:endParaRPr lang="vi-VN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49A20EC5-01F9-4117-ADFA-48553710974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89530" y="5512497"/>
                  <a:ext cx="2452594" cy="93519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="" xmlns:a16="http://schemas.microsoft.com/office/drawing/2014/main" id="{49A20EC5-01F9-4117-ADFA-48553710974B}"/>
                    </a:ext>
                  </a:extLst>
                </p:cNvPr>
                <p:cNvSpPr txBox="1"/>
                <p:nvPr/>
              </p:nvSpPr>
              <p:spPr>
                <a:xfrm>
                  <a:off x="7593241" y="4131967"/>
                  <a:ext cx="2452594" cy="935192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vi-VN" sz="32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  <m:r>
                          <a:rPr lang="vi-VN" sz="32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vi-VN" sz="32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den>
                        </m:f>
                        <m:r>
                          <a:rPr 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f>
                          <m:fPr>
                            <m:ctrlPr>
                              <a:rPr lang="vi-VN" sz="32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den>
                        </m:f>
                      </m:oMath>
                    </m:oMathPara>
                  </a14:m>
                  <a:endParaRPr lang="vi-VN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49A20EC5-01F9-4117-ADFA-48553710974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93241" y="4131967"/>
                  <a:ext cx="2452594" cy="93519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TextBox 20"/>
            <p:cNvSpPr txBox="1"/>
            <p:nvPr/>
          </p:nvSpPr>
          <p:spPr>
            <a:xfrm>
              <a:off x="1677299" y="4274049"/>
              <a:ext cx="1013419" cy="52322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Vậy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913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59058" y="1981200"/>
            <a:ext cx="8305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Tìm hiểu đặc điểm của mẫu số của các phân số có thể viết thành phân số thập phân.</a:t>
            </a:r>
            <a:endParaRPr lang="en-US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06958" y="890086"/>
            <a:ext cx="3810000" cy="788984"/>
          </a:xfrm>
          <a:prstGeom prst="rect">
            <a:avLst/>
          </a:prstGeom>
          <a:noFill/>
        </p:spPr>
        <p:txBody>
          <a:bodyPr wrap="square" lIns="49834" tIns="24917" rIns="49834" bIns="24917">
            <a:spAutoFit/>
          </a:bodyPr>
          <a:lstStyle/>
          <a:p>
            <a:pPr algn="ctr">
              <a:defRPr/>
            </a:pPr>
            <a:r>
              <a:rPr lang="en-US" sz="4800" b="1" dirty="0" err="1">
                <a:ln w="22225">
                  <a:noFill/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4800" b="1" dirty="0">
                <a:ln w="22225">
                  <a:noFill/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n w="22225">
                  <a:noFill/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800" b="1" dirty="0">
                <a:ln w="22225">
                  <a:noFill/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F222655-76DA-46DC-9784-0AA52BFFB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9058" y="3631929"/>
            <a:ext cx="1001104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rrow: Chevron 1">
            <a:extLst>
              <a:ext uri="{FF2B5EF4-FFF2-40B4-BE49-F238E27FC236}">
                <a16:creationId xmlns="" xmlns:a16="http://schemas.microsoft.com/office/drawing/2014/main" id="{AF096C16-4BDB-4886-B9B7-9D53B299A3C5}"/>
              </a:ext>
            </a:extLst>
          </p:cNvPr>
          <p:cNvSpPr/>
          <p:nvPr/>
        </p:nvSpPr>
        <p:spPr>
          <a:xfrm>
            <a:off x="1562929" y="2213152"/>
            <a:ext cx="264213" cy="228600"/>
          </a:xfrm>
          <a:prstGeom prst="chevr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9" name="Arrow: Chevron 7">
            <a:extLst>
              <a:ext uri="{FF2B5EF4-FFF2-40B4-BE49-F238E27FC236}">
                <a16:creationId xmlns="" xmlns:a16="http://schemas.microsoft.com/office/drawing/2014/main" id="{271CC798-EDD3-4BC6-A389-DDBEE902C8EF}"/>
              </a:ext>
            </a:extLst>
          </p:cNvPr>
          <p:cNvSpPr/>
          <p:nvPr/>
        </p:nvSpPr>
        <p:spPr>
          <a:xfrm>
            <a:off x="1562928" y="3779239"/>
            <a:ext cx="264213" cy="228600"/>
          </a:xfrm>
          <a:prstGeom prst="chevr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92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6525" y="2252036"/>
            <a:ext cx="4426132" cy="1325563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71828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284" y="3713246"/>
            <a:ext cx="1017646" cy="140904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189" y="3713246"/>
            <a:ext cx="1017646" cy="14090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657600"/>
            <a:ext cx="1017646" cy="14090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290" y="3350862"/>
            <a:ext cx="2928325" cy="354286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3633">
            <a:off x="3935928" y="5694809"/>
            <a:ext cx="479315" cy="65276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3633">
            <a:off x="4288097" y="5840953"/>
            <a:ext cx="465502" cy="63395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3633">
            <a:off x="3632878" y="6078415"/>
            <a:ext cx="479315" cy="65276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3633">
            <a:off x="4047251" y="6118623"/>
            <a:ext cx="479315" cy="65276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3633">
            <a:off x="4502703" y="6158831"/>
            <a:ext cx="479315" cy="65276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813994" y="706727"/>
            <a:ext cx="873470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ẤP TRỨNG GÀ</a:t>
            </a:r>
            <a:endParaRPr lang="en-US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Picture 24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476" y="2895601"/>
            <a:ext cx="2072200" cy="2814047"/>
          </a:xfrm>
          <a:prstGeom prst="rect">
            <a:avLst/>
          </a:prstGeom>
        </p:spPr>
      </p:pic>
      <p:pic>
        <p:nvPicPr>
          <p:cNvPr id="26" name="Picture 25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288" y="2970309"/>
            <a:ext cx="1984713" cy="2695240"/>
          </a:xfrm>
          <a:prstGeom prst="rect">
            <a:avLst/>
          </a:prstGeom>
        </p:spPr>
      </p:pic>
      <p:pic>
        <p:nvPicPr>
          <p:cNvPr id="24" name="Picture 23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848" y="3038387"/>
            <a:ext cx="2060380" cy="2647475"/>
          </a:xfrm>
          <a:prstGeom prst="rect">
            <a:avLst/>
          </a:prstGeom>
        </p:spPr>
      </p:pic>
      <p:sp>
        <p:nvSpPr>
          <p:cNvPr id="2" name="Action Button: Forward or Next 1">
            <a:hlinkClick r:id="rId13" action="ppaction://hlinksldjump" highlightClick="1"/>
          </p:cNvPr>
          <p:cNvSpPr/>
          <p:nvPr/>
        </p:nvSpPr>
        <p:spPr>
          <a:xfrm>
            <a:off x="11058801" y="6223718"/>
            <a:ext cx="784485" cy="559208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005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1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5173" y="732101"/>
            <a:ext cx="98771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</a:rPr>
              <a:t>     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62307" y="1735548"/>
                <a:ext cx="6157150" cy="1136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dirty="0"/>
                  <a:t>A.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4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2307" y="1735548"/>
                <a:ext cx="6157150" cy="1136850"/>
              </a:xfrm>
              <a:prstGeom prst="rect">
                <a:avLst/>
              </a:prstGeom>
              <a:blipFill rotWithShape="0">
                <a:blip r:embed="rId3"/>
                <a:stretch>
                  <a:fillRect l="-4455" b="-150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88355" y="2992363"/>
                <a:ext cx="6896337" cy="1132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dirty="0"/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4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355" y="2992363"/>
                <a:ext cx="6896337" cy="1132682"/>
              </a:xfrm>
              <a:prstGeom prst="rect">
                <a:avLst/>
              </a:prstGeom>
              <a:blipFill rotWithShape="0">
                <a:blip r:embed="rId4"/>
                <a:stretch>
                  <a:fillRect l="-3979" b="-150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62307" y="4125045"/>
                <a:ext cx="3821270" cy="1132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dirty="0"/>
                  <a:t>C.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US" sz="4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2307" y="4125045"/>
                <a:ext cx="3821270" cy="1132682"/>
              </a:xfrm>
              <a:prstGeom prst="rect">
                <a:avLst/>
              </a:prstGeom>
              <a:blipFill rotWithShape="0">
                <a:blip r:embed="rId5"/>
                <a:stretch>
                  <a:fillRect l="-7177" b="-15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/>
          <p:cNvSpPr/>
          <p:nvPr/>
        </p:nvSpPr>
        <p:spPr>
          <a:xfrm>
            <a:off x="2488355" y="1889428"/>
            <a:ext cx="684726" cy="70833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Home 8">
            <a:hlinkClick r:id="rId6" action="ppaction://hlinksldjump" highlightClick="1"/>
          </p:cNvPr>
          <p:cNvSpPr/>
          <p:nvPr/>
        </p:nvSpPr>
        <p:spPr>
          <a:xfrm>
            <a:off x="790873" y="5948088"/>
            <a:ext cx="734096" cy="6439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5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9471" y="544286"/>
            <a:ext cx="113483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</a:rPr>
              <a:t>    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4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17145" y="2506047"/>
            <a:ext cx="59929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5251" y="3458816"/>
            <a:ext cx="55487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Sai</a:t>
            </a:r>
          </a:p>
        </p:txBody>
      </p:sp>
      <p:sp>
        <p:nvSpPr>
          <p:cNvPr id="8" name="Oval 7"/>
          <p:cNvSpPr/>
          <p:nvPr/>
        </p:nvSpPr>
        <p:spPr>
          <a:xfrm>
            <a:off x="2317145" y="3458816"/>
            <a:ext cx="684726" cy="70833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/>
          </a:p>
        </p:txBody>
      </p:sp>
      <p:sp>
        <p:nvSpPr>
          <p:cNvPr id="9" name="Action Button: Home 8">
            <a:hlinkClick r:id="rId4" action="ppaction://hlinksldjump" highlightClick="1"/>
          </p:cNvPr>
          <p:cNvSpPr/>
          <p:nvPr/>
        </p:nvSpPr>
        <p:spPr>
          <a:xfrm>
            <a:off x="424543" y="5934139"/>
            <a:ext cx="734096" cy="6439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5538189" y="3458816"/>
            <a:ext cx="4751614" cy="1932480"/>
            <a:chOff x="5600700" y="3700877"/>
            <a:chExt cx="4751614" cy="1932480"/>
          </a:xfrm>
        </p:grpSpPr>
        <p:sp>
          <p:nvSpPr>
            <p:cNvPr id="7" name="Cloud Callout 6"/>
            <p:cNvSpPr/>
            <p:nvPr/>
          </p:nvSpPr>
          <p:spPr>
            <a:xfrm>
              <a:off x="5600700" y="3700877"/>
              <a:ext cx="4751614" cy="1932480"/>
            </a:xfrm>
            <a:prstGeom prst="cloudCallo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343650" y="4323810"/>
              <a:ext cx="339868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Lấy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ví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dụ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minh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họa</a:t>
              </a:r>
              <a:endParaRPr lang="en-GB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GB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849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22513" y="152400"/>
                <a:ext cx="11103429" cy="1745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i="1" dirty="0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</a:rPr>
                  <a:t>     </a:t>
                </a:r>
                <a:r>
                  <a:rPr lang="en-US" sz="4400" b="1" i="1" dirty="0" err="1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4400" b="1" i="1" dirty="0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i="1" dirty="0" err="1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400" b="1" i="1" dirty="0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ln w="13462">
                              <a:solidFill>
                                <a:schemeClr val="bg1"/>
                              </a:solidFill>
                              <a:prstDash val="solid"/>
                            </a:ln>
                            <a:solidFill>
                              <a:srgbClr val="C00000"/>
                            </a:solidFill>
                            <a:effectLst/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n w="13462">
                              <a:solidFill>
                                <a:schemeClr val="bg1"/>
                              </a:solidFill>
                              <a:prstDash val="solid"/>
                            </a:ln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400" b="1" i="1" smtClean="0">
                            <a:ln w="13462">
                              <a:solidFill>
                                <a:schemeClr val="bg1"/>
                              </a:solidFill>
                              <a:prstDash val="solid"/>
                            </a:ln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sz="4400" b="1" i="1" dirty="0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i="1" dirty="0" err="1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4400" b="1" i="1" dirty="0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i="1" dirty="0" err="1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thể</a:t>
                </a:r>
                <a:r>
                  <a:rPr lang="en-US" sz="4400" b="1" i="1" dirty="0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i="1" dirty="0" err="1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4400" b="1" i="1" dirty="0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i="1" dirty="0" err="1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en-US" sz="4400" b="1" i="1" dirty="0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i="1" dirty="0" err="1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4400" b="1" i="1" dirty="0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i="1" dirty="0" err="1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400" b="1" i="1" dirty="0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i="1" dirty="0" err="1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thập</a:t>
                </a:r>
                <a:r>
                  <a:rPr lang="en-US" sz="4400" b="1" i="1" dirty="0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i="1" dirty="0" err="1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4400" b="1" i="1" dirty="0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400" b="1" i="1" dirty="0" err="1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nào</a:t>
                </a:r>
                <a:r>
                  <a:rPr lang="en-US" sz="4400" b="1" i="1" dirty="0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?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13" y="152400"/>
                <a:ext cx="11103429" cy="1745671"/>
              </a:xfrm>
              <a:prstGeom prst="rect">
                <a:avLst/>
              </a:prstGeom>
              <a:blipFill rotWithShape="1">
                <a:blip r:embed="rId3"/>
                <a:stretch>
                  <a:fillRect l="-2252" b="-16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395728" y="1962086"/>
                <a:ext cx="5992969" cy="1054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/>
                  <a:t>A.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4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5728" y="1962086"/>
                <a:ext cx="5992969" cy="1054071"/>
              </a:xfrm>
              <a:prstGeom prst="rect">
                <a:avLst/>
              </a:prstGeom>
              <a:blipFill rotWithShape="0">
                <a:blip r:embed="rId4"/>
                <a:stretch>
                  <a:fillRect l="-4069" b="-132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95728" y="3183629"/>
                <a:ext cx="8153400" cy="1054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/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4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5728" y="3183629"/>
                <a:ext cx="8153400" cy="1054071"/>
              </a:xfrm>
              <a:prstGeom prst="rect">
                <a:avLst/>
              </a:prstGeom>
              <a:blipFill rotWithShape="0">
                <a:blip r:embed="rId5"/>
                <a:stretch>
                  <a:fillRect l="-2990" b="-132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95728" y="4510602"/>
                <a:ext cx="6476678" cy="1054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/>
                  <a:t>C.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en-US" sz="4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5728" y="4510602"/>
                <a:ext cx="6476678" cy="1054071"/>
              </a:xfrm>
              <a:prstGeom prst="rect">
                <a:avLst/>
              </a:prstGeom>
              <a:blipFill rotWithShape="0">
                <a:blip r:embed="rId6"/>
                <a:stretch>
                  <a:fillRect l="-3766" b="-132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ction Button: Home 6">
            <a:hlinkClick r:id="rId7" action="ppaction://hlinksldjump" highlightClick="1"/>
          </p:cNvPr>
          <p:cNvSpPr/>
          <p:nvPr/>
        </p:nvSpPr>
        <p:spPr>
          <a:xfrm>
            <a:off x="0" y="6324600"/>
            <a:ext cx="762000" cy="5334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70944" y="4683470"/>
            <a:ext cx="684726" cy="70833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/>
          </a:p>
        </p:txBody>
      </p:sp>
      <p:sp>
        <p:nvSpPr>
          <p:cNvPr id="10" name="Oval 9"/>
          <p:cNvSpPr/>
          <p:nvPr/>
        </p:nvSpPr>
        <p:spPr>
          <a:xfrm>
            <a:off x="2281999" y="2170973"/>
            <a:ext cx="684726" cy="70833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339128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5" tmFilter="0, 0; 0.125,0.2665; 0.25,0.4; 0.375,0.465; 0.5,0.5;  0.625,0.535; 0.75,0.6; 0.875,0.7335; 1,1">
                                          <p:stCondLst>
                                            <p:cond delay="49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62" decel="50000">
                                          <p:stCondLst>
                                            <p:cond delay="25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62" decel="50000">
                                          <p:stCondLst>
                                            <p:cond delay="62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5" tmFilter="0, 0; 0.125,0.2665; 0.25,0.4; 0.375,0.465; 0.5,0.5;  0.625,0.535; 0.75,0.6; 0.875,0.7335; 1,1">
                                          <p:stCondLst>
                                            <p:cond delay="49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62" decel="50000">
                                          <p:stCondLst>
                                            <p:cond delay="25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62" decel="50000">
                                          <p:stCondLst>
                                            <p:cond delay="62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920642" y="4588534"/>
            <a:ext cx="9781239" cy="954107"/>
            <a:chOff x="898574" y="4682149"/>
            <a:chExt cx="8645807" cy="953492"/>
          </a:xfrm>
        </p:grpSpPr>
        <p:sp>
          <p:nvSpPr>
            <p:cNvPr id="5" name="Freeform 11"/>
            <p:cNvSpPr/>
            <p:nvPr/>
          </p:nvSpPr>
          <p:spPr>
            <a:xfrm>
              <a:off x="898574" y="4749713"/>
              <a:ext cx="625836" cy="455319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chemeClr val="accent6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12"/>
            <p:cNvSpPr>
              <a:spLocks noChangeArrowheads="1"/>
            </p:cNvSpPr>
            <p:nvPr/>
          </p:nvSpPr>
          <p:spPr bwMode="auto">
            <a:xfrm>
              <a:off x="1654416" y="4682149"/>
              <a:ext cx="7889965" cy="953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buNone/>
              </a:pP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Vận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 </a:t>
              </a:r>
              <a:r>
                <a:rPr lang="fr-FR" sz="28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fr-FR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fr-FR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trước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920642" y="2394065"/>
            <a:ext cx="10634049" cy="954107"/>
            <a:chOff x="833998" y="2683948"/>
            <a:chExt cx="8000582" cy="952975"/>
          </a:xfrm>
        </p:grpSpPr>
        <p:sp>
          <p:nvSpPr>
            <p:cNvPr id="8" name="Rectangle 14"/>
            <p:cNvSpPr>
              <a:spLocks noChangeArrowheads="1"/>
            </p:cNvSpPr>
            <p:nvPr/>
          </p:nvSpPr>
          <p:spPr bwMode="auto">
            <a:xfrm>
              <a:off x="1477341" y="2683948"/>
              <a:ext cx="7357239" cy="952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8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đọc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thập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đoạn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tia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Freeform 11"/>
            <p:cNvSpPr/>
            <p:nvPr/>
          </p:nvSpPr>
          <p:spPr>
            <a:xfrm>
              <a:off x="833998" y="2751474"/>
              <a:ext cx="548053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chemeClr val="accent6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920642" y="3510137"/>
            <a:ext cx="9959735" cy="954107"/>
            <a:chOff x="907706" y="3670788"/>
            <a:chExt cx="9959683" cy="954105"/>
          </a:xfrm>
        </p:grpSpPr>
        <p:sp>
          <p:nvSpPr>
            <p:cNvPr id="11" name="Freeform 11"/>
            <p:cNvSpPr/>
            <p:nvPr/>
          </p:nvSpPr>
          <p:spPr>
            <a:xfrm>
              <a:off x="907706" y="3706178"/>
              <a:ext cx="625472" cy="455611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chemeClr val="accent6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7"/>
            <p:cNvSpPr>
              <a:spLocks noChangeArrowheads="1"/>
            </p:cNvSpPr>
            <p:nvPr/>
          </p:nvSpPr>
          <p:spPr bwMode="auto">
            <a:xfrm>
              <a:off x="1753282" y="3670788"/>
              <a:ext cx="9114107" cy="954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fr-FR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chuyển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thành</a:t>
              </a:r>
              <a:r>
                <a:rPr lang="fr-F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fr-FR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fr-FR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thập</a:t>
              </a:r>
              <a:r>
                <a:rPr lang="fr-FR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8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fr-FR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4010692" y="1397106"/>
            <a:ext cx="3081293" cy="808216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1276999"/>
              </a:avLst>
            </a:prstTxWarp>
            <a:spAutoFit/>
          </a:bodyPr>
          <a:lstStyle/>
          <a:p>
            <a:pPr algn="ctr">
              <a:defRPr/>
            </a:pPr>
            <a:r>
              <a:rPr lang="en-US" sz="5400" b="1" dirty="0">
                <a:ln w="0"/>
                <a:solidFill>
                  <a:srgbClr val="00009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MỤC TIÊU</a:t>
            </a:r>
          </a:p>
        </p:txBody>
      </p:sp>
    </p:spTree>
    <p:extLst>
      <p:ext uri="{BB962C8B-B14F-4D97-AF65-F5344CB8AC3E}">
        <p14:creationId xmlns:p14="http://schemas.microsoft.com/office/powerpoint/2010/main" val="145305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9647" y="2406416"/>
            <a:ext cx="5956862" cy="1325563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364284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917039" y="697984"/>
            <a:ext cx="10145485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   </a:t>
            </a:r>
            <a:r>
              <a:rPr lang="en-US" altLang="en-US" b="1" u="sng" dirty="0" err="1">
                <a:latin typeface="Times New Roman" panose="02020603050405020304" pitchFamily="18" charset="0"/>
              </a:rPr>
              <a:t>Bài</a:t>
            </a:r>
            <a:r>
              <a:rPr lang="en-US" altLang="en-US" b="1" u="sng" dirty="0">
                <a:latin typeface="Times New Roman" panose="02020603050405020304" pitchFamily="18" charset="0"/>
              </a:rPr>
              <a:t> 1</a:t>
            </a:r>
            <a:r>
              <a:rPr lang="en-US" altLang="en-US" b="1" dirty="0">
                <a:latin typeface="Times New Roman" panose="02020603050405020304" pitchFamily="18" charset="0"/>
              </a:rPr>
              <a:t>: </a:t>
            </a:r>
            <a:r>
              <a:rPr lang="en-US" altLang="en-US" b="1" dirty="0" err="1">
                <a:latin typeface="Times New Roman" panose="02020603050405020304" pitchFamily="18" charset="0"/>
              </a:rPr>
              <a:t>Viết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thập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thích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hợp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vào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chỗ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chấm</a:t>
            </a:r>
            <a:r>
              <a:rPr lang="en-US" altLang="en-US" b="1" dirty="0">
                <a:latin typeface="Times New Roman" panose="02020603050405020304" pitchFamily="18" charset="0"/>
              </a:rPr>
              <a:t> d</a:t>
            </a:r>
            <a:r>
              <a:rPr lang="vi-VN" altLang="en-US" b="1" dirty="0">
                <a:latin typeface="Times New Roman" panose="02020603050405020304" pitchFamily="18" charset="0"/>
              </a:rPr>
              <a:t>ư</a:t>
            </a:r>
            <a:r>
              <a:rPr lang="en-US" altLang="en-US" b="1" dirty="0" err="1">
                <a:latin typeface="Times New Roman" panose="02020603050405020304" pitchFamily="18" charset="0"/>
              </a:rPr>
              <a:t>ới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mỗi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vạch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tia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số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928915" y="2188026"/>
            <a:ext cx="10363199" cy="2009002"/>
            <a:chOff x="928915" y="2188026"/>
            <a:chExt cx="10363199" cy="2009002"/>
          </a:xfrm>
        </p:grpSpPr>
        <p:grpSp>
          <p:nvGrpSpPr>
            <p:cNvPr id="43" name="Group 42"/>
            <p:cNvGrpSpPr/>
            <p:nvPr/>
          </p:nvGrpSpPr>
          <p:grpSpPr>
            <a:xfrm>
              <a:off x="928915" y="2917367"/>
              <a:ext cx="10363199" cy="333834"/>
              <a:chOff x="928915" y="2685139"/>
              <a:chExt cx="10363199" cy="333834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flipV="1">
                <a:off x="928915" y="2859311"/>
                <a:ext cx="10363199" cy="3"/>
              </a:xfrm>
              <a:prstGeom prst="straightConnector1">
                <a:avLst/>
              </a:prstGeom>
              <a:ln w="38100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2235200" y="2699658"/>
                <a:ext cx="0" cy="319315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5834742" y="2699656"/>
                <a:ext cx="0" cy="319315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4020456" y="2699655"/>
                <a:ext cx="0" cy="319315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3135085" y="2699655"/>
                <a:ext cx="0" cy="319315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4934857" y="2699658"/>
                <a:ext cx="0" cy="319315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6705599" y="2685140"/>
                <a:ext cx="0" cy="319315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8461828" y="2699655"/>
                <a:ext cx="0" cy="319315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7561943" y="2699657"/>
                <a:ext cx="0" cy="319315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9332685" y="2685139"/>
                <a:ext cx="0" cy="319315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1378857" y="2699655"/>
                <a:ext cx="0" cy="319315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10218056" y="2685139"/>
                <a:ext cx="0" cy="319315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Text Box 19"/>
            <p:cNvSpPr txBox="1">
              <a:spLocks noChangeArrowheads="1"/>
            </p:cNvSpPr>
            <p:nvPr/>
          </p:nvSpPr>
          <p:spPr bwMode="auto">
            <a:xfrm>
              <a:off x="1183594" y="3410851"/>
              <a:ext cx="390525" cy="58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0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920049" y="3410851"/>
                  <a:ext cx="630301" cy="7861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alt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den>
                        </m:f>
                      </m:oMath>
                    </m:oMathPara>
                  </a14:m>
                  <a:endParaRPr lang="en-US" alt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5" name="Text 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20049" y="3410851"/>
                  <a:ext cx="630301" cy="7861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819934" y="3410850"/>
                  <a:ext cx="630301" cy="7861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alt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den>
                        </m:f>
                      </m:oMath>
                    </m:oMathPara>
                  </a14:m>
                  <a:endParaRPr lang="en-US" alt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6" name="Text 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19934" y="3410850"/>
                  <a:ext cx="630301" cy="7861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Text Box 19"/>
            <p:cNvSpPr txBox="1">
              <a:spLocks noChangeArrowheads="1"/>
            </p:cNvSpPr>
            <p:nvPr/>
          </p:nvSpPr>
          <p:spPr bwMode="auto">
            <a:xfrm>
              <a:off x="10022793" y="2188026"/>
              <a:ext cx="390525" cy="58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48" name="Text Box 19"/>
          <p:cNvSpPr txBox="1">
            <a:spLocks noChangeArrowheads="1"/>
          </p:cNvSpPr>
          <p:nvPr/>
        </p:nvSpPr>
        <p:spPr bwMode="auto">
          <a:xfrm>
            <a:off x="5509187" y="3513216"/>
            <a:ext cx="5950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70C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49" name="Text Box 19"/>
          <p:cNvSpPr txBox="1">
            <a:spLocks noChangeArrowheads="1"/>
          </p:cNvSpPr>
          <p:nvPr/>
        </p:nvSpPr>
        <p:spPr bwMode="auto">
          <a:xfrm>
            <a:off x="3722938" y="3503672"/>
            <a:ext cx="5950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70C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50" name="Text Box 19"/>
          <p:cNvSpPr txBox="1">
            <a:spLocks noChangeArrowheads="1"/>
          </p:cNvSpPr>
          <p:nvPr/>
        </p:nvSpPr>
        <p:spPr bwMode="auto">
          <a:xfrm>
            <a:off x="4590676" y="3503671"/>
            <a:ext cx="5950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70C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51" name="Text Box 19"/>
          <p:cNvSpPr txBox="1">
            <a:spLocks noChangeArrowheads="1"/>
          </p:cNvSpPr>
          <p:nvPr/>
        </p:nvSpPr>
        <p:spPr bwMode="auto">
          <a:xfrm>
            <a:off x="8178626" y="3503671"/>
            <a:ext cx="5950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70C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52" name="Text Box 19"/>
          <p:cNvSpPr txBox="1">
            <a:spLocks noChangeArrowheads="1"/>
          </p:cNvSpPr>
          <p:nvPr/>
        </p:nvSpPr>
        <p:spPr bwMode="auto">
          <a:xfrm>
            <a:off x="6427698" y="3511550"/>
            <a:ext cx="5950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70C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53" name="Text Box 19"/>
          <p:cNvSpPr txBox="1">
            <a:spLocks noChangeArrowheads="1"/>
          </p:cNvSpPr>
          <p:nvPr/>
        </p:nvSpPr>
        <p:spPr bwMode="auto">
          <a:xfrm>
            <a:off x="7295436" y="3487044"/>
            <a:ext cx="5950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70C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9046364" y="3487044"/>
            <a:ext cx="5950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70C0"/>
                </a:solidFill>
                <a:latin typeface="Times New Roman" panose="02020603050405020304" pitchFamily="18" charset="0"/>
              </a:rPr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19"/>
              <p:cNvSpPr txBox="1">
                <a:spLocks noChangeArrowheads="1"/>
              </p:cNvSpPr>
              <p:nvPr/>
            </p:nvSpPr>
            <p:spPr bwMode="auto">
              <a:xfrm>
                <a:off x="3654532" y="3441032"/>
                <a:ext cx="630301" cy="786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54532" y="3441032"/>
                <a:ext cx="630301" cy="7861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19"/>
              <p:cNvSpPr txBox="1">
                <a:spLocks noChangeArrowheads="1"/>
              </p:cNvSpPr>
              <p:nvPr/>
            </p:nvSpPr>
            <p:spPr bwMode="auto">
              <a:xfrm>
                <a:off x="4615965" y="3441032"/>
                <a:ext cx="630301" cy="786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1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15965" y="3441032"/>
                <a:ext cx="630301" cy="7861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19"/>
              <p:cNvSpPr txBox="1">
                <a:spLocks noChangeArrowheads="1"/>
              </p:cNvSpPr>
              <p:nvPr/>
            </p:nvSpPr>
            <p:spPr bwMode="auto">
              <a:xfrm>
                <a:off x="5499405" y="3449120"/>
                <a:ext cx="630301" cy="786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99405" y="3449120"/>
                <a:ext cx="630301" cy="7861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19"/>
              <p:cNvSpPr txBox="1">
                <a:spLocks noChangeArrowheads="1"/>
              </p:cNvSpPr>
              <p:nvPr/>
            </p:nvSpPr>
            <p:spPr bwMode="auto">
              <a:xfrm>
                <a:off x="6427698" y="3446475"/>
                <a:ext cx="630301" cy="786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27698" y="3446475"/>
                <a:ext cx="630301" cy="7861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Box 19"/>
              <p:cNvSpPr txBox="1">
                <a:spLocks noChangeArrowheads="1"/>
              </p:cNvSpPr>
              <p:nvPr/>
            </p:nvSpPr>
            <p:spPr bwMode="auto">
              <a:xfrm>
                <a:off x="7310888" y="3438594"/>
                <a:ext cx="630301" cy="786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10888" y="3438594"/>
                <a:ext cx="630301" cy="7861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 Box 19"/>
              <p:cNvSpPr txBox="1">
                <a:spLocks noChangeArrowheads="1"/>
              </p:cNvSpPr>
              <p:nvPr/>
            </p:nvSpPr>
            <p:spPr bwMode="auto">
              <a:xfrm>
                <a:off x="8127908" y="3440862"/>
                <a:ext cx="630301" cy="786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27908" y="3440862"/>
                <a:ext cx="630301" cy="7861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 Box 19"/>
              <p:cNvSpPr txBox="1">
                <a:spLocks noChangeArrowheads="1"/>
              </p:cNvSpPr>
              <p:nvPr/>
            </p:nvSpPr>
            <p:spPr bwMode="auto">
              <a:xfrm>
                <a:off x="8994840" y="3410092"/>
                <a:ext cx="630301" cy="786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94840" y="3410092"/>
                <a:ext cx="630301" cy="7861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574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2" grpId="0"/>
      <p:bldP spid="53" grpId="0"/>
      <p:bldP spid="57" grpId="0"/>
      <p:bldP spid="59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944</Words>
  <Application>Microsoft Office PowerPoint</Application>
  <PresentationFormat>Custom</PresentationFormat>
  <Paragraphs>114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THỰC HÀNH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 TOÁN 5</dc:title>
  <dc:creator>Admin</dc:creator>
  <cp:lastModifiedBy>Admin</cp:lastModifiedBy>
  <cp:revision>20</cp:revision>
  <dcterms:created xsi:type="dcterms:W3CDTF">2021-08-20T13:24:13Z</dcterms:created>
  <dcterms:modified xsi:type="dcterms:W3CDTF">2021-09-06T10:39:33Z</dcterms:modified>
</cp:coreProperties>
</file>