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8" r:id="rId2"/>
  </p:sldMasterIdLst>
  <p:notesMasterIdLst>
    <p:notesMasterId r:id="rId15"/>
  </p:notesMasterIdLst>
  <p:sldIdLst>
    <p:sldId id="362" r:id="rId3"/>
    <p:sldId id="361" r:id="rId4"/>
    <p:sldId id="295" r:id="rId5"/>
    <p:sldId id="318" r:id="rId6"/>
    <p:sldId id="346" r:id="rId7"/>
    <p:sldId id="353" r:id="rId8"/>
    <p:sldId id="348" r:id="rId9"/>
    <p:sldId id="349" r:id="rId10"/>
    <p:sldId id="350" r:id="rId11"/>
    <p:sldId id="345" r:id="rId12"/>
    <p:sldId id="356" r:id="rId13"/>
    <p:sldId id="364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abia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abia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9933"/>
    <a:srgbClr val="FFFF66"/>
    <a:srgbClr val="008080"/>
    <a:srgbClr val="66FFFF"/>
    <a:srgbClr val="66FF33"/>
    <a:srgbClr val="FF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94434" autoAdjust="0"/>
  </p:normalViewPr>
  <p:slideViewPr>
    <p:cSldViewPr>
      <p:cViewPr>
        <p:scale>
          <a:sx n="63" d="100"/>
          <a:sy n="63" d="100"/>
        </p:scale>
        <p:origin x="78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90C24-AE5E-436D-B64C-8F5363395580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2481-70D3-4AB5-99A4-EE3FEF5A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7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DDC2553-1B45-451E-AD71-6724F84F8641}" type="slidenum">
              <a:rPr lang="vi-VN" altLang="en-US" sz="1200">
                <a:cs typeface="Arial" panose="020B0604020202020204" pitchFamily="34" charset="0"/>
              </a:rPr>
              <a:pPr eaLnBrk="1" hangingPunct="1"/>
              <a:t>1</a:t>
            </a:fld>
            <a:endParaRPr lang="vi-VN" altLang="en-US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9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46AC-18F8-4E02-9FB5-040F2CB2E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99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5F61E-538D-4845-99EF-31BBB63DC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7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6CC9E-8D02-4F4C-80F6-9E88ABE68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27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3FE9C-EA9B-440A-A4D6-BAB126D2C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19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ABAFD-3AFF-48A2-AC95-AA863D780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6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29A2F-4066-4229-875B-FE286B728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A406A-D464-479A-9CBA-D52E4E6F2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5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96D53-CEC8-46E8-986D-FD85066F08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4C5E6-5FD0-486E-A147-E882E08E4F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5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5293E-0DF6-4CF2-9700-9E4D8CC41C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95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5BC84-A964-48B9-AC38-E10A2E0BE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1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83274-64E9-40DA-A4C2-29872D84B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550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91B74-722E-4334-A79A-2C915C011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85B64-BBD2-4C9F-A033-81AC96FCF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98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27438-9B6D-4276-BE53-6584FEFD2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57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3AC6A-240A-4533-8A33-526B3D852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03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E6ADE-E971-440B-AD2E-EAE7035F9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70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BB36F-B803-45C9-A70B-7922B02ACA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68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1FF07-AE56-41F1-8852-B94127F51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7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332D4-5375-4F98-AE41-3BAD6774D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40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6D580-6C1D-4A94-8EAD-B59BCB591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63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FC137-CA2E-4152-8A8E-A2A9C9DC8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9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09BC0-B7FD-4739-B95A-D01B661E5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3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3F5A2-73D3-49F0-8F23-B660337A0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51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833B1-EE9F-4372-8C54-7CBB6B35F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8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CAB26-C8D1-4A19-B7B5-8876CDF4F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4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itchFamily="18" charset="0"/>
              </a:defRPr>
            </a:lvl1pPr>
          </a:lstStyle>
          <a:p>
            <a:fld id="{BDC3BB15-4347-4DF7-818A-6CA69A3C2E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F08658AC-D65A-4961-AD03-43E8636425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" y="80628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508" y="-27384"/>
            <a:ext cx="9137613" cy="962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70" tIns="41585" rIns="83170" bIns="41585" anchor="ctr"/>
          <a:lstStyle/>
          <a:p>
            <a:pPr algn="ctr">
              <a:lnSpc>
                <a:spcPts val="3456"/>
              </a:lnSpc>
              <a:defRPr/>
            </a:pPr>
            <a:r>
              <a:rPr lang="en-US" sz="221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ts val="3456"/>
              </a:lnSpc>
              <a:defRPr/>
            </a:pPr>
            <a:r>
              <a:rPr lang="en-US" sz="2213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323528" y="2960948"/>
            <a:ext cx="7848207" cy="2204050"/>
          </a:xfrm>
          <a:prstGeom prst="rect">
            <a:avLst/>
          </a:prstGeom>
          <a:ln>
            <a:noFill/>
            <a:prstDash val="dash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3170" tIns="41585" rIns="83170" bIns="41585">
            <a:spAutoFit/>
          </a:bodyPr>
          <a:lstStyle/>
          <a:p>
            <a:pPr algn="ctr">
              <a:spcAft>
                <a:spcPts val="302"/>
              </a:spcAft>
              <a:defRPr/>
            </a:pPr>
            <a:r>
              <a:rPr lang="en-US" sz="4828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Bài</a:t>
            </a:r>
            <a:r>
              <a:rPr lang="en-US" sz="4828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828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giảng</a:t>
            </a:r>
            <a:r>
              <a:rPr lang="en-US" sz="4828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828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điện</a:t>
            </a:r>
            <a:r>
              <a:rPr lang="en-US" sz="4828" b="1" dirty="0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828" b="1" dirty="0" err="1">
                <a:solidFill>
                  <a:schemeClr val="tx1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tử</a:t>
            </a:r>
            <a:endParaRPr lang="en-US" sz="4828" b="1" dirty="0">
              <a:solidFill>
                <a:schemeClr val="tx1"/>
              </a:solidFill>
              <a:latin typeface="Times New Roman" pitchFamily="18" charset="0"/>
              <a:ea typeface="BankGothic-Medium"/>
              <a:cs typeface="Times New Roman" pitchFamily="18" charset="0"/>
            </a:endParaRPr>
          </a:p>
          <a:p>
            <a:pPr algn="ctr">
              <a:spcAft>
                <a:spcPts val="302"/>
              </a:spcAft>
              <a:defRPr/>
            </a:pPr>
            <a:r>
              <a:rPr lang="en-US" sz="4828" b="1" dirty="0" err="1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Môn</a:t>
            </a:r>
            <a:r>
              <a:rPr lang="en-US" sz="4828" b="1" dirty="0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: </a:t>
            </a:r>
            <a:r>
              <a:rPr lang="en-US" sz="4828" b="1" dirty="0" err="1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Thủ</a:t>
            </a:r>
            <a:r>
              <a:rPr lang="en-US" sz="4828" b="1" dirty="0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828" b="1" dirty="0" err="1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công</a:t>
            </a:r>
            <a:r>
              <a:rPr lang="en-US" sz="4828" b="1" dirty="0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– </a:t>
            </a:r>
            <a:r>
              <a:rPr lang="en-US" sz="4828" b="1" dirty="0" err="1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Lớp</a:t>
            </a:r>
            <a:r>
              <a:rPr lang="en-US" sz="4828" b="1" dirty="0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4828" b="1" dirty="0">
                <a:solidFill>
                  <a:schemeClr val="accent6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2</a:t>
            </a:r>
          </a:p>
          <a:p>
            <a:pPr algn="ctr">
              <a:spcAft>
                <a:spcPts val="302"/>
              </a:spcAft>
              <a:defRPr/>
            </a:pPr>
            <a:r>
              <a:rPr lang="en-US" sz="3621" b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Bài</a:t>
            </a:r>
            <a:r>
              <a:rPr lang="en-US" sz="3621" b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15: </a:t>
            </a:r>
            <a:r>
              <a:rPr lang="en-US" sz="3621" b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Làm</a:t>
            </a:r>
            <a:r>
              <a:rPr lang="en-US" sz="3621" b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err="1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vòng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err="1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đeo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err="1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tay</a:t>
            </a:r>
            <a:r>
              <a:rPr lang="en-US" sz="3621" b="1" dirty="0" smtClean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</a:t>
            </a:r>
            <a:r>
              <a:rPr lang="en-US" sz="3621" b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tay</a:t>
            </a:r>
            <a:r>
              <a:rPr lang="en-US" sz="3621" b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( </a:t>
            </a:r>
            <a:r>
              <a:rPr lang="en-US" sz="3621" b="1" dirty="0" err="1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tiết</a:t>
            </a:r>
            <a:r>
              <a:rPr lang="en-US" sz="3621" b="1" dirty="0">
                <a:solidFill>
                  <a:srgbClr val="FF0000"/>
                </a:solidFill>
                <a:latin typeface="Times New Roman" pitchFamily="18" charset="0"/>
                <a:ea typeface="BankGothic-Medium"/>
                <a:cs typeface="Times New Roman" pitchFamily="18" charset="0"/>
              </a:rPr>
              <a:t> 1)</a:t>
            </a:r>
            <a:endParaRPr lang="en-US" sz="3621" b="1" dirty="0">
              <a:solidFill>
                <a:srgbClr val="FF0000"/>
              </a:solidFill>
              <a:latin typeface="Times New Roman" pitchFamily="18" charset="0"/>
              <a:ea typeface="BankGothic-Medium"/>
              <a:cs typeface="Times New Roman" pitchFamily="18" charset="0"/>
            </a:endParaRPr>
          </a:p>
        </p:txBody>
      </p:sp>
      <p:pic>
        <p:nvPicPr>
          <p:cNvPr id="2052" name="Anniversary-Beethoven_hvxt.mp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869" y="5878871"/>
            <a:ext cx="304986" cy="24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352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39" name="Picture 7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16450"/>
            <a:ext cx="13795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Unicycle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689475"/>
            <a:ext cx="121126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Yacht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084763"/>
            <a:ext cx="12049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DSC00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0"/>
            <a:ext cx="6480175" cy="68580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 descr="DSCN08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2663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4" descr="DSCN08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125"/>
            <a:ext cx="26273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DSCN08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049838"/>
            <a:ext cx="2628900" cy="1763712"/>
          </a:xfrm>
          <a:prstGeom prst="rect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0" y="0"/>
            <a:ext cx="2663825" cy="831850"/>
          </a:xfrm>
          <a:prstGeom prst="rect">
            <a:avLst/>
          </a:prstGeom>
          <a:solidFill>
            <a:srgbClr val="9900CC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</a:rPr>
              <a:t>HOẠT ĐỘNG 3</a:t>
            </a:r>
            <a:r>
              <a:rPr lang="en-US" sz="2000" b="1" u="sng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en-US" sz="2400" b="1" u="sng">
                <a:solidFill>
                  <a:schemeClr val="bg1"/>
                </a:solidFill>
                <a:latin typeface="Times New Roman" pitchFamily="18" charset="0"/>
              </a:rPr>
              <a:t> THỰC HÀNH</a:t>
            </a:r>
            <a:r>
              <a:rPr lang="en-US" sz="1800">
                <a:latin typeface=".VnArabiaH" pitchFamily="34" charset="0"/>
              </a:rPr>
              <a:t> </a:t>
            </a:r>
          </a:p>
        </p:txBody>
      </p:sp>
    </p:spTree>
  </p:cSld>
  <p:clrMapOvr>
    <a:masterClrMapping/>
  </p:clrMapOvr>
  <p:transition advTm="60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16" name="Group 4"/>
          <p:cNvGraphicFramePr>
            <a:graphicFrameLocks noGrp="1"/>
          </p:cNvGraphicFramePr>
          <p:nvPr>
            <p:ph type="title"/>
          </p:nvPr>
        </p:nvGraphicFramePr>
        <p:xfrm>
          <a:off x="4319588" y="277813"/>
          <a:ext cx="4043362" cy="414337"/>
        </p:xfrm>
        <a:graphic>
          <a:graphicData uri="http://schemas.openxmlformats.org/drawingml/2006/table">
            <a:tbl>
              <a:tblPr/>
              <a:tblGrid>
                <a:gridCol w="430212"/>
                <a:gridCol w="377825"/>
                <a:gridCol w="404813"/>
                <a:gridCol w="403225"/>
                <a:gridCol w="406400"/>
                <a:gridCol w="404812"/>
                <a:gridCol w="403225"/>
                <a:gridCol w="404813"/>
                <a:gridCol w="403225"/>
                <a:gridCol w="404812"/>
              </a:tblGrid>
              <a:tr h="41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540" name="Group 28"/>
          <p:cNvGraphicFramePr>
            <a:graphicFrameLocks noGrp="1"/>
          </p:cNvGraphicFramePr>
          <p:nvPr>
            <p:ph sz="half" idx="1"/>
          </p:nvPr>
        </p:nvGraphicFramePr>
        <p:xfrm>
          <a:off x="179388" y="1773238"/>
          <a:ext cx="4038600" cy="360362"/>
        </p:xfrm>
        <a:graphic>
          <a:graphicData uri="http://schemas.openxmlformats.org/drawingml/2006/table">
            <a:tbl>
              <a:tblPr/>
              <a:tblGrid>
                <a:gridCol w="431800"/>
                <a:gridCol w="374650"/>
                <a:gridCol w="404812"/>
                <a:gridCol w="371475"/>
                <a:gridCol w="438150"/>
                <a:gridCol w="403225"/>
                <a:gridCol w="403225"/>
                <a:gridCol w="404813"/>
                <a:gridCol w="401637"/>
                <a:gridCol w="404813"/>
              </a:tblGrid>
              <a:tr h="360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590" name="Group 78"/>
          <p:cNvGraphicFramePr>
            <a:graphicFrameLocks noGrp="1"/>
          </p:cNvGraphicFramePr>
          <p:nvPr>
            <p:ph sz="quarter" idx="2"/>
          </p:nvPr>
        </p:nvGraphicFramePr>
        <p:xfrm>
          <a:off x="4319588" y="800100"/>
          <a:ext cx="4038600" cy="388938"/>
        </p:xfrm>
        <a:graphic>
          <a:graphicData uri="http://schemas.openxmlformats.org/drawingml/2006/table">
            <a:tbl>
              <a:tblPr/>
              <a:tblGrid>
                <a:gridCol w="431800"/>
                <a:gridCol w="374650"/>
                <a:gridCol w="404812"/>
                <a:gridCol w="371475"/>
                <a:gridCol w="438150"/>
                <a:gridCol w="403225"/>
                <a:gridCol w="403225"/>
                <a:gridCol w="404813"/>
                <a:gridCol w="401637"/>
                <a:gridCol w="404813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615" name="Group 103"/>
          <p:cNvGraphicFramePr>
            <a:graphicFrameLocks noGrp="1"/>
          </p:cNvGraphicFramePr>
          <p:nvPr>
            <p:ph sz="quarter" idx="3"/>
          </p:nvPr>
        </p:nvGraphicFramePr>
        <p:xfrm>
          <a:off x="3846513" y="2133600"/>
          <a:ext cx="4038600" cy="358775"/>
        </p:xfrm>
        <a:graphic>
          <a:graphicData uri="http://schemas.openxmlformats.org/drawingml/2006/table">
            <a:tbl>
              <a:tblPr/>
              <a:tblGrid>
                <a:gridCol w="431800"/>
                <a:gridCol w="374650"/>
                <a:gridCol w="404812"/>
                <a:gridCol w="371475"/>
                <a:gridCol w="438150"/>
                <a:gridCol w="403225"/>
                <a:gridCol w="403225"/>
                <a:gridCol w="404813"/>
                <a:gridCol w="401637"/>
                <a:gridCol w="404813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5458" name="Picture 128" descr="DSCN0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2663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59" name="Group 129"/>
          <p:cNvGrpSpPr>
            <a:grpSpLocks/>
          </p:cNvGrpSpPr>
          <p:nvPr/>
        </p:nvGrpSpPr>
        <p:grpSpPr bwMode="auto">
          <a:xfrm>
            <a:off x="179388" y="4221163"/>
            <a:ext cx="1836737" cy="1727200"/>
            <a:chOff x="144" y="2064"/>
            <a:chExt cx="1152" cy="936"/>
          </a:xfrm>
        </p:grpSpPr>
        <p:grpSp>
          <p:nvGrpSpPr>
            <p:cNvPr id="15495" name="Group 130"/>
            <p:cNvGrpSpPr>
              <a:grpSpLocks/>
            </p:cNvGrpSpPr>
            <p:nvPr/>
          </p:nvGrpSpPr>
          <p:grpSpPr bwMode="auto">
            <a:xfrm rot="5400000">
              <a:off x="732" y="2436"/>
              <a:ext cx="936" cy="192"/>
              <a:chOff x="672" y="192"/>
              <a:chExt cx="2592" cy="288"/>
            </a:xfrm>
          </p:grpSpPr>
          <p:sp>
            <p:nvSpPr>
              <p:cNvPr id="15507" name="Rectangle 131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8" name="Rectangle 132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9" name="Rectangle 133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0" name="Rectangle 134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1" name="Rectangle 135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2" name="Rectangle 136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3" name="Rectangle 137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4" name="Rectangle 138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15" name="Rectangle 139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5496" name="Group 140"/>
            <p:cNvGrpSpPr>
              <a:grpSpLocks/>
            </p:cNvGrpSpPr>
            <p:nvPr/>
          </p:nvGrpSpPr>
          <p:grpSpPr bwMode="auto">
            <a:xfrm>
              <a:off x="144" y="2064"/>
              <a:ext cx="1152" cy="192"/>
              <a:chOff x="672" y="192"/>
              <a:chExt cx="2592" cy="288"/>
            </a:xfrm>
          </p:grpSpPr>
          <p:sp>
            <p:nvSpPr>
              <p:cNvPr id="15498" name="Rectangle 141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99" name="Rectangle 142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0" name="Rectangle 143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1" name="Rectangle 144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2" name="Rectangle 145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3" name="Rectangle 146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4" name="Rectangle 147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5" name="Rectangle 148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506" name="Rectangle 149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sp>
          <p:nvSpPr>
            <p:cNvPr id="15497" name="Line 150"/>
            <p:cNvSpPr>
              <a:spLocks noChangeShapeType="1"/>
            </p:cNvSpPr>
            <p:nvPr/>
          </p:nvSpPr>
          <p:spPr bwMode="auto">
            <a:xfrm flipV="1">
              <a:off x="1200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60" name="Group 151"/>
          <p:cNvGrpSpPr>
            <a:grpSpLocks/>
          </p:cNvGrpSpPr>
          <p:nvPr/>
        </p:nvGrpSpPr>
        <p:grpSpPr bwMode="auto">
          <a:xfrm>
            <a:off x="179388" y="2816225"/>
            <a:ext cx="7467600" cy="304800"/>
            <a:chOff x="672" y="192"/>
            <a:chExt cx="2592" cy="288"/>
          </a:xfrm>
        </p:grpSpPr>
        <p:sp>
          <p:nvSpPr>
            <p:cNvPr id="15486" name="Rectangle 152"/>
            <p:cNvSpPr>
              <a:spLocks noChangeArrowheads="1"/>
            </p:cNvSpPr>
            <p:nvPr/>
          </p:nvSpPr>
          <p:spPr bwMode="auto">
            <a:xfrm>
              <a:off x="1248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7" name="Rectangle 153"/>
            <p:cNvSpPr>
              <a:spLocks noChangeArrowheads="1"/>
            </p:cNvSpPr>
            <p:nvPr/>
          </p:nvSpPr>
          <p:spPr bwMode="auto">
            <a:xfrm>
              <a:off x="960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8" name="Rectangle 154"/>
            <p:cNvSpPr>
              <a:spLocks noChangeArrowheads="1"/>
            </p:cNvSpPr>
            <p:nvPr/>
          </p:nvSpPr>
          <p:spPr bwMode="auto">
            <a:xfrm>
              <a:off x="672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89" name="Rectangle 155"/>
            <p:cNvSpPr>
              <a:spLocks noChangeArrowheads="1"/>
            </p:cNvSpPr>
            <p:nvPr/>
          </p:nvSpPr>
          <p:spPr bwMode="auto">
            <a:xfrm>
              <a:off x="2688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0" name="Rectangle 156"/>
            <p:cNvSpPr>
              <a:spLocks noChangeArrowheads="1"/>
            </p:cNvSpPr>
            <p:nvPr/>
          </p:nvSpPr>
          <p:spPr bwMode="auto">
            <a:xfrm>
              <a:off x="2400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1" name="Rectangle 157"/>
            <p:cNvSpPr>
              <a:spLocks noChangeArrowheads="1"/>
            </p:cNvSpPr>
            <p:nvPr/>
          </p:nvSpPr>
          <p:spPr bwMode="auto">
            <a:xfrm>
              <a:off x="2112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2" name="Rectangle 158"/>
            <p:cNvSpPr>
              <a:spLocks noChangeArrowheads="1"/>
            </p:cNvSpPr>
            <p:nvPr/>
          </p:nvSpPr>
          <p:spPr bwMode="auto">
            <a:xfrm>
              <a:off x="1824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3" name="Rectangle 159"/>
            <p:cNvSpPr>
              <a:spLocks noChangeArrowheads="1"/>
            </p:cNvSpPr>
            <p:nvPr/>
          </p:nvSpPr>
          <p:spPr bwMode="auto">
            <a:xfrm>
              <a:off x="1536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5494" name="Rectangle 160"/>
            <p:cNvSpPr>
              <a:spLocks noChangeArrowheads="1"/>
            </p:cNvSpPr>
            <p:nvPr/>
          </p:nvSpPr>
          <p:spPr bwMode="auto">
            <a:xfrm>
              <a:off x="2976" y="192"/>
              <a:ext cx="2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</p:grpSp>
      <p:sp>
        <p:nvSpPr>
          <p:cNvPr id="15461" name="Line 161"/>
          <p:cNvSpPr>
            <a:spLocks noChangeShapeType="1"/>
          </p:cNvSpPr>
          <p:nvPr/>
        </p:nvSpPr>
        <p:spPr bwMode="auto">
          <a:xfrm>
            <a:off x="2051050" y="1520825"/>
            <a:ext cx="4968875" cy="0"/>
          </a:xfrm>
          <a:prstGeom prst="line">
            <a:avLst/>
          </a:prstGeom>
          <a:noFill/>
          <a:ln w="76200" cmpd="tri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62" name="Line 162"/>
          <p:cNvSpPr>
            <a:spLocks noChangeShapeType="1"/>
          </p:cNvSpPr>
          <p:nvPr/>
        </p:nvSpPr>
        <p:spPr bwMode="auto">
          <a:xfrm>
            <a:off x="1187450" y="3392488"/>
            <a:ext cx="5940425" cy="0"/>
          </a:xfrm>
          <a:prstGeom prst="line">
            <a:avLst/>
          </a:prstGeom>
          <a:noFill/>
          <a:ln w="6350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5463" name="Group 163"/>
          <p:cNvGrpSpPr>
            <a:grpSpLocks/>
          </p:cNvGrpSpPr>
          <p:nvPr/>
        </p:nvGrpSpPr>
        <p:grpSpPr bwMode="auto">
          <a:xfrm>
            <a:off x="2124075" y="4365625"/>
            <a:ext cx="1828800" cy="1524000"/>
            <a:chOff x="1344" y="1920"/>
            <a:chExt cx="1152" cy="960"/>
          </a:xfrm>
        </p:grpSpPr>
        <p:grpSp>
          <p:nvGrpSpPr>
            <p:cNvPr id="15469" name="Group 164"/>
            <p:cNvGrpSpPr>
              <a:grpSpLocks/>
            </p:cNvGrpSpPr>
            <p:nvPr/>
          </p:nvGrpSpPr>
          <p:grpSpPr bwMode="auto">
            <a:xfrm>
              <a:off x="1344" y="2688"/>
              <a:ext cx="960" cy="192"/>
              <a:chOff x="672" y="192"/>
              <a:chExt cx="2592" cy="288"/>
            </a:xfrm>
          </p:grpSpPr>
          <p:sp>
            <p:nvSpPr>
              <p:cNvPr id="15477" name="Rectangle 165"/>
              <p:cNvSpPr>
                <a:spLocks noChangeArrowheads="1"/>
              </p:cNvSpPr>
              <p:nvPr/>
            </p:nvSpPr>
            <p:spPr bwMode="auto">
              <a:xfrm>
                <a:off x="124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8" name="Rectangle 166"/>
              <p:cNvSpPr>
                <a:spLocks noChangeArrowheads="1"/>
              </p:cNvSpPr>
              <p:nvPr/>
            </p:nvSpPr>
            <p:spPr bwMode="auto">
              <a:xfrm>
                <a:off x="96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9" name="Rectangle 167"/>
              <p:cNvSpPr>
                <a:spLocks noChangeArrowheads="1"/>
              </p:cNvSpPr>
              <p:nvPr/>
            </p:nvSpPr>
            <p:spPr bwMode="auto">
              <a:xfrm>
                <a:off x="67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0" name="Rectangle 168"/>
              <p:cNvSpPr>
                <a:spLocks noChangeArrowheads="1"/>
              </p:cNvSpPr>
              <p:nvPr/>
            </p:nvSpPr>
            <p:spPr bwMode="auto">
              <a:xfrm>
                <a:off x="2688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1" name="Rectangle 169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2" name="Rectangle 170"/>
              <p:cNvSpPr>
                <a:spLocks noChangeArrowheads="1"/>
              </p:cNvSpPr>
              <p:nvPr/>
            </p:nvSpPr>
            <p:spPr bwMode="auto">
              <a:xfrm>
                <a:off x="2112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3" name="Rectangle 171"/>
              <p:cNvSpPr>
                <a:spLocks noChangeArrowheads="1"/>
              </p:cNvSpPr>
              <p:nvPr/>
            </p:nvSpPr>
            <p:spPr bwMode="auto">
              <a:xfrm>
                <a:off x="1824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4" name="Rectangle 172"/>
              <p:cNvSpPr>
                <a:spLocks noChangeArrowheads="1"/>
              </p:cNvSpPr>
              <p:nvPr/>
            </p:nvSpPr>
            <p:spPr bwMode="auto">
              <a:xfrm>
                <a:off x="153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85" name="Rectangle 17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288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sp>
          <p:nvSpPr>
            <p:cNvPr id="15470" name="Line 174"/>
            <p:cNvSpPr>
              <a:spLocks noChangeShapeType="1"/>
            </p:cNvSpPr>
            <p:nvPr/>
          </p:nvSpPr>
          <p:spPr bwMode="auto">
            <a:xfrm>
              <a:off x="1920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5471" name="Group 175"/>
            <p:cNvGrpSpPr>
              <a:grpSpLocks/>
            </p:cNvGrpSpPr>
            <p:nvPr/>
          </p:nvGrpSpPr>
          <p:grpSpPr bwMode="auto">
            <a:xfrm>
              <a:off x="2304" y="1920"/>
              <a:ext cx="192" cy="960"/>
              <a:chOff x="2112" y="1920"/>
              <a:chExt cx="192" cy="960"/>
            </a:xfrm>
          </p:grpSpPr>
          <p:sp>
            <p:nvSpPr>
              <p:cNvPr id="15472" name="Rectangle 17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3" name="Rectangle 177"/>
              <p:cNvSpPr>
                <a:spLocks noChangeArrowheads="1"/>
              </p:cNvSpPr>
              <p:nvPr/>
            </p:nvSpPr>
            <p:spPr bwMode="auto">
              <a:xfrm>
                <a:off x="2112" y="2496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4" name="Rectangle 178"/>
              <p:cNvSpPr>
                <a:spLocks noChangeArrowheads="1"/>
              </p:cNvSpPr>
              <p:nvPr/>
            </p:nvSpPr>
            <p:spPr bwMode="auto">
              <a:xfrm>
                <a:off x="2112" y="231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5" name="Rectangle 179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5476" name="Rectangle 180"/>
              <p:cNvSpPr>
                <a:spLocks noChangeArrowheads="1"/>
              </p:cNvSpPr>
              <p:nvPr/>
            </p:nvSpPr>
            <p:spPr bwMode="auto">
              <a:xfrm>
                <a:off x="2112" y="2112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</p:grpSp>
      <p:sp>
        <p:nvSpPr>
          <p:cNvPr id="15464" name="Line 181"/>
          <p:cNvSpPr>
            <a:spLocks noChangeShapeType="1"/>
          </p:cNvSpPr>
          <p:nvPr/>
        </p:nvSpPr>
        <p:spPr bwMode="auto">
          <a:xfrm>
            <a:off x="4572000" y="3392488"/>
            <a:ext cx="36513" cy="3311525"/>
          </a:xfrm>
          <a:prstGeom prst="line">
            <a:avLst/>
          </a:prstGeom>
          <a:noFill/>
          <a:ln w="63500" cmpd="dbl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65" name="Rectangle 182"/>
          <p:cNvSpPr>
            <a:spLocks noChangeArrowheads="1"/>
          </p:cNvSpPr>
          <p:nvPr/>
        </p:nvSpPr>
        <p:spPr bwMode="auto">
          <a:xfrm>
            <a:off x="0" y="260350"/>
            <a:ext cx="4144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1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Cắt thành các nan giấy</a:t>
            </a:r>
          </a:p>
        </p:txBody>
      </p:sp>
      <p:sp>
        <p:nvSpPr>
          <p:cNvPr id="15466" name="Rectangle 184"/>
          <p:cNvSpPr>
            <a:spLocks noChangeArrowheads="1"/>
          </p:cNvSpPr>
          <p:nvPr/>
        </p:nvSpPr>
        <p:spPr bwMode="auto">
          <a:xfrm>
            <a:off x="5184775" y="1628775"/>
            <a:ext cx="326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2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Dán nối các nan</a:t>
            </a:r>
          </a:p>
        </p:txBody>
      </p:sp>
      <p:sp>
        <p:nvSpPr>
          <p:cNvPr id="15467" name="Rectangle 185"/>
          <p:cNvSpPr>
            <a:spLocks noChangeArrowheads="1"/>
          </p:cNvSpPr>
          <p:nvPr/>
        </p:nvSpPr>
        <p:spPr bwMode="auto">
          <a:xfrm>
            <a:off x="179388" y="3573463"/>
            <a:ext cx="2784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3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Gấp các nan</a:t>
            </a:r>
          </a:p>
        </p:txBody>
      </p:sp>
      <p:sp>
        <p:nvSpPr>
          <p:cNvPr id="15468" name="Rectangle 186"/>
          <p:cNvSpPr>
            <a:spLocks noChangeArrowheads="1"/>
          </p:cNvSpPr>
          <p:nvPr/>
        </p:nvSpPr>
        <p:spPr bwMode="auto">
          <a:xfrm>
            <a:off x="4751388" y="3608388"/>
            <a:ext cx="440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FF0000"/>
                </a:solidFill>
                <a:latin typeface="Arial Unicode MS" pitchFamily="34" charset="-128"/>
              </a:rPr>
              <a:t>Bước 4</a:t>
            </a:r>
            <a:r>
              <a:rPr lang="en-US" sz="2000" b="1">
                <a:solidFill>
                  <a:srgbClr val="FF0000"/>
                </a:solidFill>
                <a:latin typeface="Arial Unicode MS" pitchFamily="34" charset="-128"/>
              </a:rPr>
              <a:t>: Hoàn chỉnh vòng đeo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828321" y="1520788"/>
            <a:ext cx="5258219" cy="109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7" tIns="41593" rIns="83187" bIns="41593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588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en-US" sz="6588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588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dò</a:t>
            </a:r>
            <a:endParaRPr lang="en-US" altLang="en-US" sz="6588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1829119" y="3248164"/>
            <a:ext cx="5257421" cy="14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87" tIns="41593" rIns="83187" bIns="41593">
            <a:spAutoFit/>
          </a:bodyPr>
          <a:lstStyle>
            <a:lvl1pPr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375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37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375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37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375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37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375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375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en-US" altLang="en-US" sz="4375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70" name="Picture 10" descr="lac-tay-bac-nu-tron-dang-v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969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2303463" y="4941888"/>
            <a:ext cx="475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BẠC</a:t>
            </a:r>
          </a:p>
        </p:txBody>
      </p:sp>
      <p:pic>
        <p:nvPicPr>
          <p:cNvPr id="168973" name="Picture 13" descr="P120024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16000"/>
            <a:ext cx="62198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3240088" y="5013325"/>
            <a:ext cx="3240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ĐÁ</a:t>
            </a:r>
          </a:p>
        </p:txBody>
      </p:sp>
      <p:pic>
        <p:nvPicPr>
          <p:cNvPr id="168975" name="Picture 15" descr="PR0340_vong-tay-vld00063-164-9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728663"/>
            <a:ext cx="5715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2808288" y="4941888"/>
            <a:ext cx="3959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VÀNG</a:t>
            </a:r>
          </a:p>
        </p:txBody>
      </p:sp>
      <p:pic>
        <p:nvPicPr>
          <p:cNvPr id="168978" name="Picture 18" descr="vong-tay-go-sua-14mm-16-h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08050"/>
            <a:ext cx="71024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3203575" y="5768975"/>
            <a:ext cx="3240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GỖ</a:t>
            </a:r>
          </a:p>
        </p:txBody>
      </p:sp>
      <p:pic>
        <p:nvPicPr>
          <p:cNvPr id="168981" name="Picture 21" descr="tải xuống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125538"/>
            <a:ext cx="6443663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3455988" y="4760913"/>
            <a:ext cx="2195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DÂY</a:t>
            </a:r>
          </a:p>
        </p:txBody>
      </p:sp>
      <p:pic>
        <p:nvPicPr>
          <p:cNvPr id="168983" name="Picture 23" descr="tải xuố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60463"/>
            <a:ext cx="6480175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84" name="Text Box 24"/>
          <p:cNvSpPr txBox="1">
            <a:spLocks noChangeArrowheads="1"/>
          </p:cNvSpPr>
          <p:nvPr/>
        </p:nvSpPr>
        <p:spPr bwMode="auto">
          <a:xfrm>
            <a:off x="4427538" y="4689475"/>
            <a:ext cx="288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>
                <a:latin typeface="Times New Roman" pitchFamily="18" charset="0"/>
              </a:rPr>
              <a:t>VÒNG MÃN NÃO</a:t>
            </a:r>
          </a:p>
        </p:txBody>
      </p:sp>
      <p:pic>
        <p:nvPicPr>
          <p:cNvPr id="168965" name="Picture 5" descr="DSCN08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73125"/>
            <a:ext cx="36718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6" name="Picture 6" descr="DSCN08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60688"/>
            <a:ext cx="37449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2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30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9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168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9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1" grpId="0"/>
      <p:bldP spid="168971" grpId="1"/>
      <p:bldP spid="168974" grpId="0"/>
      <p:bldP spid="168974" grpId="1"/>
      <p:bldP spid="168976" grpId="0"/>
      <p:bldP spid="168976" grpId="1"/>
      <p:bldP spid="168979" grpId="0"/>
      <p:bldP spid="168979" grpId="1"/>
      <p:bldP spid="168982" grpId="0"/>
      <p:bldP spid="168982" grpId="1"/>
      <p:bldP spid="168984" grpId="0"/>
      <p:bldP spid="16898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7"/>
          <p:cNvSpPr txBox="1">
            <a:spLocks noChangeArrowheads="1"/>
          </p:cNvSpPr>
          <p:nvPr/>
        </p:nvSpPr>
        <p:spPr bwMode="auto">
          <a:xfrm>
            <a:off x="395288" y="549275"/>
            <a:ext cx="81010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HOẠT ĐỘNG 1. Quan sát </a:t>
            </a:r>
          </a:p>
        </p:txBody>
      </p:sp>
      <p:sp>
        <p:nvSpPr>
          <p:cNvPr id="44130" name="Text Box 98"/>
          <p:cNvSpPr txBox="1">
            <a:spLocks noChangeArrowheads="1"/>
          </p:cNvSpPr>
          <p:nvPr/>
        </p:nvSpPr>
        <p:spPr bwMode="auto">
          <a:xfrm>
            <a:off x="576263" y="4365625"/>
            <a:ext cx="8029575" cy="71120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66FF"/>
                </a:solidFill>
                <a:latin typeface="UNI Chu viet tay" pitchFamily="66" charset="0"/>
              </a:rPr>
              <a:t> </a:t>
            </a:r>
            <a:r>
              <a:rPr lang="en-US" sz="3200" b="1">
                <a:solidFill>
                  <a:srgbClr val="0066FF"/>
                </a:solidFill>
                <a:latin typeface="UNI Chu viet tay" pitchFamily="66" charset="0"/>
              </a:rPr>
              <a:t>* </a:t>
            </a:r>
            <a:r>
              <a:rPr lang="en-US" sz="3200" b="1">
                <a:solidFill>
                  <a:schemeClr val="bg1"/>
                </a:solidFill>
                <a:latin typeface="UNI Chu viet tay" pitchFamily="66" charset="0"/>
              </a:rPr>
              <a:t>Vòng đeo tay được làm bằng gì ?</a:t>
            </a:r>
          </a:p>
          <a:p>
            <a:pPr algn="just">
              <a:spcBef>
                <a:spcPct val="50000"/>
              </a:spcBef>
            </a:pPr>
            <a:endParaRPr lang="en-US" sz="300" b="1">
              <a:solidFill>
                <a:schemeClr val="bg1"/>
              </a:solidFill>
              <a:latin typeface="UNI Chu viet tay" pitchFamily="66" charset="0"/>
            </a:endParaRPr>
          </a:p>
        </p:txBody>
      </p:sp>
      <p:sp>
        <p:nvSpPr>
          <p:cNvPr id="44132" name="Text Box 100"/>
          <p:cNvSpPr txBox="1">
            <a:spLocks noChangeArrowheads="1"/>
          </p:cNvSpPr>
          <p:nvPr/>
        </p:nvSpPr>
        <p:spPr bwMode="auto">
          <a:xfrm>
            <a:off x="576263" y="5481638"/>
            <a:ext cx="8101012" cy="6508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FF66"/>
                </a:solidFill>
                <a:latin typeface="UNI Chu viet tay" pitchFamily="66" charset="0"/>
              </a:rPr>
              <a:t> * </a:t>
            </a:r>
            <a:r>
              <a:rPr lang="en-US" sz="3200" b="1">
                <a:solidFill>
                  <a:srgbClr val="FFFF66"/>
                </a:solidFill>
                <a:latin typeface="UNI Chu viet tay" pitchFamily="66" charset="0"/>
              </a:rPr>
              <a:t>Vòng đeo tay có mấy màu ? </a:t>
            </a:r>
          </a:p>
        </p:txBody>
      </p:sp>
      <p:pic>
        <p:nvPicPr>
          <p:cNvPr id="7173" name="Picture 104" descr="DSCN0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484313"/>
            <a:ext cx="3268662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5" descr="DSCN08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484313"/>
            <a:ext cx="3276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0" grpId="0" animBg="1"/>
      <p:bldP spid="44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73" descr="DSC00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0"/>
            <a:ext cx="662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028" name="Text Box 772"/>
          <p:cNvSpPr txBox="1">
            <a:spLocks noChangeArrowheads="1"/>
          </p:cNvSpPr>
          <p:nvPr/>
        </p:nvSpPr>
        <p:spPr bwMode="auto">
          <a:xfrm>
            <a:off x="0" y="0"/>
            <a:ext cx="2486025" cy="2479675"/>
          </a:xfrm>
          <a:prstGeom prst="rect">
            <a:avLst/>
          </a:prstGeom>
          <a:solidFill>
            <a:srgbClr val="009900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UNI Chu viet tay" pitchFamily="66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HOẠT ĐỘNG 2.</a:t>
            </a:r>
            <a:r>
              <a:rPr lang="en-US" sz="3600" b="1">
                <a:solidFill>
                  <a:schemeClr val="bg1"/>
                </a:solidFill>
                <a:latin typeface="UNI Chu viet tay" pitchFamily="66" charset="0"/>
              </a:rPr>
              <a:t> </a:t>
            </a:r>
            <a:r>
              <a:rPr lang="en-US" sz="4000" b="1">
                <a:solidFill>
                  <a:srgbClr val="FFFF66"/>
                </a:solidFill>
                <a:latin typeface="UNI Chu viet tay" pitchFamily="66" charset="0"/>
              </a:rPr>
              <a:t>Quy trình làm vòng đeo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8534400" cy="112871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UNI Chu viet tay" pitchFamily="66" charset="0"/>
              </a:rPr>
              <a:t>* </a:t>
            </a:r>
            <a:r>
              <a:rPr lang="en-US" sz="3200" b="1">
                <a:solidFill>
                  <a:schemeClr val="bg1"/>
                </a:solidFill>
                <a:latin typeface="UNI Chu viet tay" pitchFamily="66" charset="0"/>
              </a:rPr>
              <a:t>Muốn giấy có đủ độ dài để làm thành vòng đeo vừa tay ta cần phải làm gì ?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287338" y="1808163"/>
            <a:ext cx="8461375" cy="1554162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UNI Chu viet tay" pitchFamily="66" charset="0"/>
              </a:rPr>
              <a:t>Kết luận: vòng đeo tay được làm bằng hai  tờ giấy màu khác nhau và được dùng để đeo trang trí cho tay.</a:t>
            </a:r>
          </a:p>
        </p:txBody>
      </p:sp>
      <p:pic>
        <p:nvPicPr>
          <p:cNvPr id="9220" name="Picture 10" descr="DSCN0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81413"/>
            <a:ext cx="3779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DSCN08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413"/>
            <a:ext cx="37449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 animBg="1"/>
      <p:bldP spid="1443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611188" y="620713"/>
            <a:ext cx="6513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 b="1" u="sng">
                <a:solidFill>
                  <a:srgbClr val="FF0000"/>
                </a:solidFill>
                <a:latin typeface="Arial Unicode MS" pitchFamily="34" charset="-128"/>
              </a:rPr>
              <a:t>Bước 1</a:t>
            </a:r>
            <a:r>
              <a:rPr lang="en-US" sz="3200" b="1">
                <a:solidFill>
                  <a:srgbClr val="FF0000"/>
                </a:solidFill>
                <a:latin typeface="Arial Unicode MS" pitchFamily="34" charset="-128"/>
              </a:rPr>
              <a:t>: Cắt thành các nan giấy</a:t>
            </a:r>
          </a:p>
        </p:txBody>
      </p:sp>
      <p:pic>
        <p:nvPicPr>
          <p:cNvPr id="169990" name="Picture 6" descr="scisso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6688" y="2319338"/>
            <a:ext cx="990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0588" name="Group 604"/>
          <p:cNvGraphicFramePr>
            <a:graphicFrameLocks noGrp="1"/>
          </p:cNvGraphicFramePr>
          <p:nvPr>
            <p:ph sz="half" idx="1"/>
          </p:nvPr>
        </p:nvGraphicFramePr>
        <p:xfrm>
          <a:off x="179388" y="2035175"/>
          <a:ext cx="3997325" cy="517818"/>
        </p:xfrm>
        <a:graphic>
          <a:graphicData uri="http://schemas.openxmlformats.org/drawingml/2006/table">
            <a:tbl>
              <a:tblPr/>
              <a:tblGrid>
                <a:gridCol w="398462"/>
                <a:gridCol w="400050"/>
                <a:gridCol w="400050"/>
                <a:gridCol w="400050"/>
                <a:gridCol w="398463"/>
                <a:gridCol w="400050"/>
                <a:gridCol w="398462"/>
                <a:gridCol w="400050"/>
                <a:gridCol w="400050"/>
                <a:gridCol w="40163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549" marB="455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0514" name="Group 530"/>
          <p:cNvGraphicFramePr>
            <a:graphicFrameLocks noGrp="1"/>
          </p:cNvGraphicFramePr>
          <p:nvPr>
            <p:ph sz="quarter" idx="2"/>
          </p:nvPr>
        </p:nvGraphicFramePr>
        <p:xfrm>
          <a:off x="5256213" y="1600200"/>
          <a:ext cx="3127375" cy="423863"/>
        </p:xfrm>
        <a:graphic>
          <a:graphicData uri="http://schemas.openxmlformats.org/drawingml/2006/table">
            <a:tbl>
              <a:tblPr/>
              <a:tblGrid>
                <a:gridCol w="333375"/>
                <a:gridCol w="292100"/>
                <a:gridCol w="312737"/>
                <a:gridCol w="312738"/>
                <a:gridCol w="312737"/>
                <a:gridCol w="312738"/>
                <a:gridCol w="312737"/>
                <a:gridCol w="312738"/>
                <a:gridCol w="312737"/>
                <a:gridCol w="312738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365" name="Group 381"/>
          <p:cNvGraphicFramePr>
            <a:graphicFrameLocks noGrp="1"/>
          </p:cNvGraphicFramePr>
          <p:nvPr/>
        </p:nvGraphicFramePr>
        <p:xfrm>
          <a:off x="179388" y="2552700"/>
          <a:ext cx="3997325" cy="2073276"/>
        </p:xfrm>
        <a:graphic>
          <a:graphicData uri="http://schemas.openxmlformats.org/drawingml/2006/table">
            <a:tbl>
              <a:tblPr/>
              <a:tblGrid>
                <a:gridCol w="400050"/>
                <a:gridCol w="400050"/>
                <a:gridCol w="400050"/>
                <a:gridCol w="398462"/>
                <a:gridCol w="401638"/>
                <a:gridCol w="398462"/>
                <a:gridCol w="400050"/>
                <a:gridCol w="398463"/>
                <a:gridCol w="401637"/>
                <a:gridCol w="398463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9" name="Text Box 409"/>
          <p:cNvSpPr txBox="1">
            <a:spLocks noChangeArrowheads="1"/>
          </p:cNvSpPr>
          <p:nvPr/>
        </p:nvSpPr>
        <p:spPr bwMode="auto">
          <a:xfrm>
            <a:off x="5435600" y="1952625"/>
            <a:ext cx="3565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>
              <a:latin typeface=".VnArabiaH" pitchFamily="34" charset="0"/>
            </a:endParaRPr>
          </a:p>
        </p:txBody>
      </p:sp>
      <p:graphicFrame>
        <p:nvGraphicFramePr>
          <p:cNvPr id="170566" name="Group 582"/>
          <p:cNvGraphicFramePr>
            <a:graphicFrameLocks noGrp="1"/>
          </p:cNvGraphicFramePr>
          <p:nvPr>
            <p:ph sz="quarter" idx="3"/>
          </p:nvPr>
        </p:nvGraphicFramePr>
        <p:xfrm>
          <a:off x="5256213" y="2168525"/>
          <a:ext cx="3138487" cy="396875"/>
        </p:xfrm>
        <a:graphic>
          <a:graphicData uri="http://schemas.openxmlformats.org/drawingml/2006/table">
            <a:tbl>
              <a:tblPr/>
              <a:tblGrid>
                <a:gridCol w="334962"/>
                <a:gridCol w="292100"/>
                <a:gridCol w="314325"/>
                <a:gridCol w="288925"/>
                <a:gridCol w="339725"/>
                <a:gridCol w="314325"/>
                <a:gridCol w="312738"/>
                <a:gridCol w="314325"/>
                <a:gridCol w="312737"/>
                <a:gridCol w="3143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70568" name="Text Box 584"/>
          <p:cNvSpPr txBox="1">
            <a:spLocks noChangeArrowheads="1"/>
          </p:cNvSpPr>
          <p:nvPr/>
        </p:nvSpPr>
        <p:spPr bwMode="auto">
          <a:xfrm>
            <a:off x="971550" y="5013325"/>
            <a:ext cx="7092950" cy="1128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Lấy 2 tờ giấy thủ công khác màu nhau cắt thành các nan giấy rộng 1 ô</a:t>
            </a:r>
            <a:r>
              <a:rPr lang="en-US" sz="1800" b="1">
                <a:latin typeface=".VnArabiaH" pitchFamily="34" charset="0"/>
              </a:rPr>
              <a:t> </a:t>
            </a:r>
            <a:r>
              <a:rPr lang="en-US" sz="3600" b="1">
                <a:latin typeface="UNI Chu viet tay" pitchFamily="66" charset="0"/>
              </a:rPr>
              <a:t> </a:t>
            </a:r>
          </a:p>
        </p:txBody>
      </p:sp>
      <p:pic>
        <p:nvPicPr>
          <p:cNvPr id="10375" name="Picture 5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09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6" name="Picture 6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4724400"/>
            <a:ext cx="11509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7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8" name="Picture 8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3938"/>
            <a:ext cx="115093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60226 -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482 L -4.44444E-6 -0.1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0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5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62" name="Group 30"/>
          <p:cNvGraphicFramePr>
            <a:graphicFrameLocks noGrp="1"/>
          </p:cNvGraphicFramePr>
          <p:nvPr>
            <p:ph/>
          </p:nvPr>
        </p:nvGraphicFramePr>
        <p:xfrm>
          <a:off x="250825" y="2528888"/>
          <a:ext cx="3683000" cy="287337"/>
        </p:xfrm>
        <a:graphic>
          <a:graphicData uri="http://schemas.openxmlformats.org/drawingml/2006/table">
            <a:tbl>
              <a:tblPr/>
              <a:tblGrid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287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463" name="Group 31"/>
          <p:cNvGraphicFramePr>
            <a:graphicFrameLocks noGrp="1"/>
          </p:cNvGraphicFramePr>
          <p:nvPr/>
        </p:nvGraphicFramePr>
        <p:xfrm>
          <a:off x="5172075" y="2527300"/>
          <a:ext cx="3683000" cy="287338"/>
        </p:xfrm>
        <a:graphic>
          <a:graphicData uri="http://schemas.openxmlformats.org/drawingml/2006/table">
            <a:tbl>
              <a:tblPr/>
              <a:tblGrid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35" name="Group 103"/>
          <p:cNvGraphicFramePr>
            <a:graphicFrameLocks noGrp="1"/>
          </p:cNvGraphicFramePr>
          <p:nvPr/>
        </p:nvGraphicFramePr>
        <p:xfrm>
          <a:off x="250825" y="3176588"/>
          <a:ext cx="3683000" cy="287337"/>
        </p:xfrm>
        <a:graphic>
          <a:graphicData uri="http://schemas.openxmlformats.org/drawingml/2006/table">
            <a:tbl>
              <a:tblPr/>
              <a:tblGrid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287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6561" name="Group 129"/>
          <p:cNvGraphicFramePr>
            <a:graphicFrameLocks noGrp="1"/>
          </p:cNvGraphicFramePr>
          <p:nvPr/>
        </p:nvGraphicFramePr>
        <p:xfrm>
          <a:off x="5256213" y="3176588"/>
          <a:ext cx="3683000" cy="287337"/>
        </p:xfrm>
        <a:graphic>
          <a:graphicData uri="http://schemas.openxmlformats.org/drawingml/2006/table">
            <a:tbl>
              <a:tblPr/>
              <a:tblGrid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  <a:gridCol w="368300"/>
              </a:tblGrid>
              <a:tr h="287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1362" name="Text Box 131"/>
          <p:cNvSpPr txBox="1">
            <a:spLocks noChangeArrowheads="1"/>
          </p:cNvSpPr>
          <p:nvPr/>
        </p:nvSpPr>
        <p:spPr bwMode="auto">
          <a:xfrm>
            <a:off x="0" y="130492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latin typeface="UNI Chu viet tay" pitchFamily="66" charset="0"/>
              </a:rPr>
              <a:t> </a:t>
            </a:r>
            <a:r>
              <a:rPr lang="en-US" sz="3600" b="1" u="sng">
                <a:solidFill>
                  <a:srgbClr val="FF0000"/>
                </a:solidFill>
                <a:latin typeface="Arial Unicode MS" pitchFamily="34" charset="-128"/>
              </a:rPr>
              <a:t>Bước 2:</a:t>
            </a:r>
            <a:r>
              <a:rPr lang="en-US" sz="2400" b="1">
                <a:latin typeface="Arial Unicode MS" pitchFamily="34" charset="-128"/>
              </a:rPr>
              <a:t> </a:t>
            </a:r>
          </a:p>
        </p:txBody>
      </p:sp>
      <p:sp>
        <p:nvSpPr>
          <p:cNvPr id="146565" name="Text Box 133"/>
          <p:cNvSpPr txBox="1">
            <a:spLocks noChangeArrowheads="1"/>
          </p:cNvSpPr>
          <p:nvPr/>
        </p:nvSpPr>
        <p:spPr bwMode="auto">
          <a:xfrm>
            <a:off x="1871663" y="1304925"/>
            <a:ext cx="4608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Dán nối các nan giấy</a:t>
            </a:r>
          </a:p>
        </p:txBody>
      </p:sp>
      <p:sp>
        <p:nvSpPr>
          <p:cNvPr id="146566" name="Text Box 134"/>
          <p:cNvSpPr txBox="1">
            <a:spLocks noChangeArrowheads="1"/>
          </p:cNvSpPr>
          <p:nvPr/>
        </p:nvSpPr>
        <p:spPr bwMode="auto">
          <a:xfrm>
            <a:off x="0" y="4184650"/>
            <a:ext cx="8856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latin typeface="Times New Roman" pitchFamily="18" charset="0"/>
              </a:rPr>
              <a:t>(Khoảng cách dán hai đầu nan dính vào nhau là 1 ô)</a:t>
            </a:r>
          </a:p>
        </p:txBody>
      </p:sp>
      <p:pic>
        <p:nvPicPr>
          <p:cNvPr id="11365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6218" y="2382"/>
            <a:ext cx="1300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3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38800"/>
            <a:ext cx="13319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175" y="5410200"/>
            <a:ext cx="14509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17379 1.85185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 L -0.18178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6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DSC00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5" name="Picture 5" descr="DSCN08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4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9300" y="-2019300"/>
            <a:ext cx="76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9300" y="4076700"/>
            <a:ext cx="76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41282" y="-1940719"/>
            <a:ext cx="762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3" descr="1707962tj3hg7yh5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38900" y="4152900"/>
            <a:ext cx="76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83695"/>
  <p:tag name="VIOLETTITLE" val="Bài 15. Làm vòng đeo tay"/>
  <p:tag name="VIOLETLESSON" val="15"/>
  <p:tag name="VIOLETCATID" val="7880539"/>
  <p:tag name="VIOLETSUBJECT" val="Thủ công 2"/>
  <p:tag name="VIOLETAUTHORID" val="12131751"/>
  <p:tag name="VIOLETAUTHORNAME" val="Đỗ Văn Minh"/>
  <p:tag name="VIOLETAUTHORAVATAR" val="no_avatar.jpg"/>
  <p:tag name="VIOLETAUTHORADDRESS" val="Trường TH Tả Thanh Oai - Hà Nội"/>
  <p:tag name="VIOLETDATE" val="2018-02-22 00:48:49"/>
  <p:tag name="VIOLETHIT" val="294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giới thiệu"/>
  <p:tag name="ISPRING_SLIDE_INDENT_LEVEL" val="0"/>
  <p:tag name="ISPRING_PRESENTER_ID" val="{10C2E839-06D5-4E6F-A6D4-AED00BF7FA7B}"/>
  <p:tag name="GENSWF_ADVANCE_TIME" val="37.997"/>
  <p:tag name="ISPRING_SLIDE_ID" val="{EE82096E-7A0F-4041-9BFE-6A9F3300EABF}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1959</TotalTime>
  <Words>223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Unicode MS</vt:lpstr>
      <vt:lpstr>.VnArabiaH</vt:lpstr>
      <vt:lpstr>Arial</vt:lpstr>
      <vt:lpstr>BankGothic-Medium</vt:lpstr>
      <vt:lpstr>Calibri</vt:lpstr>
      <vt:lpstr>Garamond</vt:lpstr>
      <vt:lpstr>Times New Roman</vt:lpstr>
      <vt:lpstr>UNI Chu viet tay</vt:lpstr>
      <vt:lpstr>Wingdings</vt:lpstr>
      <vt:lpstr>Edge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nguyenvantoan1971@gmail.com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TOAN</dc:creator>
  <cp:lastModifiedBy>Admin</cp:lastModifiedBy>
  <cp:revision>134</cp:revision>
  <dcterms:created xsi:type="dcterms:W3CDTF">2005-12-16T14:40:29Z</dcterms:created>
  <dcterms:modified xsi:type="dcterms:W3CDTF">2021-04-19T09:27:23Z</dcterms:modified>
</cp:coreProperties>
</file>