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media/audio2.wav" ContentType="audio/wav"/>
  <Override PartName="/ppt/media/audio3.wav" ContentType="audio/wav"/>
  <Override PartName="/ppt/media/audio4.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87" r:id="rId3"/>
  </p:sldMasterIdLst>
  <p:sldIdLst>
    <p:sldId id="269" r:id="rId4"/>
    <p:sldId id="270" r:id="rId5"/>
    <p:sldId id="273" r:id="rId6"/>
    <p:sldId id="274" r:id="rId7"/>
    <p:sldId id="288" r:id="rId8"/>
    <p:sldId id="293" r:id="rId9"/>
    <p:sldId id="290" r:id="rId10"/>
    <p:sldId id="268" r:id="rId11"/>
    <p:sldId id="306" r:id="rId12"/>
    <p:sldId id="298" r:id="rId13"/>
    <p:sldId id="307" r:id="rId14"/>
    <p:sldId id="308" r:id="rId15"/>
    <p:sldId id="297" r:id="rId16"/>
    <p:sldId id="302" r:id="rId17"/>
    <p:sldId id="303" r:id="rId18"/>
    <p:sldId id="304" r:id="rId19"/>
    <p:sldId id="305" r:id="rId20"/>
    <p:sldId id="2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6800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6076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966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7601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6/4/2021</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9488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5759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EE5C4E-B3C2-4C37-8FA3-175A5BF966A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6/4/2021</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E9BAF5E-2946-41B5-BA42-EFFBDE24E422}"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04515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178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0146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4878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7857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39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5592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4594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2258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A5C7DBB-11B0-4798-BB23-371430563B15}"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987195F-9B35-4429-817A-A0B05D5661A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82413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343587"/>
      </p:ext>
    </p:extLst>
  </p:cSld>
  <p:clrMap bg1="lt1" tx1="dk1" bg2="lt2" tx2="dk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505489"/>
      </p:ext>
    </p:extLst>
  </p:cSld>
  <p:clrMap bg1="lt1" tx1="dk1" bg2="lt2" tx2="dk2" accent1="accent1" accent2="accent2" accent3="accent3" accent4="accent4" accent5="accent5" accent6="accent6" hlink="hlink" folHlink="folHlink"/>
  <p:sldLayoutIdLst>
    <p:sldLayoutId id="2147483688" r:id="rId1"/>
    <p:sldLayoutId id="2147483689"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0.png"/><Relationship Id="rId4" Type="http://schemas.openxmlformats.org/officeDocument/2006/relationships/image" Target="../media/image29.gif"/></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jpe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jpe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2.gif"/><Relationship Id="rId5" Type="http://schemas.openxmlformats.org/officeDocument/2006/relationships/image" Target="../media/image31.jpe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slide" Target="slide8.xml"/><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slide" Target="slide6.xml"/><Relationship Id="rId11" Type="http://schemas.openxmlformats.org/officeDocument/2006/relationships/image" Target="../media/image14.gif"/><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2.gif"/><Relationship Id="rId3" Type="http://schemas.openxmlformats.org/officeDocument/2006/relationships/image" Target="../media/image15.tmp"/><Relationship Id="rId7" Type="http://schemas.openxmlformats.org/officeDocument/2006/relationships/image" Target="../media/image17.jpeg"/><Relationship Id="rId12" Type="http://schemas.openxmlformats.org/officeDocument/2006/relationships/image" Target="../media/image2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0.gif"/><Relationship Id="rId5" Type="http://schemas.openxmlformats.org/officeDocument/2006/relationships/image" Target="../media/image8.png"/><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image" Target="../media/image18.gif"/><Relationship Id="rId14" Type="http://schemas.openxmlformats.org/officeDocument/2006/relationships/image" Target="../media/image23.gif"/></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2.gif"/><Relationship Id="rId3" Type="http://schemas.openxmlformats.org/officeDocument/2006/relationships/image" Target="../media/image15.tmp"/><Relationship Id="rId7" Type="http://schemas.openxmlformats.org/officeDocument/2006/relationships/image" Target="../media/image17.jpeg"/><Relationship Id="rId12" Type="http://schemas.openxmlformats.org/officeDocument/2006/relationships/image" Target="../media/image2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gif"/><Relationship Id="rId5" Type="http://schemas.openxmlformats.org/officeDocument/2006/relationships/image" Target="../media/image10.png"/><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image" Target="../media/image18.gif"/><Relationship Id="rId14" Type="http://schemas.openxmlformats.org/officeDocument/2006/relationships/image" Target="../media/image23.gif"/></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2.gif"/><Relationship Id="rId3" Type="http://schemas.openxmlformats.org/officeDocument/2006/relationships/image" Target="../media/image15.tmp"/><Relationship Id="rId7" Type="http://schemas.openxmlformats.org/officeDocument/2006/relationships/image" Target="../media/image17.jpeg"/><Relationship Id="rId12" Type="http://schemas.openxmlformats.org/officeDocument/2006/relationships/image" Target="../media/image2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20.gif"/><Relationship Id="rId5" Type="http://schemas.openxmlformats.org/officeDocument/2006/relationships/image" Target="../media/image12.png"/><Relationship Id="rId10" Type="http://schemas.openxmlformats.org/officeDocument/2006/relationships/image" Target="../media/image19.gif"/><Relationship Id="rId4" Type="http://schemas.openxmlformats.org/officeDocument/2006/relationships/image" Target="../media/image16.gif"/><Relationship Id="rId9" Type="http://schemas.openxmlformats.org/officeDocument/2006/relationships/image" Target="../media/image18.gif"/><Relationship Id="rId14" Type="http://schemas.openxmlformats.org/officeDocument/2006/relationships/image" Target="../media/image23.gif"/></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HOA\Ảnh\kids-diploma-certificate-background-design-vector-8956198.jpg"/>
          <p:cNvPicPr>
            <a:picLocks noChangeAspect="1" noChangeArrowheads="1"/>
          </p:cNvPicPr>
          <p:nvPr/>
        </p:nvPicPr>
        <p:blipFill>
          <a:blip r:embed="rId2">
            <a:extLst>
              <a:ext uri="{28A0092B-C50C-407E-A947-70E740481C1C}">
                <a14:useLocalDpi xmlns:a14="http://schemas.microsoft.com/office/drawing/2010/main" val="0"/>
              </a:ext>
            </a:extLst>
          </a:blip>
          <a:srcRect r="235" b="11852"/>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01608" y="914400"/>
            <a:ext cx="11182392" cy="2057400"/>
          </a:xfrm>
          <a:prstGeom prst="rect">
            <a:avLst/>
          </a:prstGeom>
        </p:spPr>
        <p:txBody>
          <a:bodyPr>
            <a:prstTxWarp prst="textChevron">
              <a:avLst/>
            </a:prstTxWarp>
            <a:spAutoFit/>
          </a:bodyPr>
          <a:lstStyle/>
          <a:p>
            <a:pPr algn="ctr">
              <a:defRPr/>
            </a:pPr>
            <a:r>
              <a:rPr lang="en-US" sz="2000" b="1" kern="10" dirty="0">
                <a:ln w="12700">
                  <a:solidFill>
                    <a:srgbClr val="FF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38100" dist="38100" dir="2700000" algn="tl">
                    <a:srgbClr val="000000">
                      <a:alpha val="43137"/>
                    </a:srgbClr>
                  </a:outerShdw>
                </a:effectLst>
                <a:latin typeface="Times New Roman" pitchFamily="18" charset="0"/>
                <a:cs typeface="Times New Roman" pitchFamily="18" charset="0"/>
              </a:rPr>
              <a:t>BÀI GIẢNG ĐIỆN TỬ</a:t>
            </a:r>
            <a:endParaRPr lang="en-US"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4876706" y="3192960"/>
            <a:ext cx="2438617" cy="584775"/>
          </a:xfrm>
          <a:prstGeom prst="rect">
            <a:avLst/>
          </a:prstGeom>
          <a:noFill/>
        </p:spPr>
        <p:txBody>
          <a:bodyPr wrap="none">
            <a:spAutoFit/>
          </a:bodyPr>
          <a:lstStyle/>
          <a:p>
            <a:pPr algn="ctr">
              <a:defRPr/>
            </a:pPr>
            <a:r>
              <a:rPr lang="en-US" sz="3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Toán</a:t>
            </a: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2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lớp</a:t>
            </a: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1</a:t>
            </a:r>
          </a:p>
        </p:txBody>
      </p:sp>
      <p:sp>
        <p:nvSpPr>
          <p:cNvPr id="8" name="Rectangle 7"/>
          <p:cNvSpPr/>
          <p:nvPr/>
        </p:nvSpPr>
        <p:spPr>
          <a:xfrm>
            <a:off x="4498237" y="3998895"/>
            <a:ext cx="3189143" cy="707886"/>
          </a:xfrm>
          <a:prstGeom prst="rect">
            <a:avLst/>
          </a:prstGeom>
          <a:noFill/>
        </p:spPr>
        <p:txBody>
          <a:bodyPr wrap="none">
            <a:spAutoFit/>
          </a:bodyPr>
          <a:lstStyle/>
          <a:p>
            <a:pPr algn="ctr">
              <a:defRPr/>
            </a:pPr>
            <a:r>
              <a:rPr lang="en-US" sz="4000" b="1" dirty="0" err="1"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Bài</a:t>
            </a:r>
            <a:r>
              <a:rPr lang="en-US" sz="4000" b="1" dirty="0"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 </a:t>
            </a:r>
            <a:r>
              <a:rPr lang="en-US" sz="4000" b="1" dirty="0" err="1"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Luyện</a:t>
            </a:r>
            <a:r>
              <a:rPr lang="en-US" sz="4000" b="1" dirty="0"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 </a:t>
            </a:r>
            <a:r>
              <a:rPr lang="en-US" sz="4000" b="1" dirty="0" err="1" smtClean="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rPr>
              <a:t>tập</a:t>
            </a:r>
            <a:endParaRPr lang="en-US" sz="4000" b="1" dirty="0">
              <a:ln w="17780" cmpd="sng">
                <a:solidFill>
                  <a:schemeClr val="accent1">
                    <a:tint val="3000"/>
                  </a:schemeClr>
                </a:solidFill>
                <a:prstDash val="solid"/>
                <a:miter lim="800000"/>
              </a:ln>
              <a:solidFill>
                <a:srgbClr val="7030A0"/>
              </a:solidFill>
              <a:effectLst>
                <a:outerShdw blurRad="55000" dist="50800" dir="5400000" algn="tl">
                  <a:srgbClr val="000000">
                    <a:alpha val="33000"/>
                  </a:srgbClr>
                </a:outerShdw>
              </a:effectLst>
            </a:endParaRPr>
          </a:p>
        </p:txBody>
      </p:sp>
      <p:sp>
        <p:nvSpPr>
          <p:cNvPr id="9" name="Rectangle 8"/>
          <p:cNvSpPr/>
          <p:nvPr/>
        </p:nvSpPr>
        <p:spPr>
          <a:xfrm>
            <a:off x="3904143" y="86380"/>
            <a:ext cx="4573688" cy="523220"/>
          </a:xfrm>
          <a:prstGeom prst="rect">
            <a:avLst/>
          </a:prstGeom>
          <a:noFill/>
        </p:spPr>
        <p:txBody>
          <a:bodyPr wrap="none">
            <a:spAutoFit/>
          </a:bodyPr>
          <a:lstStyle/>
          <a:p>
            <a:pPr algn="ctr">
              <a:defRPr/>
            </a:pPr>
            <a:r>
              <a:rPr lang="vi-VN" sz="2800" b="1" cap="all" dirty="0">
                <a:ln w="9000" cmpd="sng">
                  <a:solidFill>
                    <a:srgbClr val="C00000"/>
                  </a:solidFill>
                  <a:prstDash val="solid"/>
                </a:ln>
                <a:solidFill>
                  <a:srgbClr val="C00000"/>
                </a:solidFill>
                <a:effectLst>
                  <a:reflection blurRad="12700" stA="28000" endPos="45000" dist="1000" dir="5400000" sy="-100000" algn="bl" rotWithShape="0"/>
                </a:effectLst>
              </a:rPr>
              <a:t>Trườ</a:t>
            </a:r>
            <a:r>
              <a:rPr lang="en-US" sz="2800" b="1" cap="all" dirty="0">
                <a:ln w="9000" cmpd="sng">
                  <a:solidFill>
                    <a:srgbClr val="C00000"/>
                  </a:solidFill>
                  <a:prstDash val="solid"/>
                </a:ln>
                <a:solidFill>
                  <a:srgbClr val="C00000"/>
                </a:solidFill>
                <a:effectLst>
                  <a:reflection blurRad="12700" stA="28000" endPos="45000" dist="1000" dir="5400000" sy="-100000" algn="bl" rotWithShape="0"/>
                </a:effectLst>
              </a:rPr>
              <a:t>NG </a:t>
            </a:r>
            <a:r>
              <a:rPr lang="en-US" sz="2800" b="1" cap="all" dirty="0" err="1">
                <a:ln w="9000" cmpd="sng">
                  <a:solidFill>
                    <a:srgbClr val="C00000"/>
                  </a:solidFill>
                  <a:prstDash val="solid"/>
                </a:ln>
                <a:solidFill>
                  <a:srgbClr val="C00000"/>
                </a:solidFill>
                <a:effectLst>
                  <a:reflection blurRad="12700" stA="28000" endPos="45000" dist="1000" dir="5400000" sy="-100000" algn="bl" rotWithShape="0"/>
                </a:effectLst>
              </a:rPr>
              <a:t>tiểu</a:t>
            </a:r>
            <a:r>
              <a:rPr lang="en-US" sz="2800" b="1" cap="all" dirty="0">
                <a:ln w="9000" cmpd="sng">
                  <a:solidFill>
                    <a:srgbClr val="C00000"/>
                  </a:solidFill>
                  <a:prstDash val="solid"/>
                </a:ln>
                <a:solidFill>
                  <a:srgbClr val="C00000"/>
                </a:solidFill>
                <a:effectLst>
                  <a:reflection blurRad="12700" stA="28000" endPos="45000" dist="1000" dir="5400000" sy="-100000" algn="bl" rotWithShape="0"/>
                </a:effectLst>
              </a:rPr>
              <a:t> </a:t>
            </a:r>
            <a:r>
              <a:rPr lang="en-US" sz="2800" b="1" cap="all" dirty="0" err="1">
                <a:ln w="9000" cmpd="sng">
                  <a:solidFill>
                    <a:srgbClr val="C00000"/>
                  </a:solidFill>
                  <a:prstDash val="solid"/>
                </a:ln>
                <a:solidFill>
                  <a:srgbClr val="C00000"/>
                </a:solidFill>
                <a:effectLst>
                  <a:reflection blurRad="12700" stA="28000" endPos="45000" dist="1000" dir="5400000" sy="-100000" algn="bl" rotWithShape="0"/>
                </a:effectLst>
              </a:rPr>
              <a:t>học</a:t>
            </a:r>
            <a:r>
              <a:rPr lang="en-US" sz="2800" b="1" cap="all" dirty="0">
                <a:ln w="9000" cmpd="sng">
                  <a:solidFill>
                    <a:srgbClr val="C00000"/>
                  </a:solidFill>
                  <a:prstDash val="solid"/>
                </a:ln>
                <a:solidFill>
                  <a:srgbClr val="C00000"/>
                </a:solidFill>
                <a:effectLst>
                  <a:reflection blurRad="12700" stA="28000" endPos="45000" dist="1000" dir="5400000" sy="-100000" algn="bl" rotWithShape="0"/>
                </a:effectLst>
              </a:rPr>
              <a:t> </a:t>
            </a:r>
            <a:r>
              <a:rPr lang="en-US" sz="2800" b="1" cap="all" dirty="0" err="1">
                <a:ln w="9000" cmpd="sng">
                  <a:solidFill>
                    <a:srgbClr val="C00000"/>
                  </a:solidFill>
                  <a:prstDash val="solid"/>
                </a:ln>
                <a:solidFill>
                  <a:srgbClr val="C00000"/>
                </a:solidFill>
                <a:effectLst>
                  <a:reflection blurRad="12700" stA="28000" endPos="45000" dist="1000" dir="5400000" sy="-100000" algn="bl" rotWithShape="0"/>
                </a:effectLst>
              </a:rPr>
              <a:t>ái</a:t>
            </a:r>
            <a:r>
              <a:rPr lang="en-US" sz="2800" b="1" cap="all" dirty="0">
                <a:ln w="9000" cmpd="sng">
                  <a:solidFill>
                    <a:srgbClr val="C00000"/>
                  </a:solidFill>
                  <a:prstDash val="solid"/>
                </a:ln>
                <a:solidFill>
                  <a:srgbClr val="C00000"/>
                </a:solidFill>
                <a:effectLst>
                  <a:reflection blurRad="12700" stA="28000" endPos="45000" dist="1000" dir="5400000" sy="-100000" algn="bl" rotWithShape="0"/>
                </a:effectLst>
              </a:rPr>
              <a:t> </a:t>
            </a:r>
            <a:r>
              <a:rPr lang="en-US" sz="2800" b="1" cap="all" dirty="0" err="1">
                <a:ln w="9000" cmpd="sng">
                  <a:solidFill>
                    <a:srgbClr val="C00000"/>
                  </a:solidFill>
                  <a:prstDash val="solid"/>
                </a:ln>
                <a:solidFill>
                  <a:srgbClr val="C00000"/>
                </a:solidFill>
                <a:effectLst>
                  <a:reflection blurRad="12700" stA="28000" endPos="45000" dist="1000" dir="5400000" sy="-100000" algn="bl" rotWithShape="0"/>
                </a:effectLst>
              </a:rPr>
              <a:t>mộ</a:t>
            </a:r>
            <a:r>
              <a:rPr lang="en-US" sz="2800" b="1" cap="all" dirty="0">
                <a:ln w="9000" cmpd="sng">
                  <a:solidFill>
                    <a:srgbClr val="C00000"/>
                  </a:solidFill>
                  <a:prstDash val="solid"/>
                </a:ln>
                <a:solidFill>
                  <a:srgbClr val="C00000"/>
                </a:solidFill>
                <a:effectLst>
                  <a:reflection blurRad="12700" stA="28000" endPos="45000" dist="1000" dir="5400000" sy="-100000" algn="bl" rotWithShape="0"/>
                </a:effectLst>
              </a:rPr>
              <a:t> a</a:t>
            </a:r>
          </a:p>
        </p:txBody>
      </p:sp>
    </p:spTree>
    <p:extLst>
      <p:ext uri="{BB962C8B-B14F-4D97-AF65-F5344CB8AC3E}">
        <p14:creationId xmlns:p14="http://schemas.microsoft.com/office/powerpoint/2010/main" val="4202824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m quen voi phep tru - Dau tru - Microsoft PowerPoint"/>
          <p:cNvPicPr>
            <a:picLocks noChangeAspect="1"/>
          </p:cNvPicPr>
          <p:nvPr/>
        </p:nvPicPr>
        <p:blipFill rotWithShape="1">
          <a:blip r:embed="rId2">
            <a:extLst>
              <a:ext uri="{28A0092B-C50C-407E-A947-70E740481C1C}">
                <a14:useLocalDpi xmlns:a14="http://schemas.microsoft.com/office/drawing/2010/main" val="0"/>
              </a:ext>
            </a:extLst>
          </a:blip>
          <a:srcRect l="33107" t="22436" r="18464" b="10694"/>
          <a:stretch/>
        </p:blipFill>
        <p:spPr>
          <a:xfrm>
            <a:off x="378823" y="0"/>
            <a:ext cx="11155680" cy="6858000"/>
          </a:xfrm>
          <a:prstGeom prst="rect">
            <a:avLst/>
          </a:prstGeom>
        </p:spPr>
      </p:pic>
    </p:spTree>
    <p:extLst>
      <p:ext uri="{BB962C8B-B14F-4D97-AF65-F5344CB8AC3E}">
        <p14:creationId xmlns:p14="http://schemas.microsoft.com/office/powerpoint/2010/main" val="41221495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05840"/>
            <a:ext cx="12192000" cy="4950822"/>
          </a:xfrm>
          <a:prstGeom prst="rect">
            <a:avLst/>
          </a:prstGeom>
        </p:spPr>
      </p:pic>
    </p:spTree>
    <p:extLst>
      <p:ext uri="{BB962C8B-B14F-4D97-AF65-F5344CB8AC3E}">
        <p14:creationId xmlns:p14="http://schemas.microsoft.com/office/powerpoint/2010/main" val="3651234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40157" y="5086938"/>
            <a:ext cx="10586434" cy="1323439"/>
          </a:xfrm>
          <a:prstGeom prst="rect">
            <a:avLst/>
          </a:prstGeom>
          <a:noFill/>
        </p:spPr>
        <p:txBody>
          <a:bodyPr wrap="square" rtlCol="0">
            <a:spAutoFit/>
          </a:bodyPr>
          <a:lstStyle/>
          <a:p>
            <a:r>
              <a:rPr lang="en-US" sz="4000" b="1" dirty="0" err="1" smtClean="0"/>
              <a:t>Phép</a:t>
            </a:r>
            <a:r>
              <a:rPr lang="en-US" sz="4000" b="1" dirty="0" smtClean="0"/>
              <a:t> </a:t>
            </a:r>
            <a:r>
              <a:rPr lang="en-US" sz="4000" b="1" dirty="0" err="1" smtClean="0"/>
              <a:t>tính</a:t>
            </a:r>
            <a:r>
              <a:rPr lang="en-US" sz="4000" b="1" dirty="0" smtClean="0"/>
              <a:t>:                              = </a:t>
            </a:r>
          </a:p>
          <a:p>
            <a:r>
              <a:rPr lang="en-US" sz="4000" b="1" dirty="0" err="1" smtClean="0"/>
              <a:t>Trả</a:t>
            </a:r>
            <a:r>
              <a:rPr lang="en-US" sz="4000" b="1" dirty="0" smtClean="0"/>
              <a:t> </a:t>
            </a:r>
            <a:r>
              <a:rPr lang="en-US" sz="4000" b="1" dirty="0" err="1" smtClean="0"/>
              <a:t>lời</a:t>
            </a:r>
            <a:r>
              <a:rPr lang="en-US" sz="4000" b="1" dirty="0" smtClean="0"/>
              <a:t>: </a:t>
            </a:r>
            <a:r>
              <a:rPr lang="en-US" sz="4000" dirty="0" err="1" smtClean="0"/>
              <a:t>Tiết</a:t>
            </a:r>
            <a:r>
              <a:rPr lang="en-US" sz="4000" dirty="0" smtClean="0"/>
              <a:t> </a:t>
            </a:r>
            <a:r>
              <a:rPr lang="en-US" sz="4000" dirty="0" err="1" smtClean="0"/>
              <a:t>mục</a:t>
            </a:r>
            <a:r>
              <a:rPr lang="en-US" sz="4000" dirty="0" smtClean="0"/>
              <a:t> </a:t>
            </a:r>
            <a:r>
              <a:rPr lang="en-US" sz="4000" dirty="0" err="1" smtClean="0"/>
              <a:t>văn</a:t>
            </a:r>
            <a:r>
              <a:rPr lang="en-US" sz="4000" dirty="0" smtClean="0"/>
              <a:t> </a:t>
            </a:r>
            <a:r>
              <a:rPr lang="en-US" sz="4000" dirty="0" err="1" smtClean="0"/>
              <a:t>nghệ</a:t>
            </a:r>
            <a:r>
              <a:rPr lang="en-US" sz="4000" dirty="0" smtClean="0"/>
              <a:t> </a:t>
            </a:r>
            <a:r>
              <a:rPr lang="en-US" sz="4000" dirty="0" err="1" smtClean="0"/>
              <a:t>có</a:t>
            </a:r>
            <a:r>
              <a:rPr lang="en-US" sz="4000" dirty="0" smtClean="0"/>
              <a:t> </a:t>
            </a:r>
            <a:r>
              <a:rPr lang="en-US" sz="4000" dirty="0" err="1" smtClean="0"/>
              <a:t>tất</a:t>
            </a:r>
            <a:r>
              <a:rPr lang="en-US" sz="4000" dirty="0" smtClean="0"/>
              <a:t> </a:t>
            </a:r>
            <a:r>
              <a:rPr lang="en-US" sz="4000" dirty="0" err="1" smtClean="0"/>
              <a:t>cả</a:t>
            </a:r>
            <a:r>
              <a:rPr lang="en-US" sz="4000" dirty="0" smtClean="0"/>
              <a:t>          </a:t>
            </a:r>
            <a:r>
              <a:rPr lang="en-US" sz="4000" dirty="0" err="1" smtClean="0"/>
              <a:t>bạn</a:t>
            </a:r>
            <a:r>
              <a:rPr lang="en-US" sz="4000" dirty="0" smtClean="0"/>
              <a:t>.</a:t>
            </a:r>
            <a:endParaRPr lang="en-US" sz="4000" dirty="0"/>
          </a:p>
        </p:txBody>
      </p:sp>
      <p:sp>
        <p:nvSpPr>
          <p:cNvPr id="2" name="Oval 1"/>
          <p:cNvSpPr/>
          <p:nvPr/>
        </p:nvSpPr>
        <p:spPr>
          <a:xfrm>
            <a:off x="412123" y="296214"/>
            <a:ext cx="850006" cy="8500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15154" y="425003"/>
            <a:ext cx="631065" cy="56667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4</a:t>
            </a:r>
            <a:endParaRPr lang="en-US" sz="4400" dirty="0"/>
          </a:p>
        </p:txBody>
      </p:sp>
      <p:sp>
        <p:nvSpPr>
          <p:cNvPr id="4" name="TextBox 3"/>
          <p:cNvSpPr txBox="1"/>
          <p:nvPr/>
        </p:nvSpPr>
        <p:spPr>
          <a:xfrm>
            <a:off x="1365160" y="193184"/>
            <a:ext cx="10586434" cy="1323439"/>
          </a:xfrm>
          <a:prstGeom prst="rect">
            <a:avLst/>
          </a:prstGeom>
          <a:noFill/>
        </p:spPr>
        <p:txBody>
          <a:bodyPr wrap="square" rtlCol="0">
            <a:spAutoFit/>
          </a:bodyPr>
          <a:lstStyle/>
          <a:p>
            <a:r>
              <a:rPr lang="en-US" sz="4000" dirty="0" err="1" smtClean="0"/>
              <a:t>Tiết</a:t>
            </a:r>
            <a:r>
              <a:rPr lang="en-US" sz="4000" dirty="0" smtClean="0"/>
              <a:t> </a:t>
            </a:r>
            <a:r>
              <a:rPr lang="en-US" sz="4000" dirty="0" err="1" smtClean="0"/>
              <a:t>mục</a:t>
            </a:r>
            <a:r>
              <a:rPr lang="en-US" sz="4000" dirty="0" smtClean="0"/>
              <a:t> </a:t>
            </a:r>
            <a:r>
              <a:rPr lang="en-US" sz="4000" dirty="0" err="1" smtClean="0"/>
              <a:t>văn</a:t>
            </a:r>
            <a:r>
              <a:rPr lang="en-US" sz="4000" dirty="0" smtClean="0"/>
              <a:t> </a:t>
            </a:r>
            <a:r>
              <a:rPr lang="en-US" sz="4000" dirty="0" err="1" smtClean="0"/>
              <a:t>nghệ</a:t>
            </a:r>
            <a:r>
              <a:rPr lang="en-US" sz="4000" dirty="0" smtClean="0"/>
              <a:t> </a:t>
            </a:r>
            <a:r>
              <a:rPr lang="en-US" sz="4000" dirty="0" err="1" smtClean="0"/>
              <a:t>có</a:t>
            </a:r>
            <a:r>
              <a:rPr lang="en-US" sz="4000" dirty="0" smtClean="0"/>
              <a:t> 31 </a:t>
            </a:r>
            <a:r>
              <a:rPr lang="en-US" sz="4000" dirty="0" err="1" smtClean="0"/>
              <a:t>bạn</a:t>
            </a:r>
            <a:r>
              <a:rPr lang="en-US" sz="4000" dirty="0" smtClean="0"/>
              <a:t> </a:t>
            </a:r>
            <a:r>
              <a:rPr lang="en-US" sz="4000" dirty="0" err="1" smtClean="0"/>
              <a:t>hát</a:t>
            </a:r>
            <a:r>
              <a:rPr lang="en-US" sz="4000" dirty="0" smtClean="0"/>
              <a:t> </a:t>
            </a:r>
            <a:r>
              <a:rPr lang="en-US" sz="4000" dirty="0" err="1" smtClean="0"/>
              <a:t>và</a:t>
            </a:r>
            <a:r>
              <a:rPr lang="en-US" sz="4000" dirty="0" smtClean="0"/>
              <a:t> 8 </a:t>
            </a:r>
            <a:r>
              <a:rPr lang="en-US" sz="4000" dirty="0" err="1" smtClean="0"/>
              <a:t>bạn</a:t>
            </a:r>
            <a:r>
              <a:rPr lang="en-US" sz="4000" dirty="0" smtClean="0"/>
              <a:t> </a:t>
            </a:r>
            <a:r>
              <a:rPr lang="en-US" sz="4000" dirty="0" err="1" smtClean="0"/>
              <a:t>múa</a:t>
            </a:r>
            <a:r>
              <a:rPr lang="en-US" sz="4000" dirty="0" smtClean="0"/>
              <a:t>. </a:t>
            </a:r>
            <a:r>
              <a:rPr lang="en-US" sz="4000" dirty="0" err="1" smtClean="0"/>
              <a:t>Hỏi</a:t>
            </a:r>
            <a:r>
              <a:rPr lang="en-US" sz="4000" dirty="0" smtClean="0"/>
              <a:t> </a:t>
            </a:r>
            <a:r>
              <a:rPr lang="en-US" sz="4000" dirty="0" err="1" smtClean="0"/>
              <a:t>tiết</a:t>
            </a:r>
            <a:r>
              <a:rPr lang="en-US" sz="4000" dirty="0" smtClean="0"/>
              <a:t> </a:t>
            </a:r>
            <a:r>
              <a:rPr lang="en-US" sz="4000" dirty="0" err="1" smtClean="0"/>
              <a:t>mục</a:t>
            </a:r>
            <a:r>
              <a:rPr lang="en-US" sz="4000" dirty="0" smtClean="0"/>
              <a:t> </a:t>
            </a:r>
            <a:r>
              <a:rPr lang="en-US" sz="4000" dirty="0" err="1" smtClean="0"/>
              <a:t>văn</a:t>
            </a:r>
            <a:r>
              <a:rPr lang="en-US" sz="4000" dirty="0" smtClean="0"/>
              <a:t> </a:t>
            </a:r>
            <a:r>
              <a:rPr lang="en-US" sz="4000" dirty="0" err="1" smtClean="0"/>
              <a:t>nghệ</a:t>
            </a:r>
            <a:r>
              <a:rPr lang="en-US" sz="4000" dirty="0" smtClean="0"/>
              <a:t> </a:t>
            </a:r>
            <a:r>
              <a:rPr lang="en-US" sz="4000" dirty="0" err="1" smtClean="0"/>
              <a:t>đó</a:t>
            </a:r>
            <a:r>
              <a:rPr lang="en-US" sz="4000" dirty="0" smtClean="0"/>
              <a:t> </a:t>
            </a:r>
            <a:r>
              <a:rPr lang="en-US" sz="4000" dirty="0" err="1" smtClean="0"/>
              <a:t>có</a:t>
            </a:r>
            <a:r>
              <a:rPr lang="en-US" sz="4000" dirty="0" smtClean="0"/>
              <a:t> </a:t>
            </a:r>
            <a:r>
              <a:rPr lang="en-US" sz="4000" dirty="0" err="1" smtClean="0"/>
              <a:t>tất</a:t>
            </a:r>
            <a:r>
              <a:rPr lang="en-US" sz="4000" dirty="0" smtClean="0"/>
              <a:t> </a:t>
            </a:r>
            <a:r>
              <a:rPr lang="en-US" sz="4000" dirty="0" err="1" smtClean="0"/>
              <a:t>cả</a:t>
            </a:r>
            <a:r>
              <a:rPr lang="en-US" sz="4000" dirty="0" smtClean="0"/>
              <a:t> </a:t>
            </a:r>
            <a:r>
              <a:rPr lang="en-US" sz="4000" dirty="0" err="1" smtClean="0"/>
              <a:t>bao</a:t>
            </a:r>
            <a:r>
              <a:rPr lang="en-US" sz="4000" dirty="0" smtClean="0"/>
              <a:t> </a:t>
            </a:r>
            <a:r>
              <a:rPr lang="en-US" sz="4000" dirty="0" err="1" smtClean="0"/>
              <a:t>nhiêu</a:t>
            </a:r>
            <a:r>
              <a:rPr lang="en-US" sz="4000" dirty="0" smtClean="0"/>
              <a:t> </a:t>
            </a:r>
            <a:r>
              <a:rPr lang="en-US" sz="4000" dirty="0" err="1" smtClean="0"/>
              <a:t>bạn</a:t>
            </a:r>
            <a:r>
              <a:rPr lang="en-US" sz="4000" dirty="0" smtClean="0"/>
              <a:t>?</a:t>
            </a:r>
            <a:endParaRPr lang="en-US" sz="4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9869" y="1664514"/>
            <a:ext cx="4586233" cy="2965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ounded Rectangle 6"/>
          <p:cNvSpPr/>
          <p:nvPr/>
        </p:nvSpPr>
        <p:spPr>
          <a:xfrm>
            <a:off x="3528811" y="5001682"/>
            <a:ext cx="746975" cy="7469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UTM Avo" panose="02040603050506020204" pitchFamily="18" charset="0"/>
              </a:rPr>
              <a:t>?</a:t>
            </a:r>
            <a:endParaRPr lang="en-US" sz="3600" dirty="0">
              <a:solidFill>
                <a:schemeClr val="tx1"/>
              </a:solidFill>
              <a:latin typeface="UTM Avo" panose="02040603050506020204" pitchFamily="18" charset="0"/>
            </a:endParaRPr>
          </a:p>
        </p:txBody>
      </p:sp>
      <p:sp>
        <p:nvSpPr>
          <p:cNvPr id="8" name="Oval 7"/>
          <p:cNvSpPr/>
          <p:nvPr/>
        </p:nvSpPr>
        <p:spPr>
          <a:xfrm>
            <a:off x="4597757" y="5001682"/>
            <a:ext cx="811370" cy="79849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UTM Avo" panose="02040603050506020204" pitchFamily="18" charset="0"/>
              </a:rPr>
              <a:t>?</a:t>
            </a:r>
            <a:endParaRPr lang="en-US" dirty="0">
              <a:solidFill>
                <a:schemeClr val="tx1"/>
              </a:solidFill>
              <a:latin typeface="UTM Avo" panose="02040603050506020204" pitchFamily="18" charset="0"/>
            </a:endParaRPr>
          </a:p>
        </p:txBody>
      </p:sp>
      <p:sp>
        <p:nvSpPr>
          <p:cNvPr id="9" name="Rounded Rectangle 8"/>
          <p:cNvSpPr/>
          <p:nvPr/>
        </p:nvSpPr>
        <p:spPr>
          <a:xfrm>
            <a:off x="5731098" y="5027439"/>
            <a:ext cx="746975" cy="7469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UTM Avo" panose="02040603050506020204" pitchFamily="18" charset="0"/>
              </a:rPr>
              <a:t>?</a:t>
            </a:r>
            <a:endParaRPr lang="en-US" sz="3600" dirty="0">
              <a:solidFill>
                <a:schemeClr val="tx1"/>
              </a:solidFill>
              <a:latin typeface="UTM Avo" panose="02040603050506020204" pitchFamily="18" charset="0"/>
            </a:endParaRPr>
          </a:p>
        </p:txBody>
      </p:sp>
      <p:sp>
        <p:nvSpPr>
          <p:cNvPr id="10" name="Rounded Rectangle 9"/>
          <p:cNvSpPr/>
          <p:nvPr/>
        </p:nvSpPr>
        <p:spPr>
          <a:xfrm>
            <a:off x="7149127" y="4993482"/>
            <a:ext cx="746975" cy="7469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UTM Avo" panose="02040603050506020204" pitchFamily="18" charset="0"/>
              </a:rPr>
              <a:t>?</a:t>
            </a:r>
            <a:endParaRPr lang="en-US" sz="3600" dirty="0">
              <a:solidFill>
                <a:schemeClr val="tx1"/>
              </a:solidFill>
              <a:latin typeface="UTM Avo" panose="02040603050506020204" pitchFamily="18" charset="0"/>
            </a:endParaRPr>
          </a:p>
        </p:txBody>
      </p:sp>
      <p:sp>
        <p:nvSpPr>
          <p:cNvPr id="12" name="Rounded Rectangle 11"/>
          <p:cNvSpPr/>
          <p:nvPr/>
        </p:nvSpPr>
        <p:spPr>
          <a:xfrm>
            <a:off x="8489882" y="5621244"/>
            <a:ext cx="746975" cy="7469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UTM Avo" panose="02040603050506020204" pitchFamily="18" charset="0"/>
              </a:rPr>
              <a:t>?</a:t>
            </a:r>
            <a:endParaRPr lang="en-US" sz="3600" dirty="0">
              <a:solidFill>
                <a:schemeClr val="tx1"/>
              </a:solidFill>
              <a:latin typeface="UTM Avo" panose="02040603050506020204" pitchFamily="18" charset="0"/>
            </a:endParaRPr>
          </a:p>
        </p:txBody>
      </p:sp>
      <p:sp>
        <p:nvSpPr>
          <p:cNvPr id="13" name="Rounded Rectangle 12"/>
          <p:cNvSpPr/>
          <p:nvPr/>
        </p:nvSpPr>
        <p:spPr>
          <a:xfrm>
            <a:off x="3528812" y="5007830"/>
            <a:ext cx="746975" cy="7469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UTM Avo" panose="02040603050506020204" pitchFamily="18" charset="0"/>
              </a:rPr>
              <a:t>31</a:t>
            </a:r>
            <a:endParaRPr lang="en-US" sz="3200" dirty="0">
              <a:solidFill>
                <a:schemeClr val="tx1"/>
              </a:solidFill>
              <a:latin typeface="UTM Avo" panose="02040603050506020204" pitchFamily="18" charset="0"/>
            </a:endParaRPr>
          </a:p>
        </p:txBody>
      </p:sp>
      <p:sp>
        <p:nvSpPr>
          <p:cNvPr id="14" name="Oval 13"/>
          <p:cNvSpPr/>
          <p:nvPr/>
        </p:nvSpPr>
        <p:spPr>
          <a:xfrm>
            <a:off x="4597758" y="5007830"/>
            <a:ext cx="811370" cy="79849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UTM Avo" panose="02040603050506020204" pitchFamily="18" charset="0"/>
              </a:rPr>
              <a:t>+</a:t>
            </a:r>
            <a:endParaRPr lang="en-US" sz="1400" dirty="0">
              <a:solidFill>
                <a:schemeClr val="tx1"/>
              </a:solidFill>
              <a:latin typeface="UTM Avo" panose="02040603050506020204" pitchFamily="18" charset="0"/>
            </a:endParaRPr>
          </a:p>
        </p:txBody>
      </p:sp>
      <p:sp>
        <p:nvSpPr>
          <p:cNvPr id="15" name="Rounded Rectangle 14"/>
          <p:cNvSpPr/>
          <p:nvPr/>
        </p:nvSpPr>
        <p:spPr>
          <a:xfrm>
            <a:off x="5731099" y="5033587"/>
            <a:ext cx="746975" cy="7469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UTM Avo" panose="02040603050506020204" pitchFamily="18" charset="0"/>
              </a:rPr>
              <a:t>8</a:t>
            </a:r>
            <a:endParaRPr lang="en-US" sz="3200" dirty="0">
              <a:solidFill>
                <a:schemeClr val="tx1"/>
              </a:solidFill>
              <a:latin typeface="UTM Avo" panose="02040603050506020204" pitchFamily="18" charset="0"/>
            </a:endParaRPr>
          </a:p>
        </p:txBody>
      </p:sp>
      <p:sp>
        <p:nvSpPr>
          <p:cNvPr id="16" name="Rounded Rectangle 15"/>
          <p:cNvSpPr/>
          <p:nvPr/>
        </p:nvSpPr>
        <p:spPr>
          <a:xfrm>
            <a:off x="7149128" y="4999630"/>
            <a:ext cx="746975" cy="7469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UTM Avo" panose="02040603050506020204" pitchFamily="18" charset="0"/>
              </a:rPr>
              <a:t>39</a:t>
            </a:r>
            <a:endParaRPr lang="en-US" sz="3200" dirty="0">
              <a:solidFill>
                <a:schemeClr val="tx1"/>
              </a:solidFill>
              <a:latin typeface="UTM Avo" panose="02040603050506020204" pitchFamily="18" charset="0"/>
            </a:endParaRPr>
          </a:p>
        </p:txBody>
      </p:sp>
      <p:sp>
        <p:nvSpPr>
          <p:cNvPr id="18" name="Rounded Rectangle 17"/>
          <p:cNvSpPr/>
          <p:nvPr/>
        </p:nvSpPr>
        <p:spPr>
          <a:xfrm>
            <a:off x="7149128" y="5001570"/>
            <a:ext cx="746975" cy="7469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UTM Avo" panose="02040603050506020204" pitchFamily="18" charset="0"/>
              </a:rPr>
              <a:t>39</a:t>
            </a:r>
            <a:endParaRPr lang="en-US" sz="3200" dirty="0">
              <a:solidFill>
                <a:schemeClr val="tx1"/>
              </a:solidFill>
              <a:latin typeface="UTM Avo" panose="02040603050506020204" pitchFamily="18" charset="0"/>
            </a:endParaRPr>
          </a:p>
        </p:txBody>
      </p:sp>
      <p:sp>
        <p:nvSpPr>
          <p:cNvPr id="19" name="Rounded Rectangle 18"/>
          <p:cNvSpPr/>
          <p:nvPr/>
        </p:nvSpPr>
        <p:spPr>
          <a:xfrm>
            <a:off x="8489882" y="5627212"/>
            <a:ext cx="746975" cy="7469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UTM Avo" panose="02040603050506020204" pitchFamily="18" charset="0"/>
              </a:rPr>
              <a:t>39</a:t>
            </a:r>
            <a:endParaRPr lang="en-US" sz="3200" dirty="0">
              <a:solidFill>
                <a:schemeClr val="tx1"/>
              </a:solidFill>
              <a:latin typeface="UTM Avo" panose="02040603050506020204" pitchFamily="18" charset="0"/>
            </a:endParaRPr>
          </a:p>
        </p:txBody>
      </p:sp>
      <p:cxnSp>
        <p:nvCxnSpPr>
          <p:cNvPr id="21" name="Straight Connector 20"/>
          <p:cNvCxnSpPr/>
          <p:nvPr/>
        </p:nvCxnSpPr>
        <p:spPr>
          <a:xfrm>
            <a:off x="5871410" y="818148"/>
            <a:ext cx="14437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850148" y="818148"/>
            <a:ext cx="11440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203861" y="818148"/>
            <a:ext cx="5720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332113" y="1379622"/>
            <a:ext cx="11577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67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7294" y="609600"/>
            <a:ext cx="2529155" cy="923330"/>
          </a:xfrm>
          <a:prstGeom prst="rect">
            <a:avLst/>
          </a:prstGeom>
          <a:noFill/>
        </p:spPr>
        <p:txBody>
          <a:bodyPr wrap="none" lIns="91440" tIns="45720" rIns="91440" bIns="45720">
            <a:spAutoFit/>
          </a:bodyPr>
          <a:lstStyle/>
          <a:p>
            <a:pPr algn="ctr"/>
            <a:r>
              <a:rPr lang="en-US" sz="5400" b="1" dirty="0" err="1">
                <a:ln w="10541" cmpd="sng">
                  <a:solidFill>
                    <a:srgbClr val="92D050"/>
                  </a:solidFill>
                  <a:prstDash val="solid"/>
                </a:ln>
                <a:solidFill>
                  <a:srgbClr val="003300"/>
                </a:solidFill>
                <a:effectLst>
                  <a:glow rad="101600">
                    <a:schemeClr val="accent3">
                      <a:satMod val="175000"/>
                      <a:alpha val="40000"/>
                    </a:schemeClr>
                  </a:glow>
                </a:effectLst>
              </a:rPr>
              <a:t>Trò</a:t>
            </a:r>
            <a:r>
              <a:rPr lang="en-US" sz="5400" b="1" dirty="0">
                <a:ln w="10541" cmpd="sng">
                  <a:solidFill>
                    <a:srgbClr val="92D050"/>
                  </a:solidFill>
                  <a:prstDash val="solid"/>
                </a:ln>
                <a:solidFill>
                  <a:srgbClr val="003300"/>
                </a:solidFill>
                <a:effectLst>
                  <a:glow rad="101600">
                    <a:schemeClr val="accent3">
                      <a:satMod val="175000"/>
                      <a:alpha val="40000"/>
                    </a:schemeClr>
                  </a:glow>
                </a:effectLst>
              </a:rPr>
              <a:t> </a:t>
            </a:r>
            <a:r>
              <a:rPr lang="en-US" sz="5400" b="1" dirty="0" err="1">
                <a:ln w="10541" cmpd="sng">
                  <a:solidFill>
                    <a:srgbClr val="92D050"/>
                  </a:solidFill>
                  <a:prstDash val="solid"/>
                </a:ln>
                <a:solidFill>
                  <a:srgbClr val="003300"/>
                </a:solidFill>
                <a:effectLst>
                  <a:glow rad="101600">
                    <a:schemeClr val="accent3">
                      <a:satMod val="175000"/>
                      <a:alpha val="40000"/>
                    </a:schemeClr>
                  </a:glow>
                </a:effectLst>
              </a:rPr>
              <a:t>chơi</a:t>
            </a:r>
            <a:endParaRPr lang="en-US" sz="5400" b="1" dirty="0">
              <a:ln w="10541" cmpd="sng">
                <a:solidFill>
                  <a:srgbClr val="92D050"/>
                </a:solidFill>
                <a:prstDash val="solid"/>
              </a:ln>
              <a:solidFill>
                <a:srgbClr val="003300"/>
              </a:solidFill>
              <a:effectLst>
                <a:glow rad="101600">
                  <a:schemeClr val="accent3">
                    <a:satMod val="175000"/>
                    <a:alpha val="40000"/>
                  </a:schemeClr>
                </a:glow>
              </a:effectLst>
            </a:endParaRPr>
          </a:p>
        </p:txBody>
      </p:sp>
      <p:sp>
        <p:nvSpPr>
          <p:cNvPr id="3" name="Rectangle 2"/>
          <p:cNvSpPr/>
          <p:nvPr/>
        </p:nvSpPr>
        <p:spPr>
          <a:xfrm>
            <a:off x="1712918" y="2362200"/>
            <a:ext cx="8666733" cy="7315200"/>
          </a:xfrm>
          <a:prstGeom prst="rect">
            <a:avLst/>
          </a:prstGeom>
          <a:noFill/>
        </p:spPr>
        <p:txBody>
          <a:bodyPr spcFirstLastPara="1" wrap="none" lIns="91440" tIns="45720" rIns="91440" bIns="45720" numCol="1">
            <a:prstTxWarp prst="textArchUp">
              <a:avLst/>
            </a:prstTxWarp>
            <a:spAutoFit/>
          </a:bodyPr>
          <a:lstStyle/>
          <a:p>
            <a:pPr algn="ctr"/>
            <a:r>
              <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Rung </a:t>
            </a:r>
            <a:r>
              <a:rPr lang="en-US" sz="7200" b="1" cap="all" dirty="0" err="1">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chuông</a:t>
            </a:r>
            <a:r>
              <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 </a:t>
            </a:r>
            <a:r>
              <a:rPr lang="en-US" sz="7200" b="1" cap="all" dirty="0" err="1">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vàng</a:t>
            </a:r>
            <a:endPar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endParaRPr>
          </a:p>
        </p:txBody>
      </p:sp>
      <p:pic>
        <p:nvPicPr>
          <p:cNvPr id="4" name="Picture 2" descr="Kết quả hình ảnh cho bell gif"/>
          <p:cNvPicPr>
            <a:picLocks noChangeAspect="1" noChangeArrowheads="1" noCrop="1"/>
          </p:cNvPicPr>
          <p:nvPr/>
        </p:nvPicPr>
        <p:blipFill>
          <a:blip r:embed="rId3"/>
          <a:srcRect/>
          <a:stretch>
            <a:fillRect/>
          </a:stretch>
        </p:blipFill>
        <p:spPr bwMode="auto">
          <a:xfrm>
            <a:off x="4599017" y="2971800"/>
            <a:ext cx="2894533" cy="2438400"/>
          </a:xfrm>
          <a:prstGeom prst="rect">
            <a:avLst/>
          </a:prstGeom>
          <a:noFill/>
        </p:spPr>
      </p:pic>
    </p:spTree>
    <p:extLst>
      <p:ext uri="{BB962C8B-B14F-4D97-AF65-F5344CB8AC3E}">
        <p14:creationId xmlns:p14="http://schemas.microsoft.com/office/powerpoint/2010/main" val="95688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vol="22000">
                                        <p:cTn display="0" masterRel="sameClick">
                                          <p:stCondLst>
                                            <p:cond evt="begin" delay="0">
                                              <p:tn val="5"/>
                                            </p:cond>
                                          </p:stCondLst>
                                          <p:endCondLst>
                                            <p:cond evt="onStopAudio" delay="0">
                                              <p:tgtEl>
                                                <p:sldTgt/>
                                              </p:tgtEl>
                                            </p:cond>
                                          </p:endCondLst>
                                        </p:cTn>
                                        <p:tgtEl>
                                          <p:sndTgt r:embed="rId2" name="nhac hieu tro choi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67373" y="0"/>
            <a:ext cx="2529155" cy="923330"/>
          </a:xfrm>
          <a:prstGeom prst="rect">
            <a:avLst/>
          </a:prstGeom>
          <a:noFill/>
        </p:spPr>
        <p:txBody>
          <a:bodyPr wrap="none" lIns="91440" tIns="45720" rIns="91440" bIns="45720">
            <a:spAutoFit/>
          </a:bodyPr>
          <a:lstStyle/>
          <a:p>
            <a:pPr algn="ctr"/>
            <a:r>
              <a:rPr lang="en-US" sz="5400" b="1" dirty="0" err="1">
                <a:ln w="10541" cmpd="sng">
                  <a:solidFill>
                    <a:srgbClr val="92D050"/>
                  </a:solidFill>
                  <a:prstDash val="solid"/>
                </a:ln>
                <a:solidFill>
                  <a:srgbClr val="006600"/>
                </a:solidFill>
              </a:rPr>
              <a:t>Trò</a:t>
            </a:r>
            <a:r>
              <a:rPr lang="en-US" sz="5400" b="1" dirty="0">
                <a:ln w="10541" cmpd="sng">
                  <a:solidFill>
                    <a:srgbClr val="92D050"/>
                  </a:solidFill>
                  <a:prstDash val="solid"/>
                </a:ln>
                <a:solidFill>
                  <a:srgbClr val="006600"/>
                </a:solidFill>
              </a:rPr>
              <a:t> </a:t>
            </a:r>
            <a:r>
              <a:rPr lang="en-US" sz="5400" b="1" dirty="0" err="1">
                <a:ln w="10541" cmpd="sng">
                  <a:solidFill>
                    <a:srgbClr val="92D050"/>
                  </a:solidFill>
                  <a:prstDash val="solid"/>
                </a:ln>
                <a:solidFill>
                  <a:srgbClr val="006600"/>
                </a:solidFill>
              </a:rPr>
              <a:t>chơi</a:t>
            </a:r>
            <a:endParaRPr lang="en-US" sz="5400" b="1" dirty="0">
              <a:ln w="10541" cmpd="sng">
                <a:solidFill>
                  <a:srgbClr val="92D050"/>
                </a:solidFill>
                <a:prstDash val="solid"/>
              </a:ln>
              <a:solidFill>
                <a:srgbClr val="006600"/>
              </a:solidFill>
            </a:endParaRPr>
          </a:p>
        </p:txBody>
      </p:sp>
      <p:sp>
        <p:nvSpPr>
          <p:cNvPr id="6" name="Rectangle 5"/>
          <p:cNvSpPr/>
          <p:nvPr/>
        </p:nvSpPr>
        <p:spPr>
          <a:xfrm>
            <a:off x="4238612" y="857233"/>
            <a:ext cx="5844164" cy="830997"/>
          </a:xfrm>
          <a:prstGeom prst="rect">
            <a:avLst/>
          </a:prstGeom>
          <a:noFill/>
        </p:spPr>
        <p:txBody>
          <a:bodyPr wrap="none" lIns="91440" tIns="45720" rIns="91440" bIns="45720">
            <a:spAutoFit/>
          </a:bodyPr>
          <a:lstStyle/>
          <a:p>
            <a:pPr algn="ctr"/>
            <a:r>
              <a:rPr lang="en-US" sz="4800" b="1" cap="all" dirty="0">
                <a:ln w="9000" cmpd="sng">
                  <a:solidFill>
                    <a:srgbClr val="F3217B"/>
                  </a:solidFill>
                  <a:prstDash val="solid"/>
                </a:ln>
                <a:solidFill>
                  <a:srgbClr val="F3217B"/>
                </a:solidFill>
                <a:effectLst>
                  <a:reflection blurRad="12700" stA="28000" endPos="45000" dist="1000" dir="5400000" sy="-100000" algn="bl" rotWithShape="0"/>
                </a:effectLst>
              </a:rPr>
              <a:t>Rung </a:t>
            </a:r>
            <a:r>
              <a:rPr lang="en-US" sz="4800" b="1" cap="all" dirty="0" err="1">
                <a:ln w="9000" cmpd="sng">
                  <a:solidFill>
                    <a:srgbClr val="F3217B"/>
                  </a:solidFill>
                  <a:prstDash val="solid"/>
                </a:ln>
                <a:solidFill>
                  <a:srgbClr val="F3217B"/>
                </a:solidFill>
                <a:effectLst>
                  <a:reflection blurRad="12700" stA="28000" endPos="45000" dist="1000" dir="5400000" sy="-100000" algn="bl" rotWithShape="0"/>
                </a:effectLst>
              </a:rPr>
              <a:t>chuông</a:t>
            </a:r>
            <a:r>
              <a:rPr lang="en-US" sz="4800" b="1" cap="all" dirty="0">
                <a:ln w="9000" cmpd="sng">
                  <a:solidFill>
                    <a:srgbClr val="F3217B"/>
                  </a:solidFill>
                  <a:prstDash val="solid"/>
                </a:ln>
                <a:solidFill>
                  <a:srgbClr val="F3217B"/>
                </a:solidFill>
                <a:effectLst>
                  <a:reflection blurRad="12700" stA="28000" endPos="45000" dist="1000" dir="5400000" sy="-100000" algn="bl" rotWithShape="0"/>
                </a:effectLst>
              </a:rPr>
              <a:t> </a:t>
            </a:r>
            <a:r>
              <a:rPr lang="en-US" sz="4800" b="1" cap="all" dirty="0" err="1">
                <a:ln w="9000" cmpd="sng">
                  <a:solidFill>
                    <a:srgbClr val="F3217B"/>
                  </a:solidFill>
                  <a:prstDash val="solid"/>
                </a:ln>
                <a:solidFill>
                  <a:srgbClr val="F3217B"/>
                </a:solidFill>
                <a:effectLst>
                  <a:reflection blurRad="12700" stA="28000" endPos="45000" dist="1000" dir="5400000" sy="-100000" algn="bl" rotWithShape="0"/>
                </a:effectLst>
              </a:rPr>
              <a:t>vàng</a:t>
            </a:r>
            <a:endParaRPr lang="en-US" sz="4800" b="1" cap="all" dirty="0">
              <a:ln w="9000" cmpd="sng">
                <a:solidFill>
                  <a:srgbClr val="F3217B"/>
                </a:solidFill>
                <a:prstDash val="solid"/>
              </a:ln>
              <a:solidFill>
                <a:srgbClr val="F3217B"/>
              </a:solidFill>
              <a:effectLst>
                <a:reflection blurRad="12700" stA="28000" endPos="45000" dist="1000" dir="5400000" sy="-100000" algn="bl" rotWithShape="0"/>
              </a:effectLst>
            </a:endParaRPr>
          </a:p>
        </p:txBody>
      </p:sp>
      <p:pic>
        <p:nvPicPr>
          <p:cNvPr id="7" name="Picture 2" descr="Kết quả hình ảnh cho bell gif"/>
          <p:cNvPicPr>
            <a:picLocks noChangeAspect="1" noChangeArrowheads="1" noCrop="1"/>
          </p:cNvPicPr>
          <p:nvPr/>
        </p:nvPicPr>
        <p:blipFill>
          <a:blip r:embed="rId4"/>
          <a:srcRect/>
          <a:stretch>
            <a:fillRect/>
          </a:stretch>
        </p:blipFill>
        <p:spPr bwMode="auto">
          <a:xfrm>
            <a:off x="1524000" y="0"/>
            <a:ext cx="2357454" cy="1985956"/>
          </a:xfrm>
          <a:prstGeom prst="rect">
            <a:avLst/>
          </a:prstGeom>
          <a:noFill/>
        </p:spPr>
      </p:pic>
      <p:sp>
        <p:nvSpPr>
          <p:cNvPr id="8" name="Rounded Rectangle 7"/>
          <p:cNvSpPr/>
          <p:nvPr/>
        </p:nvSpPr>
        <p:spPr>
          <a:xfrm>
            <a:off x="2095472" y="2071678"/>
            <a:ext cx="8001056" cy="4214842"/>
          </a:xfrm>
          <a:prstGeom prst="roundRect">
            <a:avLst/>
          </a:prstGeom>
          <a:solidFill>
            <a:srgbClr val="BAE951"/>
          </a:solidFill>
          <a:ln>
            <a:solidFill>
              <a:srgbClr val="F321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9" name="Rectangle 8"/>
          <p:cNvSpPr/>
          <p:nvPr/>
        </p:nvSpPr>
        <p:spPr>
          <a:xfrm>
            <a:off x="2238348" y="2357430"/>
            <a:ext cx="7715304" cy="3539430"/>
          </a:xfrm>
          <a:prstGeom prst="rect">
            <a:avLst/>
          </a:prstGeom>
        </p:spPr>
        <p:txBody>
          <a:bodyPr wrap="square">
            <a:spAutoFit/>
          </a:bodyPr>
          <a:lstStyle/>
          <a:p>
            <a:pPr algn="just"/>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con </a:t>
            </a:r>
            <a:r>
              <a:rPr lang="en-US" sz="2800" dirty="0" err="1">
                <a:latin typeface="Arial" pitchFamily="34" charset="0"/>
                <a:cs typeface="Arial" pitchFamily="34" charset="0"/>
              </a:rPr>
              <a:t>có</a:t>
            </a:r>
            <a:r>
              <a:rPr lang="en-US" sz="2800" dirty="0">
                <a:latin typeface="Arial" pitchFamily="34" charset="0"/>
                <a:cs typeface="Arial" pitchFamily="34" charset="0"/>
              </a:rPr>
              <a:t> 1</a:t>
            </a:r>
            <a:r>
              <a:rPr lang="vi-VN" sz="2800" dirty="0">
                <a:latin typeface="Arial" pitchFamily="34" charset="0"/>
                <a:cs typeface="Arial" pitchFamily="34" charset="0"/>
              </a:rPr>
              <a:t>0 giây để vừa suy nghĩ vừa viết câu trả lời lên bảng</a:t>
            </a:r>
            <a:r>
              <a:rPr lang="en-US" sz="2800" dirty="0">
                <a:latin typeface="Arial" pitchFamily="34" charset="0"/>
                <a:cs typeface="Arial" pitchFamily="34" charset="0"/>
              </a:rPr>
              <a:t> con</a:t>
            </a:r>
            <a:r>
              <a:rPr lang="vi-VN" sz="2800" dirty="0">
                <a:latin typeface="Arial" pitchFamily="34" charset="0"/>
                <a:cs typeface="Arial" pitchFamily="34" charset="0"/>
              </a:rPr>
              <a:t>. Kết thúc 10 giây, các con giơ bảng. Bạn nào không có câu trả lời hoặc trả lời chưa đúng tự động cất bảng và ngồi theo dõi các bạn còn lại tham gia chơi. Các con sẽ trả lời lần lượt các câu hỏi. Ai là người trả lời đúng được câu hỏi</a:t>
            </a:r>
            <a:r>
              <a:rPr lang="en-US" sz="2800" dirty="0">
                <a:latin typeface="Arial" pitchFamily="34" charset="0"/>
                <a:cs typeface="Arial" pitchFamily="34" charset="0"/>
              </a:rPr>
              <a:t> </a:t>
            </a:r>
            <a:r>
              <a:rPr lang="en-US" sz="2800" dirty="0" err="1">
                <a:latin typeface="Arial" pitchFamily="34" charset="0"/>
                <a:cs typeface="Arial" pitchFamily="34" charset="0"/>
              </a:rPr>
              <a:t>cuối</a:t>
            </a:r>
            <a:r>
              <a:rPr lang="en-US" sz="2800" dirty="0">
                <a:latin typeface="Arial" pitchFamily="34" charset="0"/>
                <a:cs typeface="Arial" pitchFamily="34" charset="0"/>
              </a:rPr>
              <a:t> </a:t>
            </a:r>
            <a:r>
              <a:rPr lang="en-US" sz="2800" dirty="0" err="1">
                <a:latin typeface="Arial" pitchFamily="34" charset="0"/>
                <a:cs typeface="Arial" pitchFamily="34" charset="0"/>
              </a:rPr>
              <a:t>cùng</a:t>
            </a:r>
            <a:r>
              <a:rPr lang="vi-VN" sz="2800" dirty="0">
                <a:latin typeface="Arial" pitchFamily="34" charset="0"/>
                <a:cs typeface="Arial" pitchFamily="34" charset="0"/>
              </a:rPr>
              <a:t> sẽ rung chung vàng và nhận được phần thưởng. </a:t>
            </a:r>
            <a:endParaRPr lang="en-US" sz="2800" dirty="0">
              <a:latin typeface="Arial" pitchFamily="34" charset="0"/>
              <a:cs typeface="Arial" pitchFamily="34" charset="0"/>
            </a:endParaRPr>
          </a:p>
        </p:txBody>
      </p:sp>
      <p:pic>
        <p:nvPicPr>
          <p:cNvPr id="2" name="Luat Choi RCV Chu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90800" y="313730"/>
            <a:ext cx="609600" cy="609600"/>
          </a:xfrm>
          <a:prstGeom prst="rect">
            <a:avLst/>
          </a:prstGeom>
        </p:spPr>
      </p:pic>
    </p:spTree>
    <p:extLst>
      <p:ext uri="{BB962C8B-B14F-4D97-AF65-F5344CB8AC3E}">
        <p14:creationId xmlns:p14="http://schemas.microsoft.com/office/powerpoint/2010/main" val="311536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3585">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8" y="714356"/>
            <a:ext cx="1920076"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1</a:t>
            </a:r>
          </a:p>
        </p:txBody>
      </p:sp>
      <p:sp>
        <p:nvSpPr>
          <p:cNvPr id="5" name="TextBox 4"/>
          <p:cNvSpPr txBox="1"/>
          <p:nvPr/>
        </p:nvSpPr>
        <p:spPr>
          <a:xfrm>
            <a:off x="1809720" y="2357431"/>
            <a:ext cx="8501122" cy="1077218"/>
          </a:xfrm>
          <a:prstGeom prst="rect">
            <a:avLst/>
          </a:prstGeom>
          <a:noFill/>
        </p:spPr>
        <p:txBody>
          <a:bodyPr wrap="square" rtlCol="0">
            <a:spAutoFit/>
          </a:bodyPr>
          <a:lstStyle/>
          <a:p>
            <a:r>
              <a:rPr lang="en-US" sz="3200" b="1" dirty="0" err="1" smtClean="0">
                <a:solidFill>
                  <a:srgbClr val="0033CC"/>
                </a:solidFill>
                <a:latin typeface="Times New Roman" panose="02020603050405020304" pitchFamily="18" charset="0"/>
                <a:cs typeface="Times New Roman" panose="02020603050405020304" pitchFamily="18" charset="0"/>
              </a:rPr>
              <a:t>Kết</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quả</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của</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phép</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tính</a:t>
            </a:r>
            <a:r>
              <a:rPr lang="en-US" sz="3200" b="1" dirty="0" smtClean="0">
                <a:solidFill>
                  <a:srgbClr val="0033CC"/>
                </a:solidFill>
                <a:latin typeface="Times New Roman" panose="02020603050405020304" pitchFamily="18" charset="0"/>
                <a:cs typeface="Times New Roman" panose="02020603050405020304" pitchFamily="18" charset="0"/>
              </a:rPr>
              <a:t>: </a:t>
            </a:r>
          </a:p>
          <a:p>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smtClean="0">
                <a:solidFill>
                  <a:srgbClr val="0033CC"/>
                </a:solidFill>
                <a:latin typeface="Times New Roman" panose="02020603050405020304" pitchFamily="18" charset="0"/>
                <a:cs typeface="Times New Roman" panose="02020603050405020304" pitchFamily="18" charset="0"/>
              </a:rPr>
              <a:t>                      34 + 50 + 1 = ?</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679078" y="3672811"/>
            <a:ext cx="2488360" cy="584775"/>
          </a:xfrm>
          <a:prstGeom prst="rect">
            <a:avLst/>
          </a:prstGeom>
          <a:noFill/>
        </p:spPr>
        <p:txBody>
          <a:bodyPr wrap="square" rtlCol="0">
            <a:spAutoFit/>
          </a:bodyPr>
          <a:lstStyle/>
          <a:p>
            <a:r>
              <a:rPr lang="en-US" sz="3200" b="1" dirty="0"/>
              <a:t>A.  </a:t>
            </a:r>
            <a:r>
              <a:rPr lang="en-US" sz="3200" b="1" dirty="0" smtClean="0"/>
              <a:t>85</a:t>
            </a:r>
            <a:endParaRPr lang="vi-VN" sz="3200" b="1" dirty="0">
              <a:solidFill>
                <a:srgbClr val="006600"/>
              </a:solidFill>
            </a:endParaRPr>
          </a:p>
        </p:txBody>
      </p:sp>
      <p:sp>
        <p:nvSpPr>
          <p:cNvPr id="22" name="Oval 21"/>
          <p:cNvSpPr/>
          <p:nvPr/>
        </p:nvSpPr>
        <p:spPr>
          <a:xfrm>
            <a:off x="3565475" y="3762661"/>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679078" y="4451006"/>
            <a:ext cx="2152260" cy="584775"/>
          </a:xfrm>
          <a:prstGeom prst="rect">
            <a:avLst/>
          </a:prstGeom>
          <a:noFill/>
        </p:spPr>
        <p:txBody>
          <a:bodyPr wrap="square" rtlCol="0">
            <a:spAutoFit/>
          </a:bodyPr>
          <a:lstStyle/>
          <a:p>
            <a:pPr marL="514350" indent="-514350"/>
            <a:r>
              <a:rPr lang="en-US" sz="3200" b="1" dirty="0"/>
              <a:t>B.  </a:t>
            </a:r>
            <a:r>
              <a:rPr lang="en-US" sz="3200" b="1" dirty="0" smtClean="0"/>
              <a:t>58</a:t>
            </a:r>
            <a:endParaRPr lang="vi-VN" sz="3200" b="1" dirty="0">
              <a:solidFill>
                <a:srgbClr val="006600"/>
              </a:solidFill>
            </a:endParaRPr>
          </a:p>
        </p:txBody>
      </p:sp>
      <p:sp>
        <p:nvSpPr>
          <p:cNvPr id="28" name="TextBox 27"/>
          <p:cNvSpPr txBox="1"/>
          <p:nvPr/>
        </p:nvSpPr>
        <p:spPr>
          <a:xfrm>
            <a:off x="3679078" y="5269463"/>
            <a:ext cx="2714612" cy="584775"/>
          </a:xfrm>
          <a:prstGeom prst="rect">
            <a:avLst/>
          </a:prstGeom>
          <a:noFill/>
        </p:spPr>
        <p:txBody>
          <a:bodyPr wrap="square" rtlCol="0">
            <a:spAutoFit/>
          </a:bodyPr>
          <a:lstStyle/>
          <a:p>
            <a:pPr marL="514350" indent="-514350"/>
            <a:r>
              <a:rPr lang="en-US" sz="3200" b="1" dirty="0"/>
              <a:t>C. </a:t>
            </a:r>
            <a:r>
              <a:rPr lang="en-US" sz="3200" b="1" dirty="0" smtClean="0"/>
              <a:t> 94</a:t>
            </a:r>
            <a:endParaRPr lang="vi-VN" sz="3200" b="1" dirty="0"/>
          </a:p>
        </p:txBody>
      </p:sp>
    </p:spTree>
    <p:extLst>
      <p:ext uri="{BB962C8B-B14F-4D97-AF65-F5344CB8AC3E}">
        <p14:creationId xmlns:p14="http://schemas.microsoft.com/office/powerpoint/2010/main" val="232716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linds(horizont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ox(in)">
                                      <p:cBhvr>
                                        <p:cTn id="30" dur="10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10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2000"/>
                            </p:stCondLst>
                            <p:childTnLst>
                              <p:par>
                                <p:cTn id="36" presetID="3" presetClass="entr" presetSubtype="1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10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3000"/>
                            </p:stCondLst>
                            <p:childTnLst>
                              <p:par>
                                <p:cTn id="40" presetID="3" presetClass="entr" presetSubtype="1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10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p:stCondLst>
                              <p:cond delay="4000"/>
                            </p:stCondLst>
                            <p:childTnLst>
                              <p:par>
                                <p:cTn id="44" presetID="3" presetClass="entr" presetSubtype="1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1000"/>
                                        <p:tgtEl>
                                          <p:spTgt spid="13"/>
                                        </p:tgtEl>
                                      </p:cBhvr>
                                    </p:animEffec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0"/>
                            </p:stCondLst>
                            <p:childTnLst>
                              <p:par>
                                <p:cTn id="48" presetID="3" presetClass="entr" presetSubtype="1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10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1" fill="hold">
                            <p:stCondLst>
                              <p:cond delay="6000"/>
                            </p:stCondLst>
                            <p:childTnLst>
                              <p:par>
                                <p:cTn id="52" presetID="4" presetClass="entr" presetSubtype="16"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ox(in)">
                                      <p:cBhvr>
                                        <p:cTn id="54" dur="10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p:stCondLst>
                              <p:cond delay="7000"/>
                            </p:stCondLst>
                            <p:childTnLst>
                              <p:par>
                                <p:cTn id="56" presetID="3" presetClass="entr" presetSubtype="1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linds(horizontal)">
                                      <p:cBhvr>
                                        <p:cTn id="58" dur="10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9" fill="hold">
                            <p:stCondLst>
                              <p:cond delay="8000"/>
                            </p:stCondLst>
                            <p:childTnLst>
                              <p:par>
                                <p:cTn id="60" presetID="3" presetClass="entr" presetSubtype="1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linds(horizontal)">
                                      <p:cBhvr>
                                        <p:cTn id="62" dur="10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3" fill="hold">
                            <p:stCondLst>
                              <p:cond delay="9000"/>
                            </p:stCondLst>
                            <p:childTnLst>
                              <p:par>
                                <p:cTn id="64" presetID="3" presetClass="entr" presetSubtype="10"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linds(horizontal)">
                                      <p:cBhvr>
                                        <p:cTn id="66" dur="1000"/>
                                        <p:tgtEl>
                                          <p:spTgt spid="18"/>
                                        </p:tgtEl>
                                      </p:cBhvr>
                                    </p:animEffec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7" fill="hold">
                            <p:stCondLst>
                              <p:cond delay="10000"/>
                            </p:stCondLst>
                            <p:childTnLst>
                              <p:par>
                                <p:cTn id="68" presetID="3" presetClass="entr" presetSubtype="1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linds(horizontal)">
                                      <p:cBhvr>
                                        <p:cTn id="70" dur="1000"/>
                                        <p:tgtEl>
                                          <p:spTgt spid="19"/>
                                        </p:tgtEl>
                                      </p:cBhvr>
                                    </p:animEffect>
                                  </p:childTnLst>
                                  <p:subTnLst>
                                    <p:audio>
                                      <p:cMediaNode>
                                        <p:cTn display="0" masterRel="sameClick">
                                          <p:stCondLst>
                                            <p:cond evt="begin" delay="0">
                                              <p:tn val="68"/>
                                            </p:cond>
                                          </p:stCondLst>
                                          <p:endCondLst>
                                            <p:cond evt="onStopAudio" delay="0">
                                              <p:tgtEl>
                                                <p:sldTgt/>
                                              </p:tgtEl>
                                            </p:cond>
                                          </p:endCondLst>
                                        </p:cTn>
                                        <p:tgtEl>
                                          <p:sndTgt r:embed="rId3" name="drumroll.wav"/>
                                        </p:tgtEl>
                                      </p:cMediaNode>
                                    </p:audio>
                                  </p:sub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ox(in)">
                                      <p:cBhvr>
                                        <p:cTn id="75" dur="500"/>
                                        <p:tgtEl>
                                          <p:spTgt spid="22"/>
                                        </p:tgtEl>
                                      </p:cBhvr>
                                    </p:animEffect>
                                  </p:childTnLst>
                                  <p:subTnLst>
                                    <p:audio>
                                      <p:cMediaNode>
                                        <p:cTn display="0" masterRel="sameClick">
                                          <p:stCondLst>
                                            <p:cond evt="begin" delay="0">
                                              <p:tn val="7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8" y="714356"/>
            <a:ext cx="1920076"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2</a:t>
            </a:r>
          </a:p>
        </p:txBody>
      </p:sp>
      <p:sp>
        <p:nvSpPr>
          <p:cNvPr id="5" name="TextBox 4"/>
          <p:cNvSpPr txBox="1"/>
          <p:nvPr/>
        </p:nvSpPr>
        <p:spPr>
          <a:xfrm>
            <a:off x="1809720" y="2357431"/>
            <a:ext cx="8501122" cy="1569660"/>
          </a:xfrm>
          <a:prstGeom prst="rect">
            <a:avLst/>
          </a:prstGeom>
          <a:noFill/>
        </p:spPr>
        <p:txBody>
          <a:bodyPr wrap="square" rtlCol="0">
            <a:spAutoFit/>
          </a:bodyPr>
          <a:lstStyle/>
          <a:p>
            <a:r>
              <a:rPr lang="en-US" sz="3200" b="1" dirty="0" err="1" smtClean="0">
                <a:solidFill>
                  <a:srgbClr val="0033CC"/>
                </a:solidFill>
                <a:latin typeface="Times New Roman" panose="02020603050405020304" pitchFamily="18" charset="0"/>
                <a:cs typeface="Times New Roman" panose="02020603050405020304" pitchFamily="18" charset="0"/>
              </a:rPr>
              <a:t>Hà</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có</a:t>
            </a:r>
            <a:r>
              <a:rPr lang="en-US" sz="3200" b="1" dirty="0" smtClean="0">
                <a:solidFill>
                  <a:srgbClr val="0033CC"/>
                </a:solidFill>
                <a:latin typeface="Times New Roman" panose="02020603050405020304" pitchFamily="18" charset="0"/>
                <a:cs typeface="Times New Roman" panose="02020603050405020304" pitchFamily="18" charset="0"/>
              </a:rPr>
              <a:t> 14 </a:t>
            </a:r>
            <a:r>
              <a:rPr lang="en-US" sz="3200" b="1" dirty="0" err="1" smtClean="0">
                <a:solidFill>
                  <a:srgbClr val="0033CC"/>
                </a:solidFill>
                <a:latin typeface="Times New Roman" panose="02020603050405020304" pitchFamily="18" charset="0"/>
                <a:cs typeface="Times New Roman" panose="02020603050405020304" pitchFamily="18" charset="0"/>
              </a:rPr>
              <a:t>quyển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vở</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Lan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có</a:t>
            </a:r>
            <a:r>
              <a:rPr lang="en-US" sz="3200" b="1" dirty="0" smtClean="0">
                <a:solidFill>
                  <a:srgbClr val="0033CC"/>
                </a:solidFill>
                <a:latin typeface="Times New Roman" panose="02020603050405020304" pitchFamily="18" charset="0"/>
                <a:cs typeface="Times New Roman" panose="02020603050405020304" pitchFamily="18" charset="0"/>
              </a:rPr>
              <a:t> 2 </a:t>
            </a:r>
            <a:r>
              <a:rPr lang="en-US" sz="3200" b="1" dirty="0" err="1" smtClean="0">
                <a:solidFill>
                  <a:srgbClr val="0033CC"/>
                </a:solidFill>
                <a:latin typeface="Times New Roman" panose="02020603050405020304" pitchFamily="18" charset="0"/>
                <a:cs typeface="Times New Roman" panose="02020603050405020304" pitchFamily="18" charset="0"/>
              </a:rPr>
              <a:t>chục</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quyển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vở</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Hỏi</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cả</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hai</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bạn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có</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tất</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cả</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bao</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nhiêu</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quyển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vở</a:t>
            </a:r>
            <a:r>
              <a:rPr lang="en-US" sz="3200" b="1" dirty="0" smtClean="0">
                <a:solidFill>
                  <a:srgbClr val="0033CC"/>
                </a:solidFill>
                <a:latin typeface="Times New Roman" panose="02020603050405020304" pitchFamily="18" charset="0"/>
                <a:cs typeface="Times New Roman" panose="02020603050405020304" pitchFamily="18" charset="0"/>
              </a:rPr>
              <a:t>?</a:t>
            </a:r>
          </a:p>
          <a:p>
            <a:r>
              <a:rPr lang="en-US" sz="3200" b="1" dirty="0">
                <a:solidFill>
                  <a:srgbClr val="0033CC"/>
                </a:solidFill>
                <a:latin typeface="Times New Roman" panose="02020603050405020304" pitchFamily="18" charset="0"/>
                <a:cs typeface="Times New Roman" panose="02020603050405020304" pitchFamily="18" charset="0"/>
              </a:rPr>
              <a:t> </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Phép</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tính</a:t>
            </a:r>
            <a:r>
              <a:rPr lang="en-US" sz="3200" b="1" dirty="0" smtClean="0">
                <a:solidFill>
                  <a:srgbClr val="0033CC"/>
                </a:solidFill>
                <a:latin typeface="Times New Roman" panose="02020603050405020304" pitchFamily="18" charset="0"/>
                <a:cs typeface="Times New Roman" panose="02020603050405020304" pitchFamily="18" charset="0"/>
              </a:rPr>
              <a:t> : </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167058" y="4119113"/>
            <a:ext cx="3000380" cy="584775"/>
          </a:xfrm>
          <a:prstGeom prst="rect">
            <a:avLst/>
          </a:prstGeom>
          <a:noFill/>
        </p:spPr>
        <p:txBody>
          <a:bodyPr wrap="square" rtlCol="0">
            <a:spAutoFit/>
          </a:bodyPr>
          <a:lstStyle/>
          <a:p>
            <a:r>
              <a:rPr lang="en-US" sz="3200" b="1" dirty="0"/>
              <a:t>A.  </a:t>
            </a:r>
            <a:r>
              <a:rPr lang="en-US" sz="3200" b="1" dirty="0" smtClean="0"/>
              <a:t>14 + 2 = 16</a:t>
            </a:r>
            <a:endParaRPr lang="vi-VN" sz="3200" b="1" dirty="0">
              <a:solidFill>
                <a:srgbClr val="006600"/>
              </a:solidFill>
            </a:endParaRPr>
          </a:p>
        </p:txBody>
      </p:sp>
      <p:sp>
        <p:nvSpPr>
          <p:cNvPr id="22" name="Oval 21"/>
          <p:cNvSpPr/>
          <p:nvPr/>
        </p:nvSpPr>
        <p:spPr>
          <a:xfrm>
            <a:off x="3167058" y="5391005"/>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167058" y="4715046"/>
            <a:ext cx="3000380" cy="584775"/>
          </a:xfrm>
          <a:prstGeom prst="rect">
            <a:avLst/>
          </a:prstGeom>
          <a:noFill/>
        </p:spPr>
        <p:txBody>
          <a:bodyPr wrap="square" rtlCol="0">
            <a:spAutoFit/>
          </a:bodyPr>
          <a:lstStyle/>
          <a:p>
            <a:pPr marL="514350" indent="-514350"/>
            <a:r>
              <a:rPr lang="en-US" sz="3200" b="1" dirty="0"/>
              <a:t>B.  </a:t>
            </a:r>
            <a:r>
              <a:rPr lang="en-US" sz="3200" b="1" dirty="0" smtClean="0"/>
              <a:t>14 + 20 = 43 </a:t>
            </a:r>
            <a:endParaRPr lang="vi-VN" sz="3200" b="1" dirty="0">
              <a:solidFill>
                <a:srgbClr val="006600"/>
              </a:solidFill>
            </a:endParaRPr>
          </a:p>
        </p:txBody>
      </p:sp>
      <p:sp>
        <p:nvSpPr>
          <p:cNvPr id="28" name="TextBox 27"/>
          <p:cNvSpPr txBox="1"/>
          <p:nvPr/>
        </p:nvSpPr>
        <p:spPr>
          <a:xfrm>
            <a:off x="3194321" y="5350813"/>
            <a:ext cx="2714612" cy="584775"/>
          </a:xfrm>
          <a:prstGeom prst="rect">
            <a:avLst/>
          </a:prstGeom>
          <a:noFill/>
        </p:spPr>
        <p:txBody>
          <a:bodyPr wrap="square" rtlCol="0">
            <a:spAutoFit/>
          </a:bodyPr>
          <a:lstStyle/>
          <a:p>
            <a:pPr marL="514350" indent="-514350"/>
            <a:r>
              <a:rPr lang="en-US" sz="3200" b="1" dirty="0"/>
              <a:t>C.  </a:t>
            </a:r>
            <a:r>
              <a:rPr lang="en-US" sz="3200" b="1" dirty="0" smtClean="0"/>
              <a:t>14 + 20 = 34</a:t>
            </a:r>
            <a:endParaRPr lang="vi-VN" sz="3200" b="1" dirty="0"/>
          </a:p>
        </p:txBody>
      </p:sp>
    </p:spTree>
    <p:extLst>
      <p:ext uri="{BB962C8B-B14F-4D97-AF65-F5344CB8AC3E}">
        <p14:creationId xmlns:p14="http://schemas.microsoft.com/office/powerpoint/2010/main" val="8374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linds(horizont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ox(in)">
                                      <p:cBhvr>
                                        <p:cTn id="30" dur="10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10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2000"/>
                            </p:stCondLst>
                            <p:childTnLst>
                              <p:par>
                                <p:cTn id="36" presetID="3" presetClass="entr" presetSubtype="1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10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3000"/>
                            </p:stCondLst>
                            <p:childTnLst>
                              <p:par>
                                <p:cTn id="40" presetID="3" presetClass="entr" presetSubtype="1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10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p:stCondLst>
                              <p:cond delay="4000"/>
                            </p:stCondLst>
                            <p:childTnLst>
                              <p:par>
                                <p:cTn id="44" presetID="3" presetClass="entr" presetSubtype="1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1000"/>
                                        <p:tgtEl>
                                          <p:spTgt spid="13"/>
                                        </p:tgtEl>
                                      </p:cBhvr>
                                    </p:animEffec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0"/>
                            </p:stCondLst>
                            <p:childTnLst>
                              <p:par>
                                <p:cTn id="48" presetID="3" presetClass="entr" presetSubtype="1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10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1" fill="hold">
                            <p:stCondLst>
                              <p:cond delay="6000"/>
                            </p:stCondLst>
                            <p:childTnLst>
                              <p:par>
                                <p:cTn id="52" presetID="4" presetClass="entr" presetSubtype="16"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ox(in)">
                                      <p:cBhvr>
                                        <p:cTn id="54" dur="10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p:stCondLst>
                              <p:cond delay="7000"/>
                            </p:stCondLst>
                            <p:childTnLst>
                              <p:par>
                                <p:cTn id="56" presetID="3" presetClass="entr" presetSubtype="1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linds(horizontal)">
                                      <p:cBhvr>
                                        <p:cTn id="58" dur="10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9" fill="hold">
                            <p:stCondLst>
                              <p:cond delay="8000"/>
                            </p:stCondLst>
                            <p:childTnLst>
                              <p:par>
                                <p:cTn id="60" presetID="3" presetClass="entr" presetSubtype="1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linds(horizontal)">
                                      <p:cBhvr>
                                        <p:cTn id="62" dur="10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3" fill="hold">
                            <p:stCondLst>
                              <p:cond delay="9000"/>
                            </p:stCondLst>
                            <p:childTnLst>
                              <p:par>
                                <p:cTn id="64" presetID="3" presetClass="entr" presetSubtype="10"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linds(horizontal)">
                                      <p:cBhvr>
                                        <p:cTn id="66" dur="1000"/>
                                        <p:tgtEl>
                                          <p:spTgt spid="18"/>
                                        </p:tgtEl>
                                      </p:cBhvr>
                                    </p:animEffec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7" fill="hold">
                            <p:stCondLst>
                              <p:cond delay="10000"/>
                            </p:stCondLst>
                            <p:childTnLst>
                              <p:par>
                                <p:cTn id="68" presetID="3" presetClass="entr" presetSubtype="1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linds(horizontal)">
                                      <p:cBhvr>
                                        <p:cTn id="70" dur="1000"/>
                                        <p:tgtEl>
                                          <p:spTgt spid="19"/>
                                        </p:tgtEl>
                                      </p:cBhvr>
                                    </p:animEffect>
                                  </p:childTnLst>
                                  <p:subTnLst>
                                    <p:audio>
                                      <p:cMediaNode>
                                        <p:cTn display="0" masterRel="sameClick">
                                          <p:stCondLst>
                                            <p:cond evt="begin" delay="0">
                                              <p:tn val="68"/>
                                            </p:cond>
                                          </p:stCondLst>
                                          <p:endCondLst>
                                            <p:cond evt="onStopAudio" delay="0">
                                              <p:tgtEl>
                                                <p:sldTgt/>
                                              </p:tgtEl>
                                            </p:cond>
                                          </p:endCondLst>
                                        </p:cTn>
                                        <p:tgtEl>
                                          <p:sndTgt r:embed="rId3" name="drumroll.wav"/>
                                        </p:tgtEl>
                                      </p:cMediaNode>
                                    </p:audio>
                                  </p:sub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ox(in)">
                                      <p:cBhvr>
                                        <p:cTn id="75" dur="500"/>
                                        <p:tgtEl>
                                          <p:spTgt spid="22"/>
                                        </p:tgtEl>
                                      </p:cBhvr>
                                    </p:animEffect>
                                  </p:childTnLst>
                                  <p:subTnLst>
                                    <p:audio>
                                      <p:cMediaNode>
                                        <p:cTn display="0" masterRel="sameClick">
                                          <p:stCondLst>
                                            <p:cond evt="begin" delay="0">
                                              <p:tn val="7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7" y="714356"/>
            <a:ext cx="1920077"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TextBox 4"/>
          <p:cNvSpPr txBox="1"/>
          <p:nvPr/>
        </p:nvSpPr>
        <p:spPr>
          <a:xfrm>
            <a:off x="1845439" y="2682374"/>
            <a:ext cx="8501122" cy="954107"/>
          </a:xfrm>
          <a:prstGeom prst="rect">
            <a:avLst/>
          </a:prstGeom>
          <a:noFill/>
        </p:spPr>
        <p:txBody>
          <a:bodyPr wrap="square" rtlCol="0">
            <a:spAutoFit/>
          </a:bodyPr>
          <a:lstStyle/>
          <a:p>
            <a:r>
              <a:rPr lang="en-US" sz="2800" b="1" dirty="0" smtClean="0">
                <a:solidFill>
                  <a:srgbClr val="0033CC"/>
                </a:solidFill>
                <a:latin typeface="Times New Roman" panose="02020603050405020304" pitchFamily="18" charset="0"/>
                <a:cs typeface="Times New Roman" panose="02020603050405020304" pitchFamily="18" charset="0"/>
              </a:rPr>
              <a:t>An </a:t>
            </a:r>
            <a:r>
              <a:rPr lang="en-US" sz="2800" b="1" dirty="0" err="1" smtClean="0">
                <a:solidFill>
                  <a:srgbClr val="0033CC"/>
                </a:solidFill>
                <a:latin typeface="Times New Roman" panose="02020603050405020304" pitchFamily="18" charset="0"/>
                <a:cs typeface="Times New Roman" panose="02020603050405020304" pitchFamily="18" charset="0"/>
              </a:rPr>
              <a:t>lấy</a:t>
            </a:r>
            <a:r>
              <a:rPr lang="en-US" sz="2800" b="1" dirty="0" smtClean="0">
                <a:solidFill>
                  <a:srgbClr val="0033CC"/>
                </a:solidFill>
                <a:latin typeface="Times New Roman" panose="02020603050405020304" pitchFamily="18" charset="0"/>
                <a:cs typeface="Times New Roman" panose="02020603050405020304" pitchFamily="18" charset="0"/>
              </a:rPr>
              <a:t> 5 </a:t>
            </a:r>
            <a:r>
              <a:rPr lang="en-US" sz="2800" b="1" dirty="0" err="1" smtClean="0">
                <a:solidFill>
                  <a:srgbClr val="0033CC"/>
                </a:solidFill>
                <a:latin typeface="Times New Roman" panose="02020603050405020304" pitchFamily="18" charset="0"/>
                <a:cs typeface="Times New Roman" panose="02020603050405020304" pitchFamily="18" charset="0"/>
              </a:rPr>
              <a:t>cộng</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với</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i="1" u="sng" dirty="0" err="1" smtClean="0">
                <a:solidFill>
                  <a:srgbClr val="0033CC"/>
                </a:solidFill>
                <a:latin typeface="Times New Roman" panose="02020603050405020304" pitchFamily="18" charset="0"/>
                <a:cs typeface="Times New Roman" panose="02020603050405020304" pitchFamily="18" charset="0"/>
              </a:rPr>
              <a:t>số</a:t>
            </a:r>
            <a:r>
              <a:rPr lang="en-US" sz="2800" b="1" i="1" u="sng" dirty="0" smtClean="0">
                <a:solidFill>
                  <a:srgbClr val="0033CC"/>
                </a:solidFill>
                <a:latin typeface="Times New Roman" panose="02020603050405020304" pitchFamily="18" charset="0"/>
                <a:cs typeface="Times New Roman" panose="02020603050405020304" pitchFamily="18" charset="0"/>
              </a:rPr>
              <a:t> </a:t>
            </a:r>
            <a:r>
              <a:rPr lang="en-US" sz="2800" b="1" i="1" u="sng" dirty="0" err="1" smtClean="0">
                <a:solidFill>
                  <a:srgbClr val="0033CC"/>
                </a:solidFill>
                <a:latin typeface="Times New Roman" panose="02020603050405020304" pitchFamily="18" charset="0"/>
                <a:cs typeface="Times New Roman" panose="02020603050405020304" pitchFamily="18" charset="0"/>
              </a:rPr>
              <a:t>tròn</a:t>
            </a:r>
            <a:r>
              <a:rPr lang="en-US" sz="2800" b="1" i="1" u="sng" dirty="0" smtClean="0">
                <a:solidFill>
                  <a:srgbClr val="0033CC"/>
                </a:solidFill>
                <a:latin typeface="Times New Roman" panose="02020603050405020304" pitchFamily="18" charset="0"/>
                <a:cs typeface="Times New Roman" panose="02020603050405020304" pitchFamily="18" charset="0"/>
              </a:rPr>
              <a:t> </a:t>
            </a:r>
            <a:r>
              <a:rPr lang="en-US" sz="2800" b="1" i="1" u="sng" dirty="0" err="1" smtClean="0">
                <a:solidFill>
                  <a:srgbClr val="0033CC"/>
                </a:solidFill>
                <a:latin typeface="Times New Roman" panose="02020603050405020304" pitchFamily="18" charset="0"/>
                <a:cs typeface="Times New Roman" panose="02020603050405020304" pitchFamily="18" charset="0"/>
              </a:rPr>
              <a:t>chục</a:t>
            </a:r>
            <a:r>
              <a:rPr lang="en-US" sz="2800" b="1" i="1" u="sng" dirty="0" smtClean="0">
                <a:solidFill>
                  <a:srgbClr val="0033CC"/>
                </a:solidFill>
                <a:latin typeface="Times New Roman" panose="02020603050405020304" pitchFamily="18" charset="0"/>
                <a:cs typeface="Times New Roman" panose="02020603050405020304" pitchFamily="18" charset="0"/>
              </a:rPr>
              <a:t> </a:t>
            </a:r>
            <a:r>
              <a:rPr lang="en-US" sz="2800" b="1" i="1" u="sng" dirty="0" err="1" smtClean="0">
                <a:solidFill>
                  <a:srgbClr val="0033CC"/>
                </a:solidFill>
                <a:latin typeface="Times New Roman" panose="02020603050405020304" pitchFamily="18" charset="0"/>
                <a:cs typeface="Times New Roman" panose="02020603050405020304" pitchFamily="18" charset="0"/>
              </a:rPr>
              <a:t>lớn</a:t>
            </a:r>
            <a:r>
              <a:rPr lang="en-US" sz="2800" b="1" i="1" u="sng" dirty="0" smtClean="0">
                <a:solidFill>
                  <a:srgbClr val="0033CC"/>
                </a:solidFill>
                <a:latin typeface="Times New Roman" panose="02020603050405020304" pitchFamily="18" charset="0"/>
                <a:cs typeface="Times New Roman" panose="02020603050405020304" pitchFamily="18" charset="0"/>
              </a:rPr>
              <a:t> </a:t>
            </a:r>
            <a:r>
              <a:rPr lang="en-US" sz="2800" b="1" i="1" u="sng" dirty="0" err="1" smtClean="0">
                <a:solidFill>
                  <a:srgbClr val="0033CC"/>
                </a:solidFill>
                <a:latin typeface="Times New Roman" panose="02020603050405020304" pitchFamily="18" charset="0"/>
                <a:cs typeface="Times New Roman" panose="02020603050405020304" pitchFamily="18" charset="0"/>
              </a:rPr>
              <a:t>nhất</a:t>
            </a:r>
            <a:r>
              <a:rPr lang="en-US" sz="2800" b="1" i="1" u="sng" dirty="0" smtClean="0">
                <a:solidFill>
                  <a:srgbClr val="0033CC"/>
                </a:solidFill>
                <a:latin typeface="Times New Roman" panose="02020603050405020304" pitchFamily="18" charset="0"/>
                <a:cs typeface="Times New Roman" panose="02020603050405020304" pitchFamily="18" charset="0"/>
              </a:rPr>
              <a:t> </a:t>
            </a:r>
            <a:r>
              <a:rPr lang="en-US" sz="2800" b="1" i="1" u="sng" dirty="0" err="1" smtClean="0">
                <a:solidFill>
                  <a:srgbClr val="0033CC"/>
                </a:solidFill>
                <a:latin typeface="Times New Roman" panose="02020603050405020304" pitchFamily="18" charset="0"/>
                <a:cs typeface="Times New Roman" panose="02020603050405020304" pitchFamily="18" charset="0"/>
              </a:rPr>
              <a:t>có</a:t>
            </a:r>
            <a:r>
              <a:rPr lang="en-US" sz="2800" b="1" i="1" u="sng" dirty="0" smtClean="0">
                <a:solidFill>
                  <a:srgbClr val="0033CC"/>
                </a:solidFill>
                <a:latin typeface="Times New Roman" panose="02020603050405020304" pitchFamily="18" charset="0"/>
                <a:cs typeface="Times New Roman" panose="02020603050405020304" pitchFamily="18" charset="0"/>
              </a:rPr>
              <a:t> </a:t>
            </a:r>
            <a:r>
              <a:rPr lang="en-US" sz="2800" b="1" i="1" u="sng" dirty="0" err="1" smtClean="0">
                <a:solidFill>
                  <a:srgbClr val="0033CC"/>
                </a:solidFill>
                <a:latin typeface="Times New Roman" panose="02020603050405020304" pitchFamily="18" charset="0"/>
                <a:cs typeface="Times New Roman" panose="02020603050405020304" pitchFamily="18" charset="0"/>
              </a:rPr>
              <a:t>hai</a:t>
            </a:r>
            <a:r>
              <a:rPr lang="en-US" sz="2800" b="1" i="1" u="sng" dirty="0" smtClean="0">
                <a:solidFill>
                  <a:srgbClr val="0033CC"/>
                </a:solidFill>
                <a:latin typeface="Times New Roman" panose="02020603050405020304" pitchFamily="18" charset="0"/>
                <a:cs typeface="Times New Roman" panose="02020603050405020304" pitchFamily="18" charset="0"/>
              </a:rPr>
              <a:t> </a:t>
            </a:r>
            <a:r>
              <a:rPr lang="en-US" sz="2800" b="1" i="1" u="sng" dirty="0" err="1" smtClean="0">
                <a:solidFill>
                  <a:srgbClr val="0033CC"/>
                </a:solidFill>
                <a:latin typeface="Times New Roman" panose="02020603050405020304" pitchFamily="18" charset="0"/>
                <a:cs typeface="Times New Roman" panose="02020603050405020304" pitchFamily="18" charset="0"/>
              </a:rPr>
              <a:t>chữ</a:t>
            </a:r>
            <a:r>
              <a:rPr lang="en-US" sz="2800" b="1" i="1" u="sng" dirty="0" smtClean="0">
                <a:solidFill>
                  <a:srgbClr val="0033CC"/>
                </a:solidFill>
                <a:latin typeface="Times New Roman" panose="02020603050405020304" pitchFamily="18" charset="0"/>
                <a:cs typeface="Times New Roman" panose="02020603050405020304" pitchFamily="18" charset="0"/>
              </a:rPr>
              <a:t> </a:t>
            </a:r>
            <a:r>
              <a:rPr lang="en-US" sz="2800" b="1" i="1" u="sng" dirty="0" err="1" smtClean="0">
                <a:solidFill>
                  <a:srgbClr val="0033CC"/>
                </a:solidFill>
                <a:latin typeface="Times New Roman" panose="02020603050405020304" pitchFamily="18" charset="0"/>
                <a:cs typeface="Times New Roman" panose="02020603050405020304" pitchFamily="18" charset="0"/>
              </a:rPr>
              <a:t>số</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Kết</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quả</a:t>
            </a:r>
            <a:r>
              <a:rPr lang="en-US" sz="2800" b="1" dirty="0" smtClean="0">
                <a:solidFill>
                  <a:srgbClr val="0033CC"/>
                </a:solidFill>
                <a:latin typeface="Times New Roman" panose="02020603050405020304" pitchFamily="18" charset="0"/>
                <a:cs typeface="Times New Roman" panose="02020603050405020304" pitchFamily="18" charset="0"/>
              </a:rPr>
              <a:t> An </a:t>
            </a:r>
            <a:r>
              <a:rPr lang="en-US" sz="2800" b="1" dirty="0" err="1" smtClean="0">
                <a:solidFill>
                  <a:srgbClr val="0033CC"/>
                </a:solidFill>
                <a:latin typeface="Times New Roman" panose="02020603050405020304" pitchFamily="18" charset="0"/>
                <a:cs typeface="Times New Roman" panose="02020603050405020304" pitchFamily="18" charset="0"/>
              </a:rPr>
              <a:t>tính</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được</a:t>
            </a:r>
            <a:r>
              <a:rPr lang="en-US" sz="2800" b="1" dirty="0" smtClean="0">
                <a:solidFill>
                  <a:srgbClr val="0033CC"/>
                </a:solidFill>
                <a:latin typeface="Times New Roman" panose="02020603050405020304" pitchFamily="18" charset="0"/>
                <a:cs typeface="Times New Roman" panose="02020603050405020304" pitchFamily="18" charset="0"/>
              </a:rPr>
              <a:t> </a:t>
            </a:r>
            <a:r>
              <a:rPr lang="en-US" sz="2800" b="1" dirty="0" err="1" smtClean="0">
                <a:solidFill>
                  <a:srgbClr val="0033CC"/>
                </a:solidFill>
                <a:latin typeface="Times New Roman" panose="02020603050405020304" pitchFamily="18" charset="0"/>
                <a:cs typeface="Times New Roman" panose="02020603050405020304" pitchFamily="18" charset="0"/>
              </a:rPr>
              <a:t>là</a:t>
            </a:r>
            <a:r>
              <a:rPr lang="en-US" sz="2800" b="1" dirty="0" smtClean="0">
                <a:solidFill>
                  <a:srgbClr val="0033CC"/>
                </a:solidFill>
                <a:latin typeface="Times New Roman" panose="02020603050405020304" pitchFamily="18" charset="0"/>
                <a:cs typeface="Times New Roman" panose="02020603050405020304" pitchFamily="18" charset="0"/>
              </a:rPr>
              <a:t>: </a:t>
            </a:r>
            <a:endParaRPr lang="en-US" sz="2800" b="1" dirty="0">
              <a:solidFill>
                <a:srgbClr val="0033CC"/>
              </a:solidFill>
              <a:latin typeface="Times New Roman" panose="02020603050405020304" pitchFamily="18" charset="0"/>
              <a:cs typeface="Times New Roman" panose="02020603050405020304" pitchFamily="18" charset="0"/>
            </a:endParaRP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167058" y="4119113"/>
            <a:ext cx="3000380" cy="584775"/>
          </a:xfrm>
          <a:prstGeom prst="rect">
            <a:avLst/>
          </a:prstGeom>
          <a:noFill/>
        </p:spPr>
        <p:txBody>
          <a:bodyPr wrap="square" rtlCol="0">
            <a:spAutoFit/>
          </a:bodyPr>
          <a:lstStyle/>
          <a:p>
            <a:r>
              <a:rPr lang="en-US" sz="3200" b="1" dirty="0"/>
              <a:t>A.  </a:t>
            </a:r>
            <a:r>
              <a:rPr lang="en-US" sz="3200" b="1" dirty="0" smtClean="0"/>
              <a:t>90</a:t>
            </a:r>
            <a:endParaRPr lang="vi-VN" sz="3200" b="1" dirty="0">
              <a:solidFill>
                <a:srgbClr val="006600"/>
              </a:solidFill>
            </a:endParaRPr>
          </a:p>
        </p:txBody>
      </p:sp>
      <p:sp>
        <p:nvSpPr>
          <p:cNvPr id="22" name="Oval 21"/>
          <p:cNvSpPr/>
          <p:nvPr/>
        </p:nvSpPr>
        <p:spPr>
          <a:xfrm>
            <a:off x="3167058" y="5391005"/>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167058" y="4715046"/>
            <a:ext cx="3000380" cy="584775"/>
          </a:xfrm>
          <a:prstGeom prst="rect">
            <a:avLst/>
          </a:prstGeom>
          <a:noFill/>
        </p:spPr>
        <p:txBody>
          <a:bodyPr wrap="square" rtlCol="0">
            <a:spAutoFit/>
          </a:bodyPr>
          <a:lstStyle/>
          <a:p>
            <a:pPr marL="514350" indent="-514350"/>
            <a:r>
              <a:rPr lang="en-US" sz="3200" b="1" dirty="0"/>
              <a:t>B.  </a:t>
            </a:r>
            <a:r>
              <a:rPr lang="en-US" sz="3200" b="1" dirty="0" smtClean="0"/>
              <a:t>59</a:t>
            </a:r>
            <a:endParaRPr lang="vi-VN" sz="3200" b="1" dirty="0">
              <a:solidFill>
                <a:srgbClr val="006600"/>
              </a:solidFill>
            </a:endParaRPr>
          </a:p>
        </p:txBody>
      </p:sp>
      <p:sp>
        <p:nvSpPr>
          <p:cNvPr id="28" name="TextBox 27"/>
          <p:cNvSpPr txBox="1"/>
          <p:nvPr/>
        </p:nvSpPr>
        <p:spPr>
          <a:xfrm>
            <a:off x="3194321" y="5350813"/>
            <a:ext cx="2714612" cy="584775"/>
          </a:xfrm>
          <a:prstGeom prst="rect">
            <a:avLst/>
          </a:prstGeom>
          <a:noFill/>
        </p:spPr>
        <p:txBody>
          <a:bodyPr wrap="square" rtlCol="0">
            <a:spAutoFit/>
          </a:bodyPr>
          <a:lstStyle/>
          <a:p>
            <a:pPr marL="514350" indent="-514350"/>
            <a:r>
              <a:rPr lang="en-US" sz="3200" b="1" dirty="0"/>
              <a:t>C.  </a:t>
            </a:r>
            <a:r>
              <a:rPr lang="en-US" sz="3200" b="1" dirty="0" smtClean="0"/>
              <a:t>95</a:t>
            </a:r>
            <a:endParaRPr lang="vi-VN" sz="3200" b="1" dirty="0"/>
          </a:p>
        </p:txBody>
      </p:sp>
    </p:spTree>
    <p:extLst>
      <p:ext uri="{BB962C8B-B14F-4D97-AF65-F5344CB8AC3E}">
        <p14:creationId xmlns:p14="http://schemas.microsoft.com/office/powerpoint/2010/main" val="301649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linds(horizont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ox(in)">
                                      <p:cBhvr>
                                        <p:cTn id="30" dur="10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10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2000"/>
                            </p:stCondLst>
                            <p:childTnLst>
                              <p:par>
                                <p:cTn id="36" presetID="3" presetClass="entr" presetSubtype="1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10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3000"/>
                            </p:stCondLst>
                            <p:childTnLst>
                              <p:par>
                                <p:cTn id="40" presetID="3" presetClass="entr" presetSubtype="1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10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p:stCondLst>
                              <p:cond delay="4000"/>
                            </p:stCondLst>
                            <p:childTnLst>
                              <p:par>
                                <p:cTn id="44" presetID="3" presetClass="entr" presetSubtype="1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1000"/>
                                        <p:tgtEl>
                                          <p:spTgt spid="13"/>
                                        </p:tgtEl>
                                      </p:cBhvr>
                                    </p:animEffec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0"/>
                            </p:stCondLst>
                            <p:childTnLst>
                              <p:par>
                                <p:cTn id="48" presetID="3" presetClass="entr" presetSubtype="1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10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1" fill="hold">
                            <p:stCondLst>
                              <p:cond delay="6000"/>
                            </p:stCondLst>
                            <p:childTnLst>
                              <p:par>
                                <p:cTn id="52" presetID="4" presetClass="entr" presetSubtype="16"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ox(in)">
                                      <p:cBhvr>
                                        <p:cTn id="54" dur="10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p:stCondLst>
                              <p:cond delay="7000"/>
                            </p:stCondLst>
                            <p:childTnLst>
                              <p:par>
                                <p:cTn id="56" presetID="3" presetClass="entr" presetSubtype="1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linds(horizontal)">
                                      <p:cBhvr>
                                        <p:cTn id="58" dur="10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9" fill="hold">
                            <p:stCondLst>
                              <p:cond delay="8000"/>
                            </p:stCondLst>
                            <p:childTnLst>
                              <p:par>
                                <p:cTn id="60" presetID="3" presetClass="entr" presetSubtype="1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linds(horizontal)">
                                      <p:cBhvr>
                                        <p:cTn id="62" dur="10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3" fill="hold">
                            <p:stCondLst>
                              <p:cond delay="9000"/>
                            </p:stCondLst>
                            <p:childTnLst>
                              <p:par>
                                <p:cTn id="64" presetID="3" presetClass="entr" presetSubtype="10"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linds(horizontal)">
                                      <p:cBhvr>
                                        <p:cTn id="66" dur="1000"/>
                                        <p:tgtEl>
                                          <p:spTgt spid="18"/>
                                        </p:tgtEl>
                                      </p:cBhvr>
                                    </p:animEffec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7" fill="hold">
                            <p:stCondLst>
                              <p:cond delay="10000"/>
                            </p:stCondLst>
                            <p:childTnLst>
                              <p:par>
                                <p:cTn id="68" presetID="3" presetClass="entr" presetSubtype="1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linds(horizontal)">
                                      <p:cBhvr>
                                        <p:cTn id="70" dur="1000"/>
                                        <p:tgtEl>
                                          <p:spTgt spid="19"/>
                                        </p:tgtEl>
                                      </p:cBhvr>
                                    </p:animEffect>
                                  </p:childTnLst>
                                  <p:subTnLst>
                                    <p:audio>
                                      <p:cMediaNode>
                                        <p:cTn display="0" masterRel="sameClick">
                                          <p:stCondLst>
                                            <p:cond evt="begin" delay="0">
                                              <p:tn val="68"/>
                                            </p:cond>
                                          </p:stCondLst>
                                          <p:endCondLst>
                                            <p:cond evt="onStopAudio" delay="0">
                                              <p:tgtEl>
                                                <p:sldTgt/>
                                              </p:tgtEl>
                                            </p:cond>
                                          </p:endCondLst>
                                        </p:cTn>
                                        <p:tgtEl>
                                          <p:sndTgt r:embed="rId3" name="drumroll.wav"/>
                                        </p:tgtEl>
                                      </p:cMediaNode>
                                    </p:audio>
                                  </p:sub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ox(in)">
                                      <p:cBhvr>
                                        <p:cTn id="75" dur="500"/>
                                        <p:tgtEl>
                                          <p:spTgt spid="22"/>
                                        </p:tgtEl>
                                      </p:cBhvr>
                                    </p:animEffect>
                                  </p:childTnLst>
                                  <p:subTnLst>
                                    <p:audio>
                                      <p:cMediaNode>
                                        <p:cTn display="0" masterRel="sameClick">
                                          <p:stCondLst>
                                            <p:cond evt="begin" delay="0">
                                              <p:tn val="7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b="10000"/>
          <a:stretch>
            <a:fillRect/>
          </a:stretch>
        </p:blipFill>
        <p:spPr>
          <a:xfrm>
            <a:off x="20" y="10"/>
            <a:ext cx="12191980" cy="6857990"/>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0270" t="27848" r="5032" b="7510"/>
          <a:stretch>
            <a:fillRect/>
          </a:stretch>
        </p:blipFill>
        <p:spPr>
          <a:xfrm>
            <a:off x="-140581" y="536862"/>
            <a:ext cx="13022411" cy="6211189"/>
          </a:xfrm>
          <a:prstGeom prst="rect">
            <a:avLst/>
          </a:prstGeom>
        </p:spPr>
      </p:pic>
      <p:sp>
        <p:nvSpPr>
          <p:cNvPr id="10" name="TextBox 9"/>
          <p:cNvSpPr txBox="1"/>
          <p:nvPr/>
        </p:nvSpPr>
        <p:spPr>
          <a:xfrm>
            <a:off x="3894083" y="3972910"/>
            <a:ext cx="5383205"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smtClean="0">
                <a:ln>
                  <a:noFill/>
                </a:ln>
                <a:solidFill>
                  <a:srgbClr val="FF0000"/>
                </a:solidFill>
                <a:effectLst/>
                <a:uLnTx/>
                <a:uFillTx/>
                <a:latin typeface="UTM Avo" panose="02040603050506020204" pitchFamily="18" charset="0"/>
                <a:ea typeface="+mn-ea"/>
                <a:cs typeface="+mn-cs"/>
              </a:rPr>
              <a:t>HẸN GẶP LẠI</a:t>
            </a:r>
            <a:endParaRPr kumimoji="0" lang="en-US" sz="6600" b="0" i="0" u="none" strike="noStrike" kern="1200" cap="none" spc="0" normalizeH="0" baseline="0" noProof="0" dirty="0">
              <a:ln>
                <a:noFill/>
              </a:ln>
              <a:solidFill>
                <a:srgbClr val="FF000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732632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1+#ppt_w/2"/>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74"/>
            <a:ext cx="12192000" cy="6903953"/>
          </a:xfrm>
          <a:prstGeom prst="rect">
            <a:avLst/>
          </a:prstGeom>
        </p:spPr>
      </p:pic>
      <p:sp>
        <p:nvSpPr>
          <p:cNvPr id="6" name="Rectangle 5"/>
          <p:cNvSpPr/>
          <p:nvPr/>
        </p:nvSpPr>
        <p:spPr>
          <a:xfrm>
            <a:off x="2828919" y="2524259"/>
            <a:ext cx="6534161" cy="1862048"/>
          </a:xfrm>
          <a:prstGeom prst="rect">
            <a:avLst/>
          </a:prstGeom>
          <a:noFill/>
        </p:spPr>
        <p:txBody>
          <a:bodyPr wrap="none" lIns="91440" tIns="45720" rIns="91440" bIns="45720">
            <a:spAutoFit/>
          </a:bodyPr>
          <a:lstStyle/>
          <a:p>
            <a:pPr algn="ctr"/>
            <a:r>
              <a:rPr lang="en-US" sz="11500" b="1" dirty="0" err="1" smtClean="0">
                <a:ln w="6600">
                  <a:solidFill>
                    <a:schemeClr val="accent2"/>
                  </a:solidFill>
                  <a:prstDash val="solid"/>
                </a:ln>
                <a:solidFill>
                  <a:srgbClr val="FFC000"/>
                </a:solidFill>
                <a:effectLst>
                  <a:outerShdw dist="38100" dir="2700000" algn="tl" rotWithShape="0">
                    <a:schemeClr val="accent2"/>
                  </a:outerShdw>
                </a:effectLst>
              </a:rPr>
              <a:t>Khởi</a:t>
            </a:r>
            <a:r>
              <a:rPr lang="en-US" sz="11500" b="1" dirty="0" smtClean="0">
                <a:ln w="6600">
                  <a:solidFill>
                    <a:schemeClr val="accent2"/>
                  </a:solidFill>
                  <a:prstDash val="solid"/>
                </a:ln>
                <a:solidFill>
                  <a:srgbClr val="FF0000"/>
                </a:solidFill>
                <a:effectLst>
                  <a:outerShdw dist="38100" dir="2700000" algn="tl" rotWithShape="0">
                    <a:schemeClr val="accent2"/>
                  </a:outerShdw>
                </a:effectLst>
              </a:rPr>
              <a:t> </a:t>
            </a:r>
            <a:r>
              <a:rPr lang="en-US" sz="11500" b="1" dirty="0" err="1" smtClean="0">
                <a:ln w="6600">
                  <a:solidFill>
                    <a:schemeClr val="accent2"/>
                  </a:solidFill>
                  <a:prstDash val="solid"/>
                </a:ln>
                <a:solidFill>
                  <a:srgbClr val="FFC000"/>
                </a:solidFill>
                <a:effectLst>
                  <a:outerShdw dist="38100" dir="2700000" algn="tl" rotWithShape="0">
                    <a:schemeClr val="accent2"/>
                  </a:outerShdw>
                </a:effectLst>
              </a:rPr>
              <a:t>động</a:t>
            </a:r>
            <a:endParaRPr lang="en-US" sz="11500" b="1" dirty="0">
              <a:ln w="6600">
                <a:solidFill>
                  <a:schemeClr val="accent2"/>
                </a:solidFill>
                <a:prstDash val="solid"/>
              </a:ln>
              <a:solidFill>
                <a:srgbClr val="FFC000"/>
              </a:solidFill>
              <a:effectLst>
                <a:outerShdw dist="38100" dir="2700000" algn="tl" rotWithShape="0">
                  <a:schemeClr val="accent2"/>
                </a:outerShdw>
              </a:effectLst>
            </a:endParaRPr>
          </a:p>
        </p:txBody>
      </p:sp>
    </p:spTree>
    <p:extLst>
      <p:ext uri="{BB962C8B-B14F-4D97-AF65-F5344CB8AC3E}">
        <p14:creationId xmlns:p14="http://schemas.microsoft.com/office/powerpoint/2010/main" val="28661028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Picture 3">
            <a:extLst>
              <a:ext uri="{FF2B5EF4-FFF2-40B4-BE49-F238E27FC236}">
                <a16:creationId xmlns=""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8" name="chrysanthemum">
            <a:hlinkClick r:id="" action="ppaction://media"/>
            <a:extLst>
              <a:ext uri="{FF2B5EF4-FFF2-40B4-BE49-F238E27FC236}">
                <a16:creationId xmlns=""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334743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165D02D2-111C-48DA-B806-17EDA77B2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928" y="2135484"/>
            <a:ext cx="1969179" cy="1743607"/>
          </a:xfrm>
          <a:prstGeom prst="rect">
            <a:avLst/>
          </a:prstGeom>
        </p:spPr>
      </p:pic>
      <p:pic>
        <p:nvPicPr>
          <p:cNvPr id="9" name="Picture 8">
            <a:extLst>
              <a:ext uri="{FF2B5EF4-FFF2-40B4-BE49-F238E27FC236}">
                <a16:creationId xmlns="" xmlns:a16="http://schemas.microsoft.com/office/drawing/2014/main" id="{DE93B167-9DF8-4F7B-A15E-DCA0F1988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091" y="1611390"/>
            <a:ext cx="2060627" cy="1383912"/>
          </a:xfrm>
          <a:prstGeom prst="rect">
            <a:avLst/>
          </a:prstGeom>
        </p:spPr>
      </p:pic>
      <p:pic>
        <p:nvPicPr>
          <p:cNvPr id="10" name="Picture 9">
            <a:extLst>
              <a:ext uri="{FF2B5EF4-FFF2-40B4-BE49-F238E27FC236}">
                <a16:creationId xmlns="" xmlns:a16="http://schemas.microsoft.com/office/drawing/2014/main" id="{99F79902-D845-4948-9A8D-BC737DA83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4666" y="2135483"/>
            <a:ext cx="1969179" cy="1743607"/>
          </a:xfrm>
          <a:prstGeom prst="rect">
            <a:avLst/>
          </a:prstGeom>
        </p:spPr>
      </p:pic>
      <p:pic>
        <p:nvPicPr>
          <p:cNvPr id="11" name="Picture 10">
            <a:hlinkClick r:id="rId6" action="ppaction://hlinksldjump"/>
            <a:extLst>
              <a:ext uri="{FF2B5EF4-FFF2-40B4-BE49-F238E27FC236}">
                <a16:creationId xmlns="" xmlns:a16="http://schemas.microsoft.com/office/drawing/2014/main" id="{F5A3D29D-2006-4BE0-AEF2-ABC918DCEA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4500" y="1611390"/>
            <a:ext cx="2060627" cy="1383912"/>
          </a:xfrm>
          <a:prstGeom prst="rect">
            <a:avLst/>
          </a:prstGeom>
        </p:spPr>
      </p:pic>
      <p:pic>
        <p:nvPicPr>
          <p:cNvPr id="12" name="Picture 11">
            <a:extLst>
              <a:ext uri="{FF2B5EF4-FFF2-40B4-BE49-F238E27FC236}">
                <a16:creationId xmlns="" xmlns:a16="http://schemas.microsoft.com/office/drawing/2014/main" id="{B9F6EF56-EFE5-46AA-BEED-938FE1E31A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4028" y="2168886"/>
            <a:ext cx="1969179" cy="1743607"/>
          </a:xfrm>
          <a:prstGeom prst="rect">
            <a:avLst/>
          </a:prstGeom>
        </p:spPr>
      </p:pic>
      <p:pic>
        <p:nvPicPr>
          <p:cNvPr id="13" name="Picture 12">
            <a:hlinkClick r:id="rId9" action="ppaction://hlinksldjump"/>
            <a:extLst>
              <a:ext uri="{FF2B5EF4-FFF2-40B4-BE49-F238E27FC236}">
                <a16:creationId xmlns="" xmlns:a16="http://schemas.microsoft.com/office/drawing/2014/main" id="{CABCEBFF-5DE1-4042-94D0-113FF0A7D8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8303" y="1640077"/>
            <a:ext cx="2060627" cy="1383912"/>
          </a:xfrm>
          <a:prstGeom prst="rect">
            <a:avLst/>
          </a:prstGeom>
        </p:spPr>
      </p:pic>
      <p:pic>
        <p:nvPicPr>
          <p:cNvPr id="37" name="Picture 36">
            <a:extLst>
              <a:ext uri="{FF2B5EF4-FFF2-40B4-BE49-F238E27FC236}">
                <a16:creationId xmlns="" xmlns:a16="http://schemas.microsoft.com/office/drawing/2014/main" id="{16677DD5-4B38-44EE-AE03-4CE69860F1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 xmlns:a16="http://schemas.microsoft.com/office/drawing/2014/main" id="{8E58EB64-C11F-4AA8-BD51-6B7EDB3365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 xmlns:a16="http://schemas.microsoft.com/office/drawing/2014/main" id="{468116E2-9E2A-444E-92F8-B1A7CB1476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31" y="3940265"/>
            <a:ext cx="6095999" cy="334819"/>
          </a:xfrm>
          <a:prstGeom prst="rect">
            <a:avLst/>
          </a:prstGeom>
        </p:spPr>
      </p:pic>
      <p:pic>
        <p:nvPicPr>
          <p:cNvPr id="40" name="Picture 39">
            <a:extLst>
              <a:ext uri="{FF2B5EF4-FFF2-40B4-BE49-F238E27FC236}">
                <a16:creationId xmlns="" xmlns:a16="http://schemas.microsoft.com/office/drawing/2014/main" id="{4AF2A1C0-A62D-4A01-AB2A-74ABC46C1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3940265"/>
            <a:ext cx="6095999" cy="334819"/>
          </a:xfrm>
          <a:prstGeom prst="rect">
            <a:avLst/>
          </a:prstGeom>
        </p:spPr>
      </p:pic>
      <p:sp>
        <p:nvSpPr>
          <p:cNvPr id="42" name="Flowchart: Summing Junction 41">
            <a:hlinkClick r:id="rId12" action="ppaction://hlinksldjump"/>
            <a:extLst>
              <a:ext uri="{FF2B5EF4-FFF2-40B4-BE49-F238E27FC236}">
                <a16:creationId xmlns=""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0191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Hộp quà bí mật - Microsoft PowerPoint"/>
          <p:cNvPicPr>
            <a:picLocks noChangeAspect="1"/>
          </p:cNvPicPr>
          <p:nvPr/>
        </p:nvPicPr>
        <p:blipFill rotWithShape="1">
          <a:blip r:embed="rId3">
            <a:extLst>
              <a:ext uri="{28A0092B-C50C-407E-A947-70E740481C1C}">
                <a14:useLocalDpi xmlns:a14="http://schemas.microsoft.com/office/drawing/2010/main" val="0"/>
              </a:ext>
            </a:extLst>
          </a:blip>
          <a:srcRect l="22711" t="21892" r="8627" b="6292"/>
          <a:stretch/>
        </p:blipFill>
        <p:spPr>
          <a:xfrm>
            <a:off x="12494" y="0"/>
            <a:ext cx="12179506" cy="6858000"/>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Tính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p>
          <a:p>
            <a:pPr algn="ct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5 + 2</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65 + 2</a:t>
            </a: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438263" y="2131491"/>
            <a:ext cx="8985136" cy="155093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5 + </a:t>
            </a: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 7</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65 + </a:t>
            </a: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 67</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288171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ộp quà bí mật - Microsoft PowerPoint"/>
          <p:cNvPicPr>
            <a:picLocks noChangeAspect="1"/>
          </p:cNvPicPr>
          <p:nvPr/>
        </p:nvPicPr>
        <p:blipFill rotWithShape="1">
          <a:blip r:embed="rId3">
            <a:extLst>
              <a:ext uri="{28A0092B-C50C-407E-A947-70E740481C1C}">
                <a14:useLocalDpi xmlns:a14="http://schemas.microsoft.com/office/drawing/2010/main" val="0"/>
              </a:ext>
            </a:extLst>
          </a:blip>
          <a:srcRect l="22711" t="21892" r="8627" b="6292"/>
          <a:stretch/>
        </p:blipFill>
        <p:spPr>
          <a:xfrm>
            <a:off x="12494" y="0"/>
            <a:ext cx="12179506" cy="6858000"/>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Tính</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lvl="0" algn="ctr">
              <a:defRPr/>
            </a:pP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  6 + 3</a:t>
            </a:r>
          </a:p>
          <a:p>
            <a:pPr lvl="0" algn="ctr">
              <a:defRPr/>
            </a:pP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96 + 3</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6 + </a:t>
            </a: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3 = 9</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lvl="0" algn="ctr">
              <a:defRPr/>
            </a:pP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96 + </a:t>
            </a: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3 = 99</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81416737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Hộp quà bí mật - Microsoft PowerPoint"/>
          <p:cNvPicPr>
            <a:picLocks noChangeAspect="1"/>
          </p:cNvPicPr>
          <p:nvPr/>
        </p:nvPicPr>
        <p:blipFill rotWithShape="1">
          <a:blip r:embed="rId3">
            <a:extLst>
              <a:ext uri="{28A0092B-C50C-407E-A947-70E740481C1C}">
                <a14:useLocalDpi xmlns:a14="http://schemas.microsoft.com/office/drawing/2010/main" val="0"/>
              </a:ext>
            </a:extLst>
          </a:blip>
          <a:srcRect l="22711" t="21892" r="8627" b="6292"/>
          <a:stretch/>
        </p:blipFill>
        <p:spPr>
          <a:xfrm>
            <a:off x="1" y="0"/>
            <a:ext cx="12183416" cy="6939885"/>
          </a:xfrm>
          <a:prstGeom prst="rect">
            <a:avLst/>
          </a:prstGeom>
        </p:spPr>
      </p:pic>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1" y="4320703"/>
            <a:ext cx="2060627" cy="1383912"/>
          </a:xfrm>
          <a:prstGeom prst="rect">
            <a:avLst/>
          </a:prstGeom>
        </p:spPr>
      </p:pic>
      <p:sp>
        <p:nvSpPr>
          <p:cNvPr id="27" name="Rectangle: Folded Corner 26">
            <a:extLst>
              <a:ext uri="{FF2B5EF4-FFF2-40B4-BE49-F238E27FC236}">
                <a16:creationId xmlns="" xmlns:a16="http://schemas.microsoft.com/office/drawing/2014/main" id="{A468FF43-48BE-45C8-AE0E-72371E21D00D}"/>
              </a:ext>
            </a:extLst>
          </p:cNvPr>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0" i="0" u="none" strike="noStrike" kern="1200" cap="none" spc="0" normalizeH="0" baseline="0" noProof="0" dirty="0" err="1"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Tính</a:t>
            </a:r>
            <a:r>
              <a:rPr kumimoji="0" lang="en-US" sz="3200" b="0" i="0" u="none" strike="noStrike" kern="1200" cap="none" spc="0" normalizeH="0" baseline="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en-US" sz="3200" b="0" i="0" u="none" strike="noStrike" kern="1200" cap="none" spc="0" normalizeH="0" noProof="0" dirty="0" smtClean="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solidFill>
                  <a:srgbClr val="FF0000"/>
                </a:solidFill>
                <a:latin typeface="Tahoma" panose="020B0604030504040204" pitchFamily="34" charset="0"/>
                <a:ea typeface="Tahoma" panose="020B0604030504040204" pitchFamily="34" charset="0"/>
                <a:cs typeface="Tahoma" panose="020B0604030504040204" pitchFamily="34" charset="0"/>
              </a:rPr>
              <a:t> 4 + 4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54 + 4</a:t>
            </a:r>
            <a:endParaRPr kumimoji="0" lang="en-US" sz="32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 xmlns:a16="http://schemas.microsoft.com/office/drawing/2014/main" id="{02105D08-1F14-416F-86C2-51DFEA1D8826}"/>
              </a:ext>
            </a:extLst>
          </p:cNvPr>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4 + </a:t>
            </a: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4 = 8</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lvl="0" algn="ctr">
              <a:defRPr/>
            </a:pPr>
            <a:r>
              <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rPr>
              <a:t>54 + </a:t>
            </a:r>
            <a:r>
              <a:rPr lang="en-US" sz="3200" dirty="0" smtClean="0">
                <a:solidFill>
                  <a:srgbClr val="FF0000"/>
                </a:solidFill>
                <a:latin typeface="Tahoma" panose="020B0604030504040204" pitchFamily="34" charset="0"/>
                <a:ea typeface="Tahoma" panose="020B0604030504040204" pitchFamily="34" charset="0"/>
                <a:cs typeface="Tahoma" panose="020B0604030504040204" pitchFamily="34" charset="0"/>
              </a:rPr>
              <a:t>4 = 58</a:t>
            </a:r>
            <a:endParaRPr lang="en-US" sz="3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45537424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837"/>
                    </a14:imgEffect>
                    <a14:imgEffect>
                      <a14:saturation sat="173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5" name="Straight Connector 4"/>
          <p:cNvCxnSpPr/>
          <p:nvPr/>
        </p:nvCxnSpPr>
        <p:spPr>
          <a:xfrm flipV="1">
            <a:off x="3528811" y="4778062"/>
            <a:ext cx="2511381" cy="110758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3412901" y="4778062"/>
            <a:ext cx="2092816" cy="110758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3760631" y="4778062"/>
            <a:ext cx="5673142" cy="110758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366716" y="4881093"/>
            <a:ext cx="1551902" cy="93694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75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04" t="20658" r="328" b="47603"/>
          <a:stretch/>
        </p:blipFill>
        <p:spPr>
          <a:xfrm>
            <a:off x="554630" y="1584102"/>
            <a:ext cx="10933325" cy="39280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Left Bracket 7"/>
          <p:cNvSpPr/>
          <p:nvPr/>
        </p:nvSpPr>
        <p:spPr>
          <a:xfrm rot="16200000">
            <a:off x="3790897" y="3365897"/>
            <a:ext cx="45719" cy="1336181"/>
          </a:xfrm>
          <a:prstGeom prst="leftBracket">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599574" y="4018211"/>
            <a:ext cx="550151" cy="523220"/>
          </a:xfrm>
          <a:prstGeom prst="rect">
            <a:avLst/>
          </a:prstGeom>
          <a:noFill/>
        </p:spPr>
        <p:txBody>
          <a:bodyPr wrap="none" rtlCol="0">
            <a:spAutoFit/>
          </a:bodyPr>
          <a:lstStyle/>
          <a:p>
            <a:r>
              <a:rPr lang="en-US" sz="2800" dirty="0" smtClean="0">
                <a:solidFill>
                  <a:srgbClr val="FF0000"/>
                </a:solidFill>
              </a:rPr>
              <a:t>70</a:t>
            </a:r>
            <a:endParaRPr lang="en-US" sz="2800" dirty="0">
              <a:solidFill>
                <a:srgbClr val="FF0000"/>
              </a:solidFill>
            </a:endParaRPr>
          </a:p>
        </p:txBody>
      </p:sp>
      <p:sp>
        <p:nvSpPr>
          <p:cNvPr id="10" name="TextBox 9"/>
          <p:cNvSpPr txBox="1"/>
          <p:nvPr/>
        </p:nvSpPr>
        <p:spPr>
          <a:xfrm>
            <a:off x="5489151" y="3404077"/>
            <a:ext cx="1074333" cy="707886"/>
          </a:xfrm>
          <a:prstGeom prst="rect">
            <a:avLst/>
          </a:prstGeom>
          <a:noFill/>
        </p:spPr>
        <p:txBody>
          <a:bodyPr wrap="none" rtlCol="0">
            <a:spAutoFit/>
          </a:bodyPr>
          <a:lstStyle/>
          <a:p>
            <a:r>
              <a:rPr lang="en-US" sz="4000" dirty="0" smtClean="0">
                <a:solidFill>
                  <a:srgbClr val="FF0000"/>
                </a:solidFill>
              </a:rPr>
              <a:t>= 80</a:t>
            </a:r>
            <a:endParaRPr lang="en-US" sz="4000" dirty="0">
              <a:solidFill>
                <a:srgbClr val="FF0000"/>
              </a:solidFill>
            </a:endParaRPr>
          </a:p>
        </p:txBody>
      </p:sp>
    </p:spTree>
    <p:extLst>
      <p:ext uri="{BB962C8B-B14F-4D97-AF65-F5344CB8AC3E}">
        <p14:creationId xmlns:p14="http://schemas.microsoft.com/office/powerpoint/2010/main" val="2406234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401</Words>
  <Application>Microsoft Office PowerPoint</Application>
  <PresentationFormat>Widescreen</PresentationFormat>
  <Paragraphs>97</Paragraphs>
  <Slides>18</Slides>
  <Notes>0</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Arial</vt:lpstr>
      <vt:lpstr>Calibri</vt:lpstr>
      <vt:lpstr>Calibri Light</vt:lpstr>
      <vt:lpstr>Tahoma</vt:lpstr>
      <vt:lpstr>Times New Roman</vt:lpstr>
      <vt:lpstr>UTM Avo</vt:lpstr>
      <vt:lpstr>2_Office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cp:revision>
  <dcterms:created xsi:type="dcterms:W3CDTF">2020-10-05T15:26:40Z</dcterms:created>
  <dcterms:modified xsi:type="dcterms:W3CDTF">2021-04-06T10:15:22Z</dcterms:modified>
</cp:coreProperties>
</file>