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9" r:id="rId2"/>
    <p:sldId id="272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83" r:id="rId13"/>
    <p:sldId id="298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850F2"/>
    <a:srgbClr val="69BFFF"/>
    <a:srgbClr val="5B80D1"/>
    <a:srgbClr val="8FCFFF"/>
    <a:srgbClr val="8D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53EC-0692-4D59-A9FF-9B103F192D9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2AF48-C911-46C5-B2B9-2F1B04BC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801-8CB8-40EE-897C-DE166BFE29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801-8CB8-40EE-897C-DE166BFE29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8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186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594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09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431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4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71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83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70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070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581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39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43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9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305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15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914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79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431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654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608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63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23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222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165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84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868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74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10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362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97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833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38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96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25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0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58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5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50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160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6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52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4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122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58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742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03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12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95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1783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44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81027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8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37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640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445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3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16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79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428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5EBF-D640-47CD-A1FD-9BC19257221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4C479-123F-41C3-821B-9885C960DA34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4" cstate="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0" b="98446" l="0" r="100000">
                        <a14:foregroundMark x1="55959" y1="16235" x2="69315" y2="54001"/>
                        <a14:foregroundMark x1="10363" y1="20668" x2="5930" y2="61831"/>
                        <a14:foregroundMark x1="40415" y1="3972" x2="8175" y2="22913"/>
                        <a14:foregroundMark x1="35982" y1="11744" x2="62637" y2="92976"/>
                        <a14:foregroundMark x1="68221" y1="16235" x2="5930" y2="52907"/>
                        <a14:foregroundMark x1="27058" y1="26195" x2="38169" y2="19574"/>
                        <a14:foregroundMark x1="68221" y1="20668" x2="91595" y2="55153"/>
                        <a14:foregroundMark x1="77087" y1="15083" x2="71560" y2="28440"/>
                        <a14:foregroundMark x1="89349" y1="32873" x2="89349" y2="46229"/>
                        <a14:foregroundMark x1="89349" y1="58492" x2="90443" y2="41796"/>
                        <a14:foregroundMark x1="39321" y1="8405" x2="19286" y2="82959"/>
                        <a14:foregroundMark x1="89349" y1="77375" x2="30397" y2="88486"/>
                        <a14:foregroundMark x1="31491" y1="84053" x2="71560" y2="91825"/>
                        <a14:foregroundMark x1="54865" y1="15083" x2="68221" y2="44041"/>
                        <a14:foregroundMark x1="54865" y1="9557" x2="67127" y2="38457"/>
                        <a14:foregroundMark x1="37075" y1="92976" x2="48187" y2="71848"/>
                        <a14:foregroundMark x1="37478" y1="76511" x2="40760" y2="80196"/>
                        <a14:foregroundMark x1="52677" y1="76914" x2="54347" y2="80599"/>
                        <a14:foregroundMark x1="61370" y1="11514" x2="53541" y2="46459"/>
                        <a14:foregroundMark x1="63385" y1="9845" x2="67127" y2="25504"/>
                        <a14:foregroundMark x1="92170" y1="57571" x2="86816" y2="65803"/>
                        <a14:foregroundMark x1="73287" y1="88428" x2="49799" y2="98273"/>
                        <a14:foregroundMark x1="22683" y1="80599" x2="51065" y2="97064"/>
                        <a14:foregroundMark x1="60507" y1="90904" x2="55556" y2="95797"/>
                        <a14:foregroundMark x1="25561" y1="88025" x2="47381" y2="94991"/>
                        <a14:foregroundMark x1="16120" y1="24698" x2="15256" y2="30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3" y="301581"/>
            <a:ext cx="1075713" cy="9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00" r:id="rId12"/>
    <p:sldLayoutId id="2147483699" r:id="rId13"/>
    <p:sldLayoutId id="2147483698" r:id="rId14"/>
    <p:sldLayoutId id="2147483697" r:id="rId15"/>
    <p:sldLayoutId id="2147483696" r:id="rId16"/>
    <p:sldLayoutId id="2147483695" r:id="rId17"/>
    <p:sldLayoutId id="2147483694" r:id="rId18"/>
    <p:sldLayoutId id="2147483693" r:id="rId19"/>
    <p:sldLayoutId id="2147483688" r:id="rId20"/>
    <p:sldLayoutId id="2147483687" r:id="rId21"/>
    <p:sldLayoutId id="2147483686" r:id="rId22"/>
    <p:sldLayoutId id="2147483685" r:id="rId23"/>
    <p:sldLayoutId id="2147483684" r:id="rId24"/>
    <p:sldLayoutId id="2147483683" r:id="rId25"/>
    <p:sldLayoutId id="2147483682" r:id="rId26"/>
    <p:sldLayoutId id="2147483681" r:id="rId27"/>
    <p:sldLayoutId id="2147483680" r:id="rId28"/>
    <p:sldLayoutId id="2147483679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3" r:id="rId35"/>
    <p:sldLayoutId id="2147483672" r:id="rId36"/>
    <p:sldLayoutId id="2147483671" r:id="rId37"/>
    <p:sldLayoutId id="2147483670" r:id="rId38"/>
    <p:sldLayoutId id="2147483669" r:id="rId39"/>
    <p:sldLayoutId id="2147483668" r:id="rId40"/>
    <p:sldLayoutId id="2147483667" r:id="rId41"/>
    <p:sldLayoutId id="2147483666" r:id="rId42"/>
    <p:sldLayoutId id="2147483665" r:id="rId43"/>
    <p:sldLayoutId id="2147483664" r:id="rId44"/>
    <p:sldLayoutId id="2147483663" r:id="rId45"/>
    <p:sldLayoutId id="2147483662" r:id="rId46"/>
    <p:sldLayoutId id="2147483661" r:id="rId47"/>
    <p:sldLayoutId id="2147483660" r:id="rId48"/>
    <p:sldLayoutId id="2147483651" r:id="rId49"/>
    <p:sldLayoutId id="2147483652" r:id="rId50"/>
    <p:sldLayoutId id="2147483710" r:id="rId51"/>
    <p:sldLayoutId id="2147483692" r:id="rId52"/>
    <p:sldLayoutId id="2147483691" r:id="rId53"/>
    <p:sldLayoutId id="2147483690" r:id="rId54"/>
    <p:sldLayoutId id="2147483689" r:id="rId55"/>
    <p:sldLayoutId id="2147483653" r:id="rId56"/>
    <p:sldLayoutId id="2147483654" r:id="rId57"/>
    <p:sldLayoutId id="2147483655" r:id="rId58"/>
    <p:sldLayoutId id="2147483656" r:id="rId59"/>
    <p:sldLayoutId id="2147483657" r:id="rId60"/>
    <p:sldLayoutId id="2147483658" r:id="rId61"/>
    <p:sldLayoutId id="2147483659" r:id="rId6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C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C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C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gi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0129" y="-25103"/>
            <a:ext cx="122301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06492" y="2596896"/>
            <a:ext cx="6934527" cy="4286207"/>
            <a:chOff x="6143732" y="3364655"/>
            <a:chExt cx="5951502" cy="351392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5" name="Freeform 44"/>
            <p:cNvSpPr/>
            <p:nvPr/>
          </p:nvSpPr>
          <p:spPr>
            <a:xfrm>
              <a:off x="8405487" y="3364655"/>
              <a:ext cx="3248732" cy="3493345"/>
            </a:xfrm>
            <a:custGeom>
              <a:avLst/>
              <a:gdLst>
                <a:gd name="connsiteX0" fmla="*/ 2948140 w 3248732"/>
                <a:gd name="connsiteY0" fmla="*/ 930 h 3493345"/>
                <a:gd name="connsiteX1" fmla="*/ 3125296 w 3248732"/>
                <a:gd name="connsiteY1" fmla="*/ 70302 h 3493345"/>
                <a:gd name="connsiteX2" fmla="*/ 3178429 w 3248732"/>
                <a:gd name="connsiteY2" fmla="*/ 527462 h 3493345"/>
                <a:gd name="connsiteX3" fmla="*/ 830182 w 3248732"/>
                <a:gd name="connsiteY3" fmla="*/ 3493345 h 3493345"/>
                <a:gd name="connsiteX4" fmla="*/ 0 w 3248732"/>
                <a:gd name="connsiteY4" fmla="*/ 3493345 h 3493345"/>
                <a:gd name="connsiteX5" fmla="*/ 2668136 w 3248732"/>
                <a:gd name="connsiteY5" fmla="*/ 123436 h 3493345"/>
                <a:gd name="connsiteX6" fmla="*/ 2948140 w 3248732"/>
                <a:gd name="connsiteY6" fmla="*/ 930 h 34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8732" h="3493345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084333" y="3935909"/>
              <a:ext cx="3003128" cy="2922091"/>
            </a:xfrm>
            <a:custGeom>
              <a:avLst/>
              <a:gdLst>
                <a:gd name="connsiteX0" fmla="*/ 2573868 w 3003128"/>
                <a:gd name="connsiteY0" fmla="*/ 1329 h 2922091"/>
                <a:gd name="connsiteX1" fmla="*/ 2826855 w 3003128"/>
                <a:gd name="connsiteY1" fmla="*/ 100397 h 2922091"/>
                <a:gd name="connsiteX2" fmla="*/ 2902732 w 3003128"/>
                <a:gd name="connsiteY2" fmla="*/ 753242 h 2922091"/>
                <a:gd name="connsiteX3" fmla="*/ 1185539 w 3003128"/>
                <a:gd name="connsiteY3" fmla="*/ 2922091 h 2922091"/>
                <a:gd name="connsiteX4" fmla="*/ 0 w 3003128"/>
                <a:gd name="connsiteY4" fmla="*/ 2922091 h 2922091"/>
                <a:gd name="connsiteX5" fmla="*/ 2174009 w 3003128"/>
                <a:gd name="connsiteY5" fmla="*/ 176274 h 2922091"/>
                <a:gd name="connsiteX6" fmla="*/ 2573868 w 3003128"/>
                <a:gd name="connsiteY6" fmla="*/ 1329 h 292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3128" h="2922091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299902" y="4271272"/>
              <a:ext cx="2795332" cy="2607308"/>
            </a:xfrm>
            <a:custGeom>
              <a:avLst/>
              <a:gdLst>
                <a:gd name="connsiteX0" fmla="*/ 2340280 w 2795332"/>
                <a:gd name="connsiteY0" fmla="*/ 1409 h 2607308"/>
                <a:gd name="connsiteX1" fmla="*/ 2608467 w 2795332"/>
                <a:gd name="connsiteY1" fmla="*/ 106428 h 2607308"/>
                <a:gd name="connsiteX2" fmla="*/ 2688904 w 2795332"/>
                <a:gd name="connsiteY2" fmla="*/ 798501 h 2607308"/>
                <a:gd name="connsiteX3" fmla="*/ 1256774 w 2795332"/>
                <a:gd name="connsiteY3" fmla="*/ 2607308 h 2607308"/>
                <a:gd name="connsiteX4" fmla="*/ 0 w 2795332"/>
                <a:gd name="connsiteY4" fmla="*/ 2607308 h 2607308"/>
                <a:gd name="connsiteX5" fmla="*/ 1916395 w 2795332"/>
                <a:gd name="connsiteY5" fmla="*/ 186864 h 2607308"/>
                <a:gd name="connsiteX6" fmla="*/ 2340280 w 2795332"/>
                <a:gd name="connsiteY6" fmla="*/ 1409 h 2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95332" h="2607308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143732" y="4388382"/>
              <a:ext cx="2442165" cy="2469618"/>
            </a:xfrm>
            <a:custGeom>
              <a:avLst/>
              <a:gdLst>
                <a:gd name="connsiteX0" fmla="*/ 2139101 w 2442165"/>
                <a:gd name="connsiteY0" fmla="*/ 938 h 2469618"/>
                <a:gd name="connsiteX1" fmla="*/ 2317713 w 2442165"/>
                <a:gd name="connsiteY1" fmla="*/ 70881 h 2469618"/>
                <a:gd name="connsiteX2" fmla="*/ 2371285 w 2442165"/>
                <a:gd name="connsiteY2" fmla="*/ 531802 h 2469618"/>
                <a:gd name="connsiteX3" fmla="*/ 837011 w 2442165"/>
                <a:gd name="connsiteY3" fmla="*/ 2469618 h 2469618"/>
                <a:gd name="connsiteX4" fmla="*/ 0 w 2442165"/>
                <a:gd name="connsiteY4" fmla="*/ 2469618 h 2469618"/>
                <a:gd name="connsiteX5" fmla="*/ 1856794 w 2442165"/>
                <a:gd name="connsiteY5" fmla="*/ 124452 h 2469618"/>
                <a:gd name="connsiteX6" fmla="*/ 2139101 w 2442165"/>
                <a:gd name="connsiteY6" fmla="*/ 938 h 246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2165" h="2469618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0697568" y="5806858"/>
              <a:ext cx="1240649" cy="1051142"/>
            </a:xfrm>
            <a:custGeom>
              <a:avLst/>
              <a:gdLst>
                <a:gd name="connsiteX0" fmla="*/ 986411 w 1240649"/>
                <a:gd name="connsiteY0" fmla="*/ 787 h 1051142"/>
                <a:gd name="connsiteX1" fmla="*/ 1136247 w 1240649"/>
                <a:gd name="connsiteY1" fmla="*/ 59463 h 1051142"/>
                <a:gd name="connsiteX2" fmla="*/ 1181188 w 1240649"/>
                <a:gd name="connsiteY2" fmla="*/ 446127 h 1051142"/>
                <a:gd name="connsiteX3" fmla="*/ 702165 w 1240649"/>
                <a:gd name="connsiteY3" fmla="*/ 1051142 h 1051142"/>
                <a:gd name="connsiteX4" fmla="*/ 0 w 1240649"/>
                <a:gd name="connsiteY4" fmla="*/ 1051142 h 1051142"/>
                <a:gd name="connsiteX5" fmla="*/ 749583 w 1240649"/>
                <a:gd name="connsiteY5" fmla="*/ 104403 h 1051142"/>
                <a:gd name="connsiteX6" fmla="*/ 986411 w 1240649"/>
                <a:gd name="connsiteY6" fmla="*/ 787 h 105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649" h="1051142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184086" y="1370819"/>
            <a:ext cx="99050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KHỞI ĐỘNG MÁY TÍNH –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CÁC BƯỚC CẤP NGUỒN CHO MÁY TÍNH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  <a:solidFill>
            <a:schemeClr val="accent6">
              <a:lumMod val="75000"/>
            </a:schemeClr>
          </a:solidFill>
        </p:grpSpPr>
        <p:sp>
          <p:nvSpPr>
            <p:cNvPr id="21" name="Freeform 20"/>
            <p:cNvSpPr/>
            <p:nvPr/>
          </p:nvSpPr>
          <p:spPr>
            <a:xfrm>
              <a:off x="1906044" y="-25103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45929" y="-17019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-184086" y="-8935"/>
              <a:ext cx="2090130" cy="1395922"/>
            </a:xfrm>
            <a:custGeom>
              <a:avLst/>
              <a:gdLst>
                <a:gd name="connsiteX0" fmla="*/ 0 w 2090130"/>
                <a:gd name="connsiteY0" fmla="*/ 0 h 1395922"/>
                <a:gd name="connsiteX1" fmla="*/ 1720665 w 2090130"/>
                <a:gd name="connsiteY1" fmla="*/ 0 h 1395922"/>
                <a:gd name="connsiteX2" fmla="*/ 1949095 w 2090130"/>
                <a:gd name="connsiteY2" fmla="*/ 297788 h 1395922"/>
                <a:gd name="connsiteX3" fmla="*/ 1822946 w 2090130"/>
                <a:gd name="connsiteY3" fmla="*/ 1254888 h 1395922"/>
                <a:gd name="connsiteX4" fmla="*/ 865846 w 2090130"/>
                <a:gd name="connsiteY4" fmla="*/ 1128739 h 1395922"/>
                <a:gd name="connsiteX5" fmla="*/ 0 w 2090130"/>
                <a:gd name="connsiteY5" fmla="*/ 0 h 139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0130" h="1395922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700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4731" y="225083"/>
            <a:ext cx="10114671" cy="87329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/>
            <a:r>
              <a:rPr lang="en-US" sz="3200" b="1" dirty="0" err="1"/>
              <a:t>Màn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r>
              <a:rPr lang="en-US" sz="3200" b="1" dirty="0"/>
              <a:t>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khởi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endParaRPr lang="en-US"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648373" y="1494921"/>
            <a:ext cx="4754880" cy="397764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 </a:t>
            </a:r>
            <a:r>
              <a:rPr lang="en-US" sz="2600" dirty="0" err="1" smtClean="0"/>
              <a:t>Nếu</a:t>
            </a:r>
            <a:r>
              <a:rPr lang="en-US" sz="2600" dirty="0" smtClean="0"/>
              <a:t>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thiết</a:t>
            </a:r>
            <a:r>
              <a:rPr lang="en-US" sz="2600" dirty="0"/>
              <a:t> </a:t>
            </a:r>
            <a:r>
              <a:rPr lang="en-US" sz="2600" dirty="0" err="1"/>
              <a:t>lập</a:t>
            </a:r>
            <a:r>
              <a:rPr lang="en-US" sz="2600" dirty="0"/>
              <a:t> </a:t>
            </a:r>
            <a:r>
              <a:rPr lang="en-US" sz="2600" dirty="0" err="1"/>
              <a:t>mật</a:t>
            </a:r>
            <a:r>
              <a:rPr lang="en-US" sz="2600" dirty="0"/>
              <a:t> </a:t>
            </a:r>
            <a:r>
              <a:rPr lang="en-US" sz="2600" dirty="0" err="1"/>
              <a:t>khẩu</a:t>
            </a:r>
            <a:r>
              <a:rPr lang="en-US" sz="2600" dirty="0"/>
              <a:t> </a:t>
            </a:r>
            <a:r>
              <a:rPr lang="en-US" sz="2600" dirty="0">
                <a:sym typeface="Wingdings" panose="05000000000000000000" pitchFamily="2" charset="2"/>
              </a:rPr>
              <a:t></a:t>
            </a:r>
            <a:r>
              <a:rPr lang="en-US" sz="2600" dirty="0"/>
              <a:t> </a:t>
            </a:r>
            <a:r>
              <a:rPr lang="en-US" sz="2600" dirty="0" err="1"/>
              <a:t>hệ</a:t>
            </a:r>
            <a:r>
              <a:rPr lang="en-US" sz="2600" dirty="0"/>
              <a:t>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hành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đăng</a:t>
            </a:r>
            <a:r>
              <a:rPr lang="en-US" sz="2600" dirty="0"/>
              <a:t> </a:t>
            </a:r>
            <a:r>
              <a:rPr lang="en-US" sz="2600" dirty="0" err="1"/>
              <a:t>nhập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tài</a:t>
            </a:r>
            <a:r>
              <a:rPr lang="en-US" sz="2600" dirty="0"/>
              <a:t> </a:t>
            </a:r>
            <a:r>
              <a:rPr lang="en-US" sz="2600" dirty="0" err="1"/>
              <a:t>khoản</a:t>
            </a:r>
            <a:r>
              <a:rPr lang="en-US" sz="2600" dirty="0"/>
              <a:t> và </a:t>
            </a:r>
            <a:r>
              <a:rPr lang="en-US" sz="2600" dirty="0" err="1"/>
              <a:t>màn</a:t>
            </a:r>
            <a:r>
              <a:rPr lang="en-US" sz="2600" dirty="0"/>
              <a:t> hình Desktop </a:t>
            </a:r>
            <a:r>
              <a:rPr lang="en-US" sz="2600" dirty="0" err="1"/>
              <a:t>hiển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40088" y="1469161"/>
            <a:ext cx="4754880" cy="3977640"/>
          </a:xfrm>
        </p:spPr>
        <p:txBody>
          <a:bodyPr>
            <a:normAutofit/>
          </a:bodyPr>
          <a:lstStyle/>
          <a:p>
            <a:pPr algn="just"/>
            <a:r>
              <a:rPr lang="en-US" sz="2500" dirty="0" smtClean="0"/>
              <a:t> </a:t>
            </a:r>
            <a:r>
              <a:rPr lang="en-US" sz="2500" dirty="0" err="1"/>
              <a:t>Màn</a:t>
            </a:r>
            <a:r>
              <a:rPr lang="en-US" sz="2500" dirty="0"/>
              <a:t> </a:t>
            </a:r>
            <a:r>
              <a:rPr lang="en-US" sz="2500" dirty="0" err="1"/>
              <a:t>hình</a:t>
            </a:r>
            <a:r>
              <a:rPr lang="en-US" sz="2500" dirty="0"/>
              <a:t> </a:t>
            </a:r>
            <a:r>
              <a:rPr lang="en-US" sz="2500" dirty="0" err="1"/>
              <a:t>hiển</a:t>
            </a:r>
            <a:r>
              <a:rPr lang="en-US" sz="2500" dirty="0"/>
              <a:t> </a:t>
            </a:r>
            <a:r>
              <a:rPr lang="en-US" sz="2500" dirty="0" err="1"/>
              <a:t>thị</a:t>
            </a:r>
            <a:r>
              <a:rPr lang="en-US" sz="2500" dirty="0"/>
              <a:t> </a:t>
            </a:r>
            <a:r>
              <a:rPr lang="en-US" sz="2500" dirty="0" err="1"/>
              <a:t>một</a:t>
            </a:r>
            <a:r>
              <a:rPr lang="en-US" sz="2500" dirty="0"/>
              <a:t> </a:t>
            </a:r>
            <a:r>
              <a:rPr lang="en-US" sz="2500" dirty="0" err="1"/>
              <a:t>biểu</a:t>
            </a:r>
            <a:r>
              <a:rPr lang="en-US" sz="2500" dirty="0"/>
              <a:t> </a:t>
            </a:r>
            <a:r>
              <a:rPr lang="en-US" sz="2500" dirty="0" err="1"/>
              <a:t>tượng</a:t>
            </a:r>
            <a:r>
              <a:rPr lang="en-US" sz="2500" dirty="0"/>
              <a:t> </a:t>
            </a:r>
            <a:r>
              <a:rPr lang="en-US" sz="2500" dirty="0" err="1"/>
              <a:t>cùng</a:t>
            </a:r>
            <a:r>
              <a:rPr lang="en-US" sz="2500" dirty="0"/>
              <a:t> </a:t>
            </a:r>
            <a:r>
              <a:rPr lang="en-US" sz="2500" dirty="0" err="1"/>
              <a:t>tên</a:t>
            </a:r>
            <a:r>
              <a:rPr lang="en-US" sz="2500" dirty="0"/>
              <a:t> </a:t>
            </a:r>
            <a:r>
              <a:rPr lang="en-US" sz="2500" dirty="0" err="1"/>
              <a:t>cho</a:t>
            </a:r>
            <a:r>
              <a:rPr lang="en-US" sz="2500" dirty="0"/>
              <a:t> </a:t>
            </a:r>
            <a:r>
              <a:rPr lang="en-US" sz="2500" dirty="0" err="1"/>
              <a:t>mỗi</a:t>
            </a:r>
            <a:r>
              <a:rPr lang="en-US" sz="2500" dirty="0"/>
              <a:t> </a:t>
            </a:r>
            <a:r>
              <a:rPr lang="en-US" sz="2500" dirty="0" err="1"/>
              <a:t>tài</a:t>
            </a:r>
            <a:r>
              <a:rPr lang="en-US" sz="2500" dirty="0"/>
              <a:t> </a:t>
            </a:r>
            <a:r>
              <a:rPr lang="en-US" sz="2500" dirty="0" err="1"/>
              <a:t>khoản</a:t>
            </a:r>
            <a:r>
              <a:rPr lang="en-US" sz="2500" dirty="0"/>
              <a:t> </a:t>
            </a:r>
            <a:r>
              <a:rPr lang="en-US" sz="2500" dirty="0" err="1"/>
              <a:t>người</a:t>
            </a:r>
            <a:r>
              <a:rPr lang="en-US" sz="2500" dirty="0"/>
              <a:t> </a:t>
            </a:r>
            <a:r>
              <a:rPr lang="en-US" sz="2500" dirty="0" err="1"/>
              <a:t>dùng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chúng</a:t>
            </a:r>
            <a:r>
              <a:rPr lang="en-US" sz="2500" dirty="0"/>
              <a:t> ta </a:t>
            </a:r>
            <a:r>
              <a:rPr lang="en-US" sz="2500" dirty="0" err="1"/>
              <a:t>phải</a:t>
            </a:r>
            <a:r>
              <a:rPr lang="en-US" sz="2500" dirty="0"/>
              <a:t> </a:t>
            </a:r>
            <a:r>
              <a:rPr lang="en-US" sz="2500" dirty="0" err="1"/>
              <a:t>nhập</a:t>
            </a:r>
            <a:r>
              <a:rPr lang="en-US" sz="2500" dirty="0"/>
              <a:t> </a:t>
            </a:r>
            <a:r>
              <a:rPr lang="en-US" sz="2500" dirty="0" err="1"/>
              <a:t>mật</a:t>
            </a:r>
            <a:r>
              <a:rPr lang="en-US" sz="2500" dirty="0"/>
              <a:t> </a:t>
            </a:r>
            <a:r>
              <a:rPr lang="en-US" sz="2500" dirty="0" err="1"/>
              <a:t>khẩu</a:t>
            </a:r>
            <a:r>
              <a:rPr lang="en-US" sz="2500" dirty="0"/>
              <a:t> </a:t>
            </a:r>
            <a:r>
              <a:rPr lang="en-US" sz="2500" dirty="0" err="1"/>
              <a:t>của</a:t>
            </a:r>
            <a:r>
              <a:rPr lang="en-US" sz="2500" dirty="0"/>
              <a:t> </a:t>
            </a:r>
            <a:r>
              <a:rPr lang="en-US" sz="2500" dirty="0" err="1"/>
              <a:t>mình</a:t>
            </a:r>
            <a:r>
              <a:rPr lang="en-US" sz="2500" dirty="0"/>
              <a:t> </a:t>
            </a:r>
            <a:r>
              <a:rPr lang="en-US" sz="2500" dirty="0" err="1"/>
              <a:t>để</a:t>
            </a:r>
            <a:r>
              <a:rPr lang="en-US" sz="2500" dirty="0"/>
              <a:t> </a:t>
            </a:r>
            <a:r>
              <a:rPr lang="en-US" sz="2500" dirty="0" err="1"/>
              <a:t>đăng</a:t>
            </a:r>
            <a:r>
              <a:rPr lang="en-US" sz="2500" dirty="0"/>
              <a:t> </a:t>
            </a:r>
            <a:r>
              <a:rPr lang="en-US" sz="2500" dirty="0" err="1"/>
              <a:t>nhập</a:t>
            </a:r>
            <a:r>
              <a:rPr lang="en-US" sz="2500" dirty="0"/>
              <a:t> </a:t>
            </a:r>
            <a:r>
              <a:rPr lang="en-US" sz="2500" dirty="0" err="1"/>
              <a:t>vào</a:t>
            </a:r>
            <a:r>
              <a:rPr lang="en-US" sz="2500" dirty="0"/>
              <a:t> </a:t>
            </a:r>
            <a:r>
              <a:rPr lang="en-US" sz="2500" dirty="0" err="1"/>
              <a:t>tài</a:t>
            </a:r>
            <a:r>
              <a:rPr lang="en-US" sz="2500" dirty="0"/>
              <a:t> </a:t>
            </a:r>
            <a:r>
              <a:rPr lang="en-US" sz="2500" dirty="0" err="1"/>
              <a:t>khoản</a:t>
            </a:r>
            <a:endParaRPr lang="en-US" sz="2500" dirty="0"/>
          </a:p>
        </p:txBody>
      </p:sp>
      <p:sp>
        <p:nvSpPr>
          <p:cNvPr id="5" name="AutoShape 4" descr="Australia ra mắt siêu máy vi tính lớn nhất - 3CELECT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6" y="3483741"/>
            <a:ext cx="5400579" cy="3108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69" y="3457981"/>
            <a:ext cx="5516472" cy="3234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73956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4477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/>
              <a:t>	</a:t>
            </a:r>
            <a:r>
              <a:rPr lang="vi-VN" sz="3200" dirty="0" smtClean="0"/>
              <a:t>Em hãy </a:t>
            </a:r>
            <a:r>
              <a:rPr lang="vi-VN" sz="3200" dirty="0"/>
              <a:t>đọc các thông tin trên hình </a:t>
            </a:r>
            <a:r>
              <a:rPr lang="en-US" sz="3200" dirty="0"/>
              <a:t>s</a:t>
            </a:r>
            <a:r>
              <a:rPr lang="vi-VN" sz="3200" dirty="0"/>
              <a:t>au, chia sẻ với cả lớp xem</a:t>
            </a:r>
            <a:r>
              <a:rPr lang="en-US" sz="3200" dirty="0"/>
              <a:t> </a:t>
            </a:r>
            <a:r>
              <a:rPr lang="vi-VN" sz="3200" dirty="0"/>
              <a:t>em đã thực hiện được những quy tắc nào để đảm bảo an toàn về điện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972" y="936218"/>
            <a:ext cx="4201391" cy="57769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08185" y="206167"/>
            <a:ext cx="10349308" cy="723987"/>
            <a:chOff x="2706347" y="-57421"/>
            <a:chExt cx="10032153" cy="723987"/>
          </a:xfrm>
          <a:solidFill>
            <a:srgbClr val="2057B6"/>
          </a:solidFill>
        </p:grpSpPr>
        <p:sp>
          <p:nvSpPr>
            <p:cNvPr id="5" name="TextBox 4"/>
            <p:cNvSpPr txBox="1"/>
            <p:nvPr/>
          </p:nvSpPr>
          <p:spPr>
            <a:xfrm>
              <a:off x="2706347" y="-57421"/>
              <a:ext cx="100321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3: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Hoạt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động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vận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</a:rPr>
                <a:t>nối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1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862406" y="893697"/>
            <a:ext cx="8300799" cy="5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ABDD34-DCC4-4B69-ADFB-01F29A97490D}"/>
              </a:ext>
            </a:extLst>
          </p:cNvPr>
          <p:cNvSpPr/>
          <p:nvPr/>
        </p:nvSpPr>
        <p:spPr>
          <a:xfrm>
            <a:off x="3034105" y="0"/>
            <a:ext cx="6123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EM CẦN GHI NHỚ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8945F7-5193-4C3C-9123-9E9A23E9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9" y="5086346"/>
            <a:ext cx="4571861" cy="175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err="1">
                <a:solidFill>
                  <a:srgbClr val="0033CC"/>
                </a:solidFill>
              </a:rPr>
              <a:t>Nút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nguồn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</a:p>
          <a:p>
            <a:pPr algn="just"/>
            <a:r>
              <a:rPr lang="en-US" sz="3600" dirty="0" err="1" smtClean="0">
                <a:solidFill>
                  <a:srgbClr val="0033CC"/>
                </a:solidFill>
              </a:rPr>
              <a:t>Khi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muốn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khởi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động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máy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tính</a:t>
            </a:r>
            <a:r>
              <a:rPr lang="en-US" sz="3600" dirty="0">
                <a:solidFill>
                  <a:srgbClr val="0033CC"/>
                </a:solidFill>
              </a:rPr>
              <a:t>, </a:t>
            </a:r>
            <a:r>
              <a:rPr lang="en-US" sz="3600" dirty="0" err="1">
                <a:solidFill>
                  <a:srgbClr val="0033CC"/>
                </a:solidFill>
              </a:rPr>
              <a:t>các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em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nhớ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quan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sát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vị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trí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nút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nguồn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bằng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mắt</a:t>
            </a:r>
            <a:r>
              <a:rPr lang="en-US" sz="3600" dirty="0">
                <a:solidFill>
                  <a:srgbClr val="0033CC"/>
                </a:solidFill>
              </a:rPr>
              <a:t>, </a:t>
            </a:r>
            <a:r>
              <a:rPr lang="en-US" sz="3600" dirty="0" err="1">
                <a:solidFill>
                  <a:srgbClr val="0033CC"/>
                </a:solidFill>
              </a:rPr>
              <a:t>không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được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sờ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để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tìm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vị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trí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của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>
                <a:solidFill>
                  <a:srgbClr val="0033CC"/>
                </a:solidFill>
              </a:rPr>
              <a:t>nút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nguồn</a:t>
            </a:r>
            <a:r>
              <a:rPr lang="en-US" sz="3600" dirty="0"/>
              <a:t>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đảm</a:t>
            </a:r>
            <a:r>
              <a:rPr lang="en-US" sz="3600" dirty="0" smtClean="0"/>
              <a:t> </a:t>
            </a:r>
            <a:r>
              <a:rPr lang="en-US" sz="3600" dirty="0" err="1" smtClean="0"/>
              <a:t>bảo</a:t>
            </a:r>
            <a:r>
              <a:rPr lang="en-US" sz="3600" dirty="0" smtClean="0"/>
              <a:t> an </a:t>
            </a:r>
            <a:r>
              <a:rPr lang="en-US" sz="3600" dirty="0" err="1" smtClean="0"/>
              <a:t>toàn</a:t>
            </a:r>
            <a:r>
              <a:rPr lang="en-US" sz="3600" smtClean="0"/>
              <a:t>.</a:t>
            </a:r>
            <a:endParaRPr lang="en-US" sz="3600" dirty="0" smtClean="0">
              <a:solidFill>
                <a:srgbClr val="0033CC"/>
              </a:solidFill>
            </a:endParaRPr>
          </a:p>
          <a:p>
            <a:pPr algn="just"/>
            <a:r>
              <a:rPr lang="nl-NL" sz="3600" dirty="0" smtClean="0">
                <a:solidFill>
                  <a:srgbClr val="0033CC"/>
                </a:solidFill>
              </a:rPr>
              <a:t>Quá </a:t>
            </a:r>
            <a:r>
              <a:rPr lang="nl-NL" sz="3600" dirty="0">
                <a:solidFill>
                  <a:srgbClr val="0033CC"/>
                </a:solidFill>
              </a:rPr>
              <a:t>trình bật máy tính và tải hệ điều hành được gọi là quá trình khởi động (booting) máy tính</a:t>
            </a:r>
            <a:r>
              <a:rPr lang="nl-NL" sz="3600" dirty="0" smtClean="0">
                <a:solidFill>
                  <a:srgbClr val="0033CC"/>
                </a:solidFill>
              </a:rPr>
              <a:t>.</a:t>
            </a:r>
          </a:p>
          <a:p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9" name="Power" descr="Image result for power butt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1" y="1234397"/>
            <a:ext cx="1162988" cy="1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73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170" y="219982"/>
            <a:ext cx="10366829" cy="1325563"/>
          </a:xfr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ĐỊNH HƯỚNG NỘI DUNG HỌC TẬP TIẾP THEO</a:t>
            </a:r>
            <a:endParaRPr lang="en-US" sz="36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170" y="1825625"/>
            <a:ext cx="9873344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rgbClr val="0033CC"/>
                </a:solidFill>
              </a:rPr>
              <a:t>Thực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hành</a:t>
            </a:r>
            <a:r>
              <a:rPr lang="en-US" sz="3200" dirty="0" smtClean="0">
                <a:solidFill>
                  <a:srgbClr val="0033CC"/>
                </a:solidFill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</a:rPr>
              <a:t>ôn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lại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bài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học</a:t>
            </a:r>
            <a:r>
              <a:rPr lang="en-US" sz="3200" dirty="0" smtClean="0">
                <a:solidFill>
                  <a:srgbClr val="0033CC"/>
                </a:solidFill>
              </a:rPr>
              <a:t>.</a:t>
            </a:r>
          </a:p>
          <a:p>
            <a:pPr algn="just"/>
            <a:r>
              <a:rPr lang="en-US" sz="3200" dirty="0" smtClean="0">
                <a:solidFill>
                  <a:srgbClr val="0033CC"/>
                </a:solidFill>
              </a:rPr>
              <a:t>Đọc và </a:t>
            </a:r>
            <a:r>
              <a:rPr lang="en-US" sz="3200" dirty="0" err="1" smtClean="0">
                <a:solidFill>
                  <a:srgbClr val="0033CC"/>
                </a:solidFill>
              </a:rPr>
              <a:t>thực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hiện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cách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thoát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khỏi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máy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tính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đúng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cách</a:t>
            </a:r>
            <a:r>
              <a:rPr lang="en-US" sz="3200" dirty="0" smtClean="0">
                <a:solidFill>
                  <a:srgbClr val="0033CC"/>
                </a:solidFill>
              </a:rPr>
              <a:t>.</a:t>
            </a:r>
            <a:endParaRPr lang="en-US" sz="3200" dirty="0">
              <a:solidFill>
                <a:srgbClr val="0033CC"/>
              </a:solidFill>
            </a:endParaRPr>
          </a:p>
          <a:p>
            <a:pPr algn="just"/>
            <a:r>
              <a:rPr lang="en-US" sz="3200" dirty="0" err="1" smtClean="0">
                <a:solidFill>
                  <a:srgbClr val="0033CC"/>
                </a:solidFill>
              </a:rPr>
              <a:t>Tìm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hiểu</a:t>
            </a:r>
            <a:r>
              <a:rPr lang="en-US" sz="3200" dirty="0" smtClean="0">
                <a:solidFill>
                  <a:srgbClr val="0033CC"/>
                </a:solidFill>
              </a:rPr>
              <a:t> và </a:t>
            </a:r>
            <a:r>
              <a:rPr lang="en-US" sz="3200" dirty="0" err="1" smtClean="0">
                <a:solidFill>
                  <a:srgbClr val="0033CC"/>
                </a:solidFill>
              </a:rPr>
              <a:t>phân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biệt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các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tùy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chọn</a:t>
            </a:r>
            <a:r>
              <a:rPr lang="en-US" sz="3200" dirty="0" smtClean="0">
                <a:solidFill>
                  <a:srgbClr val="0033CC"/>
                </a:solidFill>
              </a:rPr>
              <a:t> Shutdown.</a:t>
            </a:r>
          </a:p>
          <a:p>
            <a:pPr algn="just"/>
            <a:r>
              <a:rPr lang="en-US" sz="3200" dirty="0" err="1" smtClean="0">
                <a:solidFill>
                  <a:srgbClr val="0033CC"/>
                </a:solidFill>
              </a:rPr>
              <a:t>Tìm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hiểu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mối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quan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hệ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giữa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phần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cứng</a:t>
            </a:r>
            <a:r>
              <a:rPr lang="en-US" sz="3200" dirty="0" smtClean="0">
                <a:solidFill>
                  <a:srgbClr val="0033CC"/>
                </a:solidFill>
              </a:rPr>
              <a:t> và </a:t>
            </a:r>
            <a:r>
              <a:rPr lang="en-US" sz="3200" dirty="0" err="1" smtClean="0">
                <a:solidFill>
                  <a:srgbClr val="0033CC"/>
                </a:solidFill>
              </a:rPr>
              <a:t>phần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mềm</a:t>
            </a:r>
            <a:r>
              <a:rPr lang="en-US" sz="3200" dirty="0" smtClean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945F7-5193-4C3C-9123-9E9A23E98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69" y="5086346"/>
            <a:ext cx="4571861" cy="1755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107663" y="1242043"/>
            <a:ext cx="9784080" cy="5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1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3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7502058" y="4422823"/>
            <a:ext cx="4728042" cy="2380413"/>
          </a:xfrm>
          <a:custGeom>
            <a:avLst/>
            <a:gdLst>
              <a:gd name="connsiteX0" fmla="*/ 4442975 w 4728042"/>
              <a:gd name="connsiteY0" fmla="*/ 1846339 h 2380413"/>
              <a:gd name="connsiteX1" fmla="*/ 4521898 w 4728042"/>
              <a:gd name="connsiteY1" fmla="*/ 1876174 h 2380413"/>
              <a:gd name="connsiteX2" fmla="*/ 4545570 w 4728042"/>
              <a:gd name="connsiteY2" fmla="*/ 2072781 h 2380413"/>
              <a:gd name="connsiteX3" fmla="*/ 4293255 w 4728042"/>
              <a:gd name="connsiteY3" fmla="*/ 2380413 h 2380413"/>
              <a:gd name="connsiteX4" fmla="*/ 3923404 w 4728042"/>
              <a:gd name="connsiteY4" fmla="*/ 2380413 h 2380413"/>
              <a:gd name="connsiteX5" fmla="*/ 4318231 w 4728042"/>
              <a:gd name="connsiteY5" fmla="*/ 1899025 h 2380413"/>
              <a:gd name="connsiteX6" fmla="*/ 4442975 w 4728042"/>
              <a:gd name="connsiteY6" fmla="*/ 1846339 h 2380413"/>
              <a:gd name="connsiteX7" fmla="*/ 4471317 w 4728042"/>
              <a:gd name="connsiteY7" fmla="*/ 1015093 h 2380413"/>
              <a:gd name="connsiteX8" fmla="*/ 4622619 w 4728042"/>
              <a:gd name="connsiteY8" fmla="*/ 1066737 h 2380413"/>
              <a:gd name="connsiteX9" fmla="*/ 4667999 w 4728042"/>
              <a:gd name="connsiteY9" fmla="*/ 1407068 h 2380413"/>
              <a:gd name="connsiteX10" fmla="*/ 3860039 w 4728042"/>
              <a:gd name="connsiteY10" fmla="*/ 2296559 h 2380413"/>
              <a:gd name="connsiteX11" fmla="*/ 3151009 w 4728042"/>
              <a:gd name="connsiteY11" fmla="*/ 2296559 h 2380413"/>
              <a:gd name="connsiteX12" fmla="*/ 4232175 w 4728042"/>
              <a:gd name="connsiteY12" fmla="*/ 1106292 h 2380413"/>
              <a:gd name="connsiteX13" fmla="*/ 4471317 w 4728042"/>
              <a:gd name="connsiteY13" fmla="*/ 1015093 h 2380413"/>
              <a:gd name="connsiteX14" fmla="*/ 2180355 w 4728042"/>
              <a:gd name="connsiteY14" fmla="*/ 425652 h 2380413"/>
              <a:gd name="connsiteX15" fmla="*/ 2362412 w 4728042"/>
              <a:gd name="connsiteY15" fmla="*/ 478088 h 2380413"/>
              <a:gd name="connsiteX16" fmla="*/ 2417017 w 4728042"/>
              <a:gd name="connsiteY16" fmla="*/ 823634 h 2380413"/>
              <a:gd name="connsiteX17" fmla="*/ 853154 w 4728042"/>
              <a:gd name="connsiteY17" fmla="*/ 2276388 h 2380413"/>
              <a:gd name="connsiteX18" fmla="*/ 0 w 4728042"/>
              <a:gd name="connsiteY18" fmla="*/ 2276388 h 2380413"/>
              <a:gd name="connsiteX19" fmla="*/ 1892604 w 4728042"/>
              <a:gd name="connsiteY19" fmla="*/ 518249 h 2380413"/>
              <a:gd name="connsiteX20" fmla="*/ 2180355 w 4728042"/>
              <a:gd name="connsiteY20" fmla="*/ 425652 h 2380413"/>
              <a:gd name="connsiteX21" fmla="*/ 4468194 w 4728042"/>
              <a:gd name="connsiteY21" fmla="*/ 160393 h 2380413"/>
              <a:gd name="connsiteX22" fmla="*/ 4591164 w 4728042"/>
              <a:gd name="connsiteY22" fmla="*/ 203207 h 2380413"/>
              <a:gd name="connsiteX23" fmla="*/ 4628046 w 4728042"/>
              <a:gd name="connsiteY23" fmla="*/ 485355 h 2380413"/>
              <a:gd name="connsiteX24" fmla="*/ 2998041 w 4728042"/>
              <a:gd name="connsiteY24" fmla="*/ 2315823 h 2380413"/>
              <a:gd name="connsiteX25" fmla="*/ 2421781 w 4728042"/>
              <a:gd name="connsiteY25" fmla="*/ 2315823 h 2380413"/>
              <a:gd name="connsiteX26" fmla="*/ 4273833 w 4728042"/>
              <a:gd name="connsiteY26" fmla="*/ 236000 h 2380413"/>
              <a:gd name="connsiteX27" fmla="*/ 4468194 w 4728042"/>
              <a:gd name="connsiteY27" fmla="*/ 160393 h 2380413"/>
              <a:gd name="connsiteX28" fmla="*/ 3627320 w 4728042"/>
              <a:gd name="connsiteY28" fmla="*/ 1039 h 2380413"/>
              <a:gd name="connsiteX29" fmla="*/ 3875900 w 4728042"/>
              <a:gd name="connsiteY29" fmla="*/ 78542 h 2380413"/>
              <a:gd name="connsiteX30" fmla="*/ 3950455 w 4728042"/>
              <a:gd name="connsiteY30" fmla="*/ 589274 h 2380413"/>
              <a:gd name="connsiteX31" fmla="*/ 2263177 w 4728042"/>
              <a:gd name="connsiteY31" fmla="*/ 2286000 h 2380413"/>
              <a:gd name="connsiteX32" fmla="*/ 1098291 w 4728042"/>
              <a:gd name="connsiteY32" fmla="*/ 2286000 h 2380413"/>
              <a:gd name="connsiteX33" fmla="*/ 3234427 w 4728042"/>
              <a:gd name="connsiteY33" fmla="*/ 137902 h 2380413"/>
              <a:gd name="connsiteX34" fmla="*/ 3627320 w 4728042"/>
              <a:gd name="connsiteY34" fmla="*/ 1039 h 238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728042" h="2380413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28" b="24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300641" y="-105640"/>
            <a:ext cx="2090130" cy="1395922"/>
          </a:xfrm>
          <a:custGeom>
            <a:avLst/>
            <a:gdLst>
              <a:gd name="connsiteX0" fmla="*/ 0 w 2090130"/>
              <a:gd name="connsiteY0" fmla="*/ 0 h 1395922"/>
              <a:gd name="connsiteX1" fmla="*/ 1720665 w 2090130"/>
              <a:gd name="connsiteY1" fmla="*/ 0 h 1395922"/>
              <a:gd name="connsiteX2" fmla="*/ 1949095 w 2090130"/>
              <a:gd name="connsiteY2" fmla="*/ 297788 h 1395922"/>
              <a:gd name="connsiteX3" fmla="*/ 1822946 w 2090130"/>
              <a:gd name="connsiteY3" fmla="*/ 1254888 h 1395922"/>
              <a:gd name="connsiteX4" fmla="*/ 865846 w 2090130"/>
              <a:gd name="connsiteY4" fmla="*/ 1128739 h 1395922"/>
              <a:gd name="connsiteX5" fmla="*/ 0 w 2090130"/>
              <a:gd name="connsiteY5" fmla="*/ 0 h 1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130" h="1395922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999088" y="-105640"/>
            <a:ext cx="2090130" cy="1395922"/>
          </a:xfrm>
          <a:custGeom>
            <a:avLst/>
            <a:gdLst>
              <a:gd name="connsiteX0" fmla="*/ 0 w 2090130"/>
              <a:gd name="connsiteY0" fmla="*/ 0 h 1395922"/>
              <a:gd name="connsiteX1" fmla="*/ 1720665 w 2090130"/>
              <a:gd name="connsiteY1" fmla="*/ 0 h 1395922"/>
              <a:gd name="connsiteX2" fmla="*/ 1949095 w 2090130"/>
              <a:gd name="connsiteY2" fmla="*/ 297788 h 1395922"/>
              <a:gd name="connsiteX3" fmla="*/ 1822946 w 2090130"/>
              <a:gd name="connsiteY3" fmla="*/ 1254888 h 1395922"/>
              <a:gd name="connsiteX4" fmla="*/ 865846 w 2090130"/>
              <a:gd name="connsiteY4" fmla="*/ 1128739 h 1395922"/>
              <a:gd name="connsiteX5" fmla="*/ 0 w 2090130"/>
              <a:gd name="connsiteY5" fmla="*/ 0 h 13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0130" h="1395922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956579" y="1278865"/>
            <a:ext cx="9795626" cy="1861044"/>
            <a:chOff x="466226" y="1376772"/>
            <a:chExt cx="7991092" cy="914400"/>
          </a:xfrm>
          <a:solidFill>
            <a:srgbClr val="0070C0"/>
          </a:solidFill>
        </p:grpSpPr>
        <p:sp>
          <p:nvSpPr>
            <p:cNvPr id="20" name="Oval 19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1</a:t>
              </a:r>
              <a:endParaRPr lang="vi-VN" sz="4000" b="1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n-US" sz="2800" b="1" dirty="0" err="1"/>
                <a:t>Nhận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được</a:t>
              </a:r>
              <a:r>
                <a:rPr lang="en-US" sz="2800" b="1" dirty="0"/>
                <a:t> </a:t>
              </a:r>
              <a:r>
                <a:rPr lang="en-US" sz="2800" b="1" dirty="0" err="1"/>
                <a:t>nút</a:t>
              </a:r>
              <a:r>
                <a:rPr lang="en-US" sz="2800" b="1" dirty="0"/>
                <a:t> </a:t>
              </a:r>
              <a:r>
                <a:rPr lang="en-US" sz="2800" b="1" dirty="0" err="1"/>
                <a:t>nguồn</a:t>
              </a:r>
              <a:r>
                <a:rPr lang="en-US" sz="2800" b="1" dirty="0"/>
                <a:t> </a:t>
              </a:r>
              <a:r>
                <a:rPr lang="en-US" sz="2800" b="1" dirty="0" err="1"/>
                <a:t>trên</a:t>
              </a:r>
              <a:r>
                <a:rPr lang="en-US" sz="2800" b="1" dirty="0"/>
                <a:t> </a:t>
              </a:r>
              <a:r>
                <a:rPr lang="en-US" sz="2800" b="1" dirty="0" err="1"/>
                <a:t>máy</a:t>
              </a:r>
              <a:r>
                <a:rPr lang="en-US" sz="2800" b="1" dirty="0"/>
                <a:t> </a:t>
              </a:r>
              <a:r>
                <a:rPr lang="en-US" sz="2800" b="1" dirty="0" err="1"/>
                <a:t>tính</a:t>
              </a:r>
              <a:r>
                <a:rPr lang="en-US" sz="2800" b="1" dirty="0"/>
                <a:t> </a:t>
              </a:r>
              <a:r>
                <a:rPr lang="en-US" sz="2800" b="1" dirty="0" err="1"/>
                <a:t>để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bàn</a:t>
              </a:r>
              <a:r>
                <a:rPr lang="en-US" sz="2800" b="1" dirty="0" smtClean="0"/>
                <a:t>, </a:t>
              </a:r>
              <a:r>
                <a:rPr lang="en-US" sz="2800" b="1" dirty="0" err="1" smtClean="0"/>
                <a:t>máy</a:t>
              </a:r>
              <a:r>
                <a:rPr lang="en-US" sz="2800" b="1" dirty="0" smtClean="0"/>
                <a:t> </a:t>
              </a:r>
              <a:r>
                <a:rPr lang="en-US" sz="2800" b="1" dirty="0" err="1"/>
                <a:t>tính</a:t>
              </a:r>
              <a:r>
                <a:rPr lang="en-US" sz="2800" b="1" dirty="0"/>
                <a:t> </a:t>
              </a:r>
              <a:r>
                <a:rPr lang="en-US" sz="2800" b="1" dirty="0" err="1"/>
                <a:t>xách</a:t>
              </a:r>
              <a:r>
                <a:rPr lang="en-US" sz="2800" b="1" dirty="0"/>
                <a:t> </a:t>
              </a:r>
              <a:r>
                <a:rPr lang="en-US" sz="2800" b="1" dirty="0" err="1"/>
                <a:t>tay</a:t>
              </a:r>
              <a:r>
                <a:rPr lang="en-US" sz="2800" b="1" dirty="0"/>
                <a:t> và </a:t>
              </a:r>
              <a:r>
                <a:rPr lang="en-US" sz="2800" b="1" dirty="0" err="1"/>
                <a:t>cách</a:t>
              </a:r>
              <a:r>
                <a:rPr lang="en-US" sz="2800" b="1" dirty="0"/>
                <a:t> </a:t>
              </a:r>
              <a:r>
                <a:rPr lang="en-US" sz="2800" b="1" dirty="0" err="1"/>
                <a:t>quan</a:t>
              </a:r>
              <a:r>
                <a:rPr lang="en-US" sz="2800" b="1" dirty="0"/>
                <a:t> </a:t>
              </a:r>
              <a:r>
                <a:rPr lang="en-US" sz="2800" b="1" dirty="0" err="1"/>
                <a:t>sát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nút</a:t>
              </a:r>
              <a:r>
                <a:rPr lang="en-US" sz="2800" b="1" dirty="0"/>
                <a:t> </a:t>
              </a:r>
              <a:r>
                <a:rPr lang="en-US" sz="2800" b="1" dirty="0" err="1"/>
                <a:t>nguồn</a:t>
              </a:r>
              <a:r>
                <a:rPr lang="en-US" sz="2800" b="1" dirty="0"/>
                <a:t> </a:t>
              </a:r>
              <a:r>
                <a:rPr lang="en-US" sz="2800" b="1" dirty="0" err="1"/>
                <a:t>bằng</a:t>
              </a:r>
              <a:r>
                <a:rPr lang="en-US" sz="2800" b="1" dirty="0"/>
                <a:t> </a:t>
              </a:r>
              <a:r>
                <a:rPr lang="en-US" sz="2800" b="1" dirty="0" err="1"/>
                <a:t>mắt</a:t>
              </a:r>
              <a:r>
                <a:rPr lang="en-US" sz="2800" b="1" dirty="0"/>
                <a:t> </a:t>
              </a:r>
              <a:r>
                <a:rPr lang="en-US" sz="2800" b="1" dirty="0" err="1"/>
                <a:t>trên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loại</a:t>
              </a:r>
              <a:r>
                <a:rPr lang="en-US" sz="2800" b="1" dirty="0"/>
                <a:t> </a:t>
              </a:r>
              <a:r>
                <a:rPr lang="en-US" sz="2800" b="1" dirty="0" err="1"/>
                <a:t>máy</a:t>
              </a:r>
              <a:r>
                <a:rPr lang="en-US" sz="2800" b="1" dirty="0"/>
                <a:t> </a:t>
              </a:r>
              <a:r>
                <a:rPr lang="en-US" sz="2800" b="1" dirty="0" err="1"/>
                <a:t>tính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thiết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kế</a:t>
              </a:r>
              <a:r>
                <a:rPr lang="en-US" sz="2800" b="1" dirty="0"/>
                <a:t> </a:t>
              </a:r>
              <a:r>
                <a:rPr lang="en-US" sz="2800" b="1" dirty="0" err="1"/>
                <a:t>khác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nhau</a:t>
              </a:r>
              <a:r>
                <a:rPr lang="en-US" sz="2800" b="1" dirty="0" smtClean="0"/>
                <a:t>.</a:t>
              </a:r>
              <a:endParaRPr lang="vi-VN" sz="2800" b="1" dirty="0"/>
            </a:p>
          </p:txBody>
        </p:sp>
      </p:grpSp>
      <p:sp>
        <p:nvSpPr>
          <p:cNvPr id="4" name="Arc 3"/>
          <p:cNvSpPr/>
          <p:nvPr/>
        </p:nvSpPr>
        <p:spPr>
          <a:xfrm>
            <a:off x="-924621" y="1773653"/>
            <a:ext cx="2741816" cy="3127771"/>
          </a:xfrm>
          <a:prstGeom prst="arc">
            <a:avLst>
              <a:gd name="adj1" fmla="val 17988621"/>
              <a:gd name="adj2" fmla="val 3210799"/>
            </a:avLst>
          </a:prstGeom>
          <a:ln w="57150">
            <a:solidFill>
              <a:srgbClr val="0850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87311" y="2436925"/>
            <a:ext cx="15905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850F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MỤC </a:t>
            </a:r>
          </a:p>
          <a:p>
            <a:pPr algn="ctr"/>
            <a:r>
              <a:rPr lang="en-US" sz="4800" b="1" cap="none" spc="0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0850F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TIÊU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923055-E053-46C8-8B56-D24933745B8A}"/>
              </a:ext>
            </a:extLst>
          </p:cNvPr>
          <p:cNvGrpSpPr/>
          <p:nvPr/>
        </p:nvGrpSpPr>
        <p:grpSpPr>
          <a:xfrm>
            <a:off x="1956579" y="3337539"/>
            <a:ext cx="9795626" cy="1186876"/>
            <a:chOff x="466226" y="1376772"/>
            <a:chExt cx="7991092" cy="914400"/>
          </a:xfrm>
          <a:solidFill>
            <a:srgbClr val="FF000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948AE3-B498-4290-A07C-9A661FE7F911}"/>
                </a:ext>
              </a:extLst>
            </p:cNvPr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/>
                <a:t>2</a:t>
              </a:r>
              <a:endParaRPr lang="vi-VN" sz="4000" b="1"/>
            </a:p>
          </p:txBody>
        </p:sp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BCEFF12D-AA2E-412A-8A86-5FBD7892F7B3}"/>
                </a:ext>
              </a:extLst>
            </p:cNvPr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được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bước</a:t>
              </a:r>
              <a:r>
                <a:rPr lang="en-US" sz="2800" b="1" dirty="0"/>
                <a:t> </a:t>
              </a:r>
              <a:r>
                <a:rPr lang="en-US" sz="2800" b="1" dirty="0" err="1"/>
                <a:t>cấp</a:t>
              </a:r>
              <a:r>
                <a:rPr lang="en-US" sz="2800" b="1" dirty="0"/>
                <a:t> </a:t>
              </a:r>
              <a:r>
                <a:rPr lang="en-US" sz="2800" b="1" dirty="0" err="1"/>
                <a:t>nguồn</a:t>
              </a:r>
              <a:r>
                <a:rPr lang="en-US" sz="2800" b="1" dirty="0"/>
                <a:t> và </a:t>
              </a:r>
              <a:r>
                <a:rPr lang="en-US" sz="2800" b="1" dirty="0" err="1"/>
                <a:t>điều</a:t>
              </a:r>
              <a:r>
                <a:rPr lang="en-US" sz="2800" b="1" dirty="0"/>
                <a:t> </a:t>
              </a:r>
              <a:r>
                <a:rPr lang="en-US" sz="2800" b="1" dirty="0" err="1"/>
                <a:t>gì</a:t>
              </a:r>
              <a:r>
                <a:rPr lang="en-US" sz="2800" b="1" dirty="0"/>
                <a:t> </a:t>
              </a:r>
              <a:r>
                <a:rPr lang="en-US" sz="2800" b="1" dirty="0" err="1"/>
                <a:t>xảy</a:t>
              </a:r>
              <a:r>
                <a:rPr lang="en-US" sz="2800" b="1" dirty="0"/>
                <a:t> </a:t>
              </a:r>
              <a:r>
                <a:rPr lang="en-US" sz="2800" b="1" dirty="0" err="1"/>
                <a:t>ra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bật</a:t>
              </a:r>
              <a:r>
                <a:rPr lang="en-US" sz="2800" b="1" dirty="0"/>
                <a:t> </a:t>
              </a:r>
              <a:r>
                <a:rPr lang="en-US" sz="2800" b="1" dirty="0" err="1"/>
                <a:t>nguồn</a:t>
              </a:r>
              <a:r>
                <a:rPr lang="en-US" sz="2800" b="1" dirty="0"/>
                <a:t> </a:t>
              </a:r>
              <a:r>
                <a:rPr lang="en-US" sz="2800" b="1" dirty="0" err="1"/>
                <a:t>máy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tính</a:t>
              </a:r>
              <a:r>
                <a:rPr lang="en-US" sz="2800" b="1" dirty="0" smtClean="0"/>
                <a:t>.</a:t>
              </a:r>
              <a:endParaRPr lang="vi-V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79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127" y="1515735"/>
            <a:ext cx="2709248" cy="791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Nút</a:t>
            </a:r>
            <a:r>
              <a:rPr lang="en-US" b="1" dirty="0" smtClean="0"/>
              <a:t> </a:t>
            </a:r>
            <a:r>
              <a:rPr lang="en-US" b="1" dirty="0" err="1"/>
              <a:t>nguồn</a:t>
            </a:r>
            <a:endParaRPr lang="en-US" b="1" dirty="0"/>
          </a:p>
        </p:txBody>
      </p:sp>
      <p:pic>
        <p:nvPicPr>
          <p:cNvPr id="5" name="Picture 4" descr="Screen Clipp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403"/>
            <a:ext cx="6330462" cy="411354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Screen Clippi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2" y="1515735"/>
            <a:ext cx="5746355" cy="3574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634997" y="121761"/>
            <a:ext cx="8422815" cy="723987"/>
            <a:chOff x="2706347" y="-57421"/>
            <a:chExt cx="8164696" cy="723987"/>
          </a:xfrm>
          <a:solidFill>
            <a:srgbClr val="2057B6"/>
          </a:solidFill>
        </p:grpSpPr>
        <p:sp>
          <p:nvSpPr>
            <p:cNvPr id="8" name="TextBox 7"/>
            <p:cNvSpPr txBox="1"/>
            <p:nvPr/>
          </p:nvSpPr>
          <p:spPr>
            <a:xfrm>
              <a:off x="2706347" y="-57421"/>
              <a:ext cx="80416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</a:rPr>
                <a:t>Hoạt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</a:rPr>
                <a:t> 1: </a:t>
              </a:r>
              <a:r>
                <a:rPr lang="en-US" sz="4000" b="1" dirty="0" err="1">
                  <a:solidFill>
                    <a:srgbClr val="FF0000"/>
                  </a:solidFill>
                </a:rPr>
                <a:t>Khởi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máy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tính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ower" descr="Image result for power butto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81" y="1216844"/>
            <a:ext cx="1162988" cy="1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810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result for power button on deskto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5" y="1262645"/>
            <a:ext cx="2910379" cy="2101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87" y="1210898"/>
            <a:ext cx="2549016" cy="2288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Related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83" r="-9903"/>
          <a:stretch/>
        </p:blipFill>
        <p:spPr bwMode="auto">
          <a:xfrm>
            <a:off x="9021409" y="1199626"/>
            <a:ext cx="3060271" cy="2147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326991" y="1199627"/>
            <a:ext cx="2615630" cy="2147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9" y="3793240"/>
            <a:ext cx="3267475" cy="2922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Related 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53" y="3776916"/>
            <a:ext cx="2700550" cy="2940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Related 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91" y="3805052"/>
            <a:ext cx="3280909" cy="2919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 result for power button on deskto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75" y="3793240"/>
            <a:ext cx="2432977" cy="2919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2265529" y="99492"/>
            <a:ext cx="9553433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Tùy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nút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hình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và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nhau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4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912" y="111286"/>
            <a:ext cx="10185531" cy="13255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vi-VN" sz="3200" b="1" dirty="0"/>
              <a:t>Em hãy sắp xếp các bước sau đây theo thứ tự để có quy trình </a:t>
            </a:r>
            <a:r>
              <a:rPr lang="vi-VN" sz="3200" b="1" dirty="0" smtClean="0"/>
              <a:t>khởi</a:t>
            </a:r>
            <a:r>
              <a:rPr lang="en-US" sz="3200" b="1" dirty="0" smtClean="0"/>
              <a:t> </a:t>
            </a:r>
            <a:r>
              <a:rPr lang="vi-VN" sz="3200" b="1" dirty="0" smtClean="0"/>
              <a:t>động </a:t>
            </a:r>
            <a:r>
              <a:rPr lang="vi-VN" sz="3200" b="1" dirty="0"/>
              <a:t>máy tính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bàn</a:t>
            </a:r>
            <a:r>
              <a:rPr lang="en-US" sz="3200" b="1" dirty="0" smtClean="0"/>
              <a:t> </a:t>
            </a:r>
            <a:r>
              <a:rPr lang="vi-VN" sz="3200" b="1" dirty="0" smtClean="0"/>
              <a:t>đúng </a:t>
            </a:r>
            <a:r>
              <a:rPr lang="vi-VN" sz="3200" b="1" dirty="0"/>
              <a:t>cách.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88" y="1825625"/>
            <a:ext cx="1019651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A. </a:t>
            </a:r>
            <a:r>
              <a:rPr lang="en-US" b="1" dirty="0" err="1" smtClean="0"/>
              <a:t>Bật</a:t>
            </a:r>
            <a:r>
              <a:rPr lang="en-US" b="1" dirty="0" smtClean="0"/>
              <a:t> </a:t>
            </a:r>
            <a:r>
              <a:rPr lang="en-US" b="1" dirty="0" err="1" smtClean="0"/>
              <a:t>công</a:t>
            </a:r>
            <a:r>
              <a:rPr lang="en-US" b="1" dirty="0" smtClean="0"/>
              <a:t> </a:t>
            </a:r>
            <a:r>
              <a:rPr lang="en-US" b="1" dirty="0" err="1" smtClean="0"/>
              <a:t>tắc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</a:t>
            </a:r>
            <a:r>
              <a:rPr lang="en-US" b="1" dirty="0" err="1" smtClean="0"/>
              <a:t>thân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B.  </a:t>
            </a:r>
            <a:r>
              <a:rPr lang="en-US" b="1" dirty="0" err="1" smtClean="0"/>
              <a:t>Bật</a:t>
            </a:r>
            <a:r>
              <a:rPr lang="en-US" b="1" dirty="0" smtClean="0"/>
              <a:t> </a:t>
            </a:r>
            <a:r>
              <a:rPr lang="en-US" b="1" dirty="0" err="1" smtClean="0"/>
              <a:t>nguồn</a:t>
            </a:r>
            <a:r>
              <a:rPr lang="en-US" b="1" dirty="0" smtClean="0"/>
              <a:t> </a:t>
            </a:r>
            <a:r>
              <a:rPr lang="en-US" b="1" dirty="0" err="1" smtClean="0"/>
              <a:t>điện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C. </a:t>
            </a:r>
            <a:r>
              <a:rPr lang="en-US" b="1" dirty="0" err="1" smtClean="0"/>
              <a:t>Bật</a:t>
            </a:r>
            <a:r>
              <a:rPr lang="en-US" b="1" dirty="0" smtClean="0"/>
              <a:t> </a:t>
            </a:r>
            <a:r>
              <a:rPr lang="en-US" b="1" dirty="0" err="1" smtClean="0"/>
              <a:t>màn</a:t>
            </a:r>
            <a:r>
              <a:rPr lang="en-US" b="1" dirty="0" smtClean="0"/>
              <a:t> hình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5900" y="1436849"/>
            <a:ext cx="2333437" cy="1792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3813" y="2818848"/>
            <a:ext cx="2038999" cy="15812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9359" y="4788750"/>
            <a:ext cx="1776850" cy="17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15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878" y="653143"/>
            <a:ext cx="2244244" cy="94342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/>
              <a:t>Chú</a:t>
            </a:r>
            <a:r>
              <a:rPr lang="en-US" b="1" dirty="0" smtClean="0"/>
              <a:t> 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khởi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,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nhớ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</a:t>
            </a:r>
            <a:r>
              <a:rPr lang="en-US" sz="3600" dirty="0" err="1"/>
              <a:t>nguồn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mắt</a:t>
            </a:r>
            <a:r>
              <a:rPr lang="en-US" sz="3600" dirty="0"/>
              <a:t>,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sờ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 </a:t>
            </a:r>
            <a:r>
              <a:rPr lang="en-US" sz="3600" dirty="0" err="1"/>
              <a:t>trí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nút</a:t>
            </a:r>
            <a:r>
              <a:rPr lang="en-US" sz="3600" dirty="0"/>
              <a:t> </a:t>
            </a:r>
            <a:r>
              <a:rPr lang="en-US" sz="3600" dirty="0" err="1" smtClean="0"/>
              <a:t>nguồn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1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14" y="1483543"/>
            <a:ext cx="11021247" cy="3190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/>
              <a:t>? </a:t>
            </a:r>
            <a:r>
              <a:rPr lang="en-US" sz="3600" b="1" dirty="0" err="1" smtClean="0"/>
              <a:t>Khi</a:t>
            </a:r>
            <a:r>
              <a:rPr lang="en-US" sz="3600" b="1" dirty="0" smtClean="0"/>
              <a:t> </a:t>
            </a:r>
            <a:r>
              <a:rPr lang="en-US" sz="3600" b="1" dirty="0" err="1"/>
              <a:t>nhấn</a:t>
            </a:r>
            <a:r>
              <a:rPr lang="en-US" sz="3600" b="1" dirty="0"/>
              <a:t> </a:t>
            </a:r>
            <a:r>
              <a:rPr lang="en-US" sz="3600" b="1" dirty="0" err="1"/>
              <a:t>nút</a:t>
            </a:r>
            <a:r>
              <a:rPr lang="en-US" sz="3600" b="1" dirty="0"/>
              <a:t> </a:t>
            </a:r>
            <a:r>
              <a:rPr lang="en-US" sz="3600" b="1" dirty="0" err="1" smtClean="0"/>
              <a:t>nguồn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theo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điều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gì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xảy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ra</a:t>
            </a:r>
            <a:r>
              <a:rPr lang="en-US" sz="3600" b="1" dirty="0" smtClean="0"/>
              <a:t>?</a:t>
            </a:r>
            <a:endParaRPr lang="en-US" sz="36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- </a:t>
            </a:r>
            <a:r>
              <a:rPr lang="en-US" sz="3600" dirty="0" err="1"/>
              <a:t>Bật</a:t>
            </a:r>
            <a:r>
              <a:rPr lang="en-US" sz="3600" dirty="0"/>
              <a:t> </a:t>
            </a:r>
            <a:r>
              <a:rPr lang="en-US" sz="3600" dirty="0" err="1"/>
              <a:t>tât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mọi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 smtClean="0"/>
              <a:t>kết</a:t>
            </a:r>
            <a:r>
              <a:rPr lang="en-US" sz="3600" dirty="0" smtClean="0"/>
              <a:t> </a:t>
            </a:r>
            <a:r>
              <a:rPr lang="en-US" sz="3600" dirty="0" err="1"/>
              <a:t>nối</a:t>
            </a:r>
            <a:r>
              <a:rPr lang="en-US" sz="3600" dirty="0"/>
              <a:t> </a:t>
            </a:r>
            <a:r>
              <a:rPr lang="en-US" sz="3600" dirty="0" err="1"/>
              <a:t>đến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(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ổn</a:t>
            </a:r>
            <a:r>
              <a:rPr lang="en-US" sz="3600" dirty="0"/>
              <a:t> </a:t>
            </a:r>
            <a:r>
              <a:rPr lang="en-US" sz="3600" dirty="0" err="1"/>
              <a:t>định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- </a:t>
            </a:r>
            <a:r>
              <a:rPr lang="en-US" sz="3600" dirty="0" err="1"/>
              <a:t>Bật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tắc</a:t>
            </a:r>
            <a:r>
              <a:rPr lang="en-US" sz="3600" dirty="0"/>
              <a:t> </a:t>
            </a:r>
            <a:r>
              <a:rPr lang="en-US" sz="3600" dirty="0" err="1"/>
              <a:t>nguồn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hệ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.</a:t>
            </a:r>
            <a:endParaRPr lang="en-US" sz="3600" b="1" dirty="0" smtClean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65740" y="150790"/>
            <a:ext cx="10160154" cy="752194"/>
            <a:chOff x="2706347" y="-57421"/>
            <a:chExt cx="9152581" cy="627174"/>
          </a:xfrm>
          <a:solidFill>
            <a:srgbClr val="2057B6"/>
          </a:solidFill>
        </p:grpSpPr>
        <p:sp>
          <p:nvSpPr>
            <p:cNvPr id="5" name="TextBox 4"/>
            <p:cNvSpPr txBox="1"/>
            <p:nvPr/>
          </p:nvSpPr>
          <p:spPr>
            <a:xfrm>
              <a:off x="2706347" y="-57421"/>
              <a:ext cx="9152581" cy="5132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400" b="1" dirty="0" err="1">
                  <a:solidFill>
                    <a:srgbClr val="FF0000"/>
                  </a:solidFill>
                </a:rPr>
                <a:t>Hoạt</a:t>
              </a:r>
              <a:r>
                <a:rPr lang="en-US" sz="3400" b="1" dirty="0">
                  <a:solidFill>
                    <a:srgbClr val="FF0000"/>
                  </a:solidFill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</a:rPr>
                <a:t>động</a:t>
              </a:r>
              <a:r>
                <a:rPr lang="en-US" sz="3400" b="1" dirty="0">
                  <a:solidFill>
                    <a:srgbClr val="FF0000"/>
                  </a:solidFill>
                </a:rPr>
                <a:t> 2: </a:t>
              </a:r>
              <a:r>
                <a:rPr lang="en-US" sz="3400" b="1" dirty="0" err="1">
                  <a:solidFill>
                    <a:srgbClr val="FF0000"/>
                  </a:solidFill>
                </a:rPr>
                <a:t>Các</a:t>
              </a:r>
              <a:r>
                <a:rPr lang="en-US" sz="3400" b="1" dirty="0">
                  <a:solidFill>
                    <a:srgbClr val="FF0000"/>
                  </a:solidFill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</a:rPr>
                <a:t>bước</a:t>
              </a:r>
              <a:r>
                <a:rPr lang="en-US" sz="3400" b="1" dirty="0">
                  <a:solidFill>
                    <a:srgbClr val="FF0000"/>
                  </a:solidFill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</a:rPr>
                <a:t>cấp</a:t>
              </a:r>
              <a:r>
                <a:rPr lang="en-US" sz="3400" b="1" dirty="0">
                  <a:solidFill>
                    <a:srgbClr val="FF0000"/>
                  </a:solidFill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</a:rPr>
                <a:t>nguồn</a:t>
              </a:r>
              <a:r>
                <a:rPr lang="en-US" sz="3400" b="1" dirty="0">
                  <a:solidFill>
                    <a:srgbClr val="FF0000"/>
                  </a:solidFill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</a:rPr>
                <a:t>cho</a:t>
              </a:r>
              <a:r>
                <a:rPr lang="en-US" sz="3400" b="1" dirty="0">
                  <a:solidFill>
                    <a:srgbClr val="FF0000"/>
                  </a:solidFill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</a:rPr>
                <a:t>máy</a:t>
              </a:r>
              <a:r>
                <a:rPr lang="en-US" sz="3400" b="1" dirty="0">
                  <a:solidFill>
                    <a:srgbClr val="FF0000"/>
                  </a:solidFill>
                </a:rPr>
                <a:t> </a:t>
              </a:r>
              <a:r>
                <a:rPr lang="en-US" sz="3400" b="1" dirty="0" err="1">
                  <a:solidFill>
                    <a:srgbClr val="FF0000"/>
                  </a:solidFill>
                </a:rPr>
                <a:t>tính</a:t>
              </a:r>
              <a:endParaRPr lang="en-US" sz="3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24624" y="515753"/>
              <a:ext cx="8046419" cy="54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7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/>
            </a:p>
          </p:txBody>
        </p:sp>
      </p:grpSp>
    </p:spTree>
    <p:extLst>
      <p:ext uri="{BB962C8B-B14F-4D97-AF65-F5344CB8AC3E}">
        <p14:creationId xmlns:p14="http://schemas.microsoft.com/office/powerpoint/2010/main" val="1681778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46014" y="116114"/>
            <a:ext cx="9133186" cy="73666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/>
              <a:t>Điều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xảy</a:t>
            </a:r>
            <a:r>
              <a:rPr lang="en-US" sz="4000" b="1" dirty="0"/>
              <a:t> </a:t>
            </a:r>
            <a:r>
              <a:rPr lang="en-US" sz="4000" b="1" dirty="0" err="1"/>
              <a:t>ra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bật</a:t>
            </a:r>
            <a:r>
              <a:rPr lang="en-US" sz="4000" b="1" dirty="0"/>
              <a:t> </a:t>
            </a:r>
            <a:r>
              <a:rPr lang="en-US" sz="4000" b="1" dirty="0" err="1"/>
              <a:t>nguồn</a:t>
            </a:r>
            <a:r>
              <a:rPr lang="en-US" sz="4000" b="1" dirty="0"/>
              <a:t> </a:t>
            </a:r>
            <a:r>
              <a:rPr lang="en-US" sz="4000" b="1" dirty="0" err="1"/>
              <a:t>máy</a:t>
            </a:r>
            <a:r>
              <a:rPr lang="en-US" sz="4000" b="1" dirty="0"/>
              <a:t> </a:t>
            </a:r>
            <a:r>
              <a:rPr lang="en-US" sz="4000" b="1" dirty="0" err="1"/>
              <a:t>tính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84843" y="1186722"/>
            <a:ext cx="4856913" cy="558764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 smtClean="0"/>
              <a:t> Quá </a:t>
            </a:r>
            <a:r>
              <a:rPr lang="nl-NL" sz="3200" dirty="0"/>
              <a:t>trình bật máy tính và tải hệ điều hành được gọi là quá trình khởi động (booting) máy </a:t>
            </a:r>
            <a:r>
              <a:rPr lang="nl-NL" sz="3200" dirty="0" smtClean="0"/>
              <a:t>tính.</a:t>
            </a:r>
            <a:endParaRPr lang="nl-NL" sz="3200" dirty="0"/>
          </a:p>
          <a:p>
            <a:pPr algn="just">
              <a:lnSpc>
                <a:spcPct val="120000"/>
              </a:lnSpc>
            </a:pPr>
            <a:r>
              <a:rPr lang="nl-NL" sz="3200" dirty="0" smtClean="0"/>
              <a:t> Khi </a:t>
            </a:r>
            <a:r>
              <a:rPr lang="nl-NL" sz="3200" dirty="0"/>
              <a:t>bật nút nguồn máy tính </a:t>
            </a:r>
            <a:r>
              <a:rPr lang="nl-NL" sz="3200" dirty="0">
                <a:sym typeface="Wingdings" panose="05000000000000000000" pitchFamily="2" charset="2"/>
              </a:rPr>
              <a:t></a:t>
            </a:r>
            <a:r>
              <a:rPr lang="nl-NL" sz="3200" dirty="0"/>
              <a:t> xảy ra các hoạt động sau</a:t>
            </a:r>
            <a:r>
              <a:rPr lang="nl-NL" sz="3200" dirty="0" smtClean="0"/>
              <a:t>:</a:t>
            </a:r>
            <a:endParaRPr lang="en-US" sz="3200" dirty="0"/>
          </a:p>
        </p:txBody>
      </p:sp>
      <p:pic>
        <p:nvPicPr>
          <p:cNvPr id="8" name="Picture 7" descr="Screen Clipp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2" y="1103086"/>
            <a:ext cx="6763657" cy="57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ROM" descr="Image result for read only memory R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29" y="1783037"/>
            <a:ext cx="2272429" cy="13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ower" descr="Image result for power butt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5" y="1876454"/>
            <a:ext cx="1162988" cy="11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torage"/>
          <p:cNvGrpSpPr/>
          <p:nvPr/>
        </p:nvGrpSpPr>
        <p:grpSpPr>
          <a:xfrm>
            <a:off x="5602096" y="1554722"/>
            <a:ext cx="2627840" cy="1808725"/>
            <a:chOff x="7098495" y="4047161"/>
            <a:chExt cx="2808462" cy="1957261"/>
          </a:xfrm>
        </p:grpSpPr>
        <p:grpSp>
          <p:nvGrpSpPr>
            <p:cNvPr id="34" name="USB"/>
            <p:cNvGrpSpPr/>
            <p:nvPr/>
          </p:nvGrpSpPr>
          <p:grpSpPr>
            <a:xfrm>
              <a:off x="7098495" y="4951211"/>
              <a:ext cx="1356518" cy="860950"/>
              <a:chOff x="8610600" y="2041525"/>
              <a:chExt cx="2929403" cy="2273300"/>
            </a:xfrm>
          </p:grpSpPr>
          <p:pic>
            <p:nvPicPr>
              <p:cNvPr id="35" name="Picture 16" descr="Image result for flash drive 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1813" y="2532081"/>
                <a:ext cx="2028190" cy="1292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8" descr="LHN® 8GB Animated Duck USB 2.0 Flash Drive (Yellow)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0600" y="2041525"/>
                <a:ext cx="2273300" cy="2273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HDD"/>
            <p:cNvGrpSpPr/>
            <p:nvPr/>
          </p:nvGrpSpPr>
          <p:grpSpPr>
            <a:xfrm>
              <a:off x="8455013" y="4758949"/>
              <a:ext cx="1451944" cy="1245473"/>
              <a:chOff x="7715968" y="3954076"/>
              <a:chExt cx="2645853" cy="2135262"/>
            </a:xfrm>
          </p:grpSpPr>
          <p:pic>
            <p:nvPicPr>
              <p:cNvPr id="38" name="Picture 30" descr="Hard Drive 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968" y="4391031"/>
                <a:ext cx="1698307" cy="1698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8" descr="Hard disk hard drive clip art download 2 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3514" y="3954076"/>
                <a:ext cx="1698307" cy="1698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CD" descr="Image result for CD/DV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928" y="4047161"/>
              <a:ext cx="1502757" cy="100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0" name="RAM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24" y="1614134"/>
            <a:ext cx="2251891" cy="16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93591" y="2624463"/>
            <a:ext cx="6192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7481" y="3109581"/>
            <a:ext cx="26033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nhớ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ROM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lệnh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thống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đếm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nhớ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kiếm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hành</a:t>
            </a: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851102" y="2622737"/>
            <a:ext cx="624613" cy="3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28468" y="3281266"/>
            <a:ext cx="18893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tải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ổ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đĩa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cứng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hoặc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ổ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đĩa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động</a:t>
            </a: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446409" y="2624463"/>
            <a:ext cx="5890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446409" y="3185441"/>
            <a:ext cx="2762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tải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RAM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suốt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việc</a:t>
            </a: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86" name="Picture 14" descr="Image result for Softwar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409" y="4859782"/>
            <a:ext cx="2535268" cy="2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Straight Arrow Connector 67"/>
          <p:cNvCxnSpPr>
            <a:endCxn id="72" idx="3"/>
          </p:cNvCxnSpPr>
          <p:nvPr/>
        </p:nvCxnSpPr>
        <p:spPr>
          <a:xfrm flipH="1">
            <a:off x="7776754" y="5928892"/>
            <a:ext cx="65608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655719" y="5144062"/>
            <a:ext cx="4121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điều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khởi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xong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, ta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mềm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ứng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mềm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tải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 RAM</a:t>
            </a:r>
            <a:endParaRPr lang="en-US" sz="2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079" name="Elbow Connector 2078"/>
          <p:cNvCxnSpPr>
            <a:stCxn id="3080" idx="3"/>
            <a:endCxn id="3086" idx="3"/>
          </p:cNvCxnSpPr>
          <p:nvPr/>
        </p:nvCxnSpPr>
        <p:spPr>
          <a:xfrm flipH="1">
            <a:off x="10981677" y="2459085"/>
            <a:ext cx="255638" cy="3413710"/>
          </a:xfrm>
          <a:prstGeom prst="bentConnector3">
            <a:avLst>
              <a:gd name="adj1" fmla="val -8942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2048" y="394273"/>
            <a:ext cx="8456581" cy="91107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/>
              <a:t>Quá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khởi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máy</a:t>
            </a:r>
            <a:r>
              <a:rPr lang="en-US" b="1" dirty="0" smtClean="0"/>
              <a:t> </a:t>
            </a:r>
            <a:r>
              <a:rPr lang="en-US" b="1" dirty="0" err="1" smtClean="0"/>
              <a:t>tính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8" grpId="0"/>
      <p:bldP spid="52" grpId="0"/>
      <p:bldP spid="56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8947474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Widescreen</PresentationFormat>
  <Paragraphs>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Em hãy sắp xếp các bước sau đây theo thứ tự để có quy trình khởi động máy tính để bàn đúng cách. </vt:lpstr>
      <vt:lpstr>Chú ý</vt:lpstr>
      <vt:lpstr>PowerPoint Presentation</vt:lpstr>
      <vt:lpstr>Điều gì xảy ra khi bật nguồn máy tính?</vt:lpstr>
      <vt:lpstr>Quá trình khởi động máy tính</vt:lpstr>
      <vt:lpstr>Màn hình máy tính khi được khởi động thành công</vt:lpstr>
      <vt:lpstr>PowerPoint Presentation</vt:lpstr>
      <vt:lpstr>PowerPoint Presentation</vt:lpstr>
      <vt:lpstr>ĐỊNH HƯỚNG NỘI DUNG HỌC TẬP TIẾP THEO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2021-09-01T13:44:44Z</dcterms:created>
  <dcterms:modified xsi:type="dcterms:W3CDTF">2021-09-19T04:07:39Z</dcterms:modified>
</cp:coreProperties>
</file>