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17"/>
  </p:notesMasterIdLst>
  <p:handoutMasterIdLst>
    <p:handoutMasterId r:id="rId18"/>
  </p:handoutMasterIdLst>
  <p:sldIdLst>
    <p:sldId id="381" r:id="rId2"/>
    <p:sldId id="364" r:id="rId3"/>
    <p:sldId id="365" r:id="rId4"/>
    <p:sldId id="382" r:id="rId5"/>
    <p:sldId id="383" r:id="rId6"/>
    <p:sldId id="384" r:id="rId7"/>
    <p:sldId id="385" r:id="rId8"/>
    <p:sldId id="386" r:id="rId9"/>
    <p:sldId id="387" r:id="rId10"/>
    <p:sldId id="388" r:id="rId11"/>
    <p:sldId id="396" r:id="rId12"/>
    <p:sldId id="397" r:id="rId13"/>
    <p:sldId id="399" r:id="rId14"/>
    <p:sldId id="398" r:id="rId15"/>
    <p:sldId id="270" r:id="rId1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FF6600"/>
    <a:srgbClr val="FF33CC"/>
    <a:srgbClr val="FF0000"/>
    <a:srgbClr val="CC6600"/>
    <a:srgbClr val="33CC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14" autoAdjust="0"/>
  </p:normalViewPr>
  <p:slideViewPr>
    <p:cSldViewPr>
      <p:cViewPr varScale="1">
        <p:scale>
          <a:sx n="66" d="100"/>
          <a:sy n="66" d="100"/>
        </p:scale>
        <p:origin x="792"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8067"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i="0">
                <a:latin typeface="Arial" panose="020B0604020202020204" pitchFamily="34" charset="0"/>
              </a:defRPr>
            </a:lvl1pPr>
          </a:lstStyle>
          <a:p>
            <a:pPr>
              <a:defRPr/>
            </a:pPr>
            <a:fld id="{D18A92E8-90B2-4978-8650-C6FD8BB1F171}" type="datetime8">
              <a:rPr lang="fr-FR"/>
              <a:pPr>
                <a:defRPr/>
              </a:pPr>
              <a:t>25/09/2021 17:47</a:t>
            </a:fld>
            <a:endParaRPr lang="en-US"/>
          </a:p>
        </p:txBody>
      </p:sp>
      <p:sp>
        <p:nvSpPr>
          <p:cNvPr id="88068"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8069"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A26C065-FCEF-4601-A9CF-DB2CFB3C1A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i="0">
                <a:latin typeface="Arial" panose="020B0604020202020204" pitchFamily="34" charset="0"/>
              </a:defRPr>
            </a:lvl1pPr>
          </a:lstStyle>
          <a:p>
            <a:pPr>
              <a:defRPr/>
            </a:pPr>
            <a:fld id="{84B49171-4AA2-4317-88A3-A76A0DF1A0CC}" type="datetime8">
              <a:rPr lang="fr-FR"/>
              <a:pPr>
                <a:defRPr/>
              </a:pPr>
              <a:t>25/09/2021 17:47</a:t>
            </a:fld>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997723E-7C4E-4D60-AF1C-1655DB9F0E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BB2F56-C34E-4082-852D-6391D7CF5571}" type="datetime8">
              <a:rPr lang="fr-FR" altLang="en-US" smtClean="0">
                <a:latin typeface="Arial" panose="020B0604020202020204" pitchFamily="34" charset="0"/>
              </a:rPr>
              <a:pPr fontAlgn="base">
                <a:spcBef>
                  <a:spcPct val="0"/>
                </a:spcBef>
                <a:spcAft>
                  <a:spcPct val="0"/>
                </a:spcAft>
              </a:pPr>
              <a:t>25/09/2021 17:47</a:t>
            </a:fld>
            <a:endParaRPr lang="en-US" altLang="en-US" smtClean="0">
              <a:latin typeface="Arial" panose="020B0604020202020204" pitchFamily="34" charset="0"/>
            </a:endParaRPr>
          </a:p>
        </p:txBody>
      </p:sp>
      <p:sp>
        <p:nvSpPr>
          <p:cNvPr id="102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583BB23-9100-46AB-99E2-1ABE4D7CAFA1}" type="slidenum">
              <a:rPr lang="en-US" altLang="en-US"/>
              <a:pPr/>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157CD19-B843-4198-BDE6-0205973E2082}" type="datetime8">
              <a:rPr lang="fr-FR"/>
              <a:pPr>
                <a:defRPr/>
              </a:pPr>
              <a:t>25/09/2021 17:47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2AB4AD-B2AD-4578-AF90-8B04DE6ABBFB}" type="slidenum">
              <a:rPr lang="en-US" altLang="en-US"/>
              <a:pPr>
                <a:defRPr/>
              </a:pPr>
              <a:t>‹#›</a:t>
            </a:fld>
            <a:endParaRPr lang="en-US" altLang="en-US"/>
          </a:p>
        </p:txBody>
      </p:sp>
    </p:spTree>
    <p:extLst>
      <p:ext uri="{BB962C8B-B14F-4D97-AF65-F5344CB8AC3E}">
        <p14:creationId xmlns:p14="http://schemas.microsoft.com/office/powerpoint/2010/main" val="291520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3E5136C-1C3E-480B-BD9F-9932833F061C}" type="datetime8">
              <a:rPr lang="fr-FR"/>
              <a:pPr>
                <a:defRPr/>
              </a:pPr>
              <a:t>25/09/2021 17:47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A15EF2-6C05-4A31-BCD5-61B6A2FD30CE}" type="slidenum">
              <a:rPr lang="en-US" altLang="en-US"/>
              <a:pPr>
                <a:defRPr/>
              </a:pPr>
              <a:t>‹#›</a:t>
            </a:fld>
            <a:endParaRPr lang="en-US" altLang="en-US"/>
          </a:p>
        </p:txBody>
      </p:sp>
    </p:spTree>
    <p:extLst>
      <p:ext uri="{BB962C8B-B14F-4D97-AF65-F5344CB8AC3E}">
        <p14:creationId xmlns:p14="http://schemas.microsoft.com/office/powerpoint/2010/main" val="26249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7EECF80-3E16-4692-8242-3F822C101750}" type="datetime8">
              <a:rPr lang="fr-FR"/>
              <a:pPr>
                <a:defRPr/>
              </a:pPr>
              <a:t>25/09/2021 17:47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40573F-C4E9-487C-9E5F-AE6C12655A81}" type="slidenum">
              <a:rPr lang="en-US" altLang="en-US"/>
              <a:pPr>
                <a:defRPr/>
              </a:pPr>
              <a:t>‹#›</a:t>
            </a:fld>
            <a:endParaRPr lang="en-US" altLang="en-US"/>
          </a:p>
        </p:txBody>
      </p:sp>
    </p:spTree>
    <p:extLst>
      <p:ext uri="{BB962C8B-B14F-4D97-AF65-F5344CB8AC3E}">
        <p14:creationId xmlns:p14="http://schemas.microsoft.com/office/powerpoint/2010/main" val="272958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1F28371-12C1-4C0E-8033-99DC9DA99E17}" type="datetime8">
              <a:rPr lang="fr-FR"/>
              <a:pPr>
                <a:defRPr/>
              </a:pPr>
              <a:t>25/09/2021 17:47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A3FCD4-806A-44BC-A453-299E2D70B62B}" type="slidenum">
              <a:rPr lang="en-US" altLang="en-US"/>
              <a:pPr>
                <a:defRPr/>
              </a:pPr>
              <a:t>‹#›</a:t>
            </a:fld>
            <a:endParaRPr lang="en-US" altLang="en-US"/>
          </a:p>
        </p:txBody>
      </p:sp>
    </p:spTree>
    <p:extLst>
      <p:ext uri="{BB962C8B-B14F-4D97-AF65-F5344CB8AC3E}">
        <p14:creationId xmlns:p14="http://schemas.microsoft.com/office/powerpoint/2010/main" val="16496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DFFA71-F094-4F74-B568-56CA826C7D0A}" type="datetime8">
              <a:rPr lang="fr-FR"/>
              <a:pPr>
                <a:defRPr/>
              </a:pPr>
              <a:t>25/09/2021 17:47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C38A3-3F54-4827-9243-F1907766035D}" type="slidenum">
              <a:rPr lang="en-US" altLang="en-US"/>
              <a:pPr>
                <a:defRPr/>
              </a:pPr>
              <a:t>‹#›</a:t>
            </a:fld>
            <a:endParaRPr lang="en-US" altLang="en-US"/>
          </a:p>
        </p:txBody>
      </p:sp>
    </p:spTree>
    <p:extLst>
      <p:ext uri="{BB962C8B-B14F-4D97-AF65-F5344CB8AC3E}">
        <p14:creationId xmlns:p14="http://schemas.microsoft.com/office/powerpoint/2010/main" val="135154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83E7A3F-B472-42C5-8A5D-FC819D36779F}" type="datetime8">
              <a:rPr lang="fr-FR"/>
              <a:pPr>
                <a:defRPr/>
              </a:pPr>
              <a:t>25/09/2021 17:47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6296B9-3B29-437E-B47B-A7D720E4A68B}" type="slidenum">
              <a:rPr lang="en-US" altLang="en-US"/>
              <a:pPr>
                <a:defRPr/>
              </a:pPr>
              <a:t>‹#›</a:t>
            </a:fld>
            <a:endParaRPr lang="en-US" altLang="en-US"/>
          </a:p>
        </p:txBody>
      </p:sp>
    </p:spTree>
    <p:extLst>
      <p:ext uri="{BB962C8B-B14F-4D97-AF65-F5344CB8AC3E}">
        <p14:creationId xmlns:p14="http://schemas.microsoft.com/office/powerpoint/2010/main" val="322900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CEBB117-2AD0-4CEE-9A1E-53AFFF34595D}" type="datetime8">
              <a:rPr lang="fr-FR"/>
              <a:pPr>
                <a:defRPr/>
              </a:pPr>
              <a:t>25/09/2021 17:47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B18AAC-12A1-4789-8919-3EFC30931ED3}" type="slidenum">
              <a:rPr lang="en-US" altLang="en-US"/>
              <a:pPr>
                <a:defRPr/>
              </a:pPr>
              <a:t>‹#›</a:t>
            </a:fld>
            <a:endParaRPr lang="en-US" altLang="en-US"/>
          </a:p>
        </p:txBody>
      </p:sp>
    </p:spTree>
    <p:extLst>
      <p:ext uri="{BB962C8B-B14F-4D97-AF65-F5344CB8AC3E}">
        <p14:creationId xmlns:p14="http://schemas.microsoft.com/office/powerpoint/2010/main" val="229414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0B7EBC3-BBE0-48FC-A130-96E7668FACB9}" type="datetime8">
              <a:rPr lang="fr-FR"/>
              <a:pPr>
                <a:defRPr/>
              </a:pPr>
              <a:t>25/09/2021 17:47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662F59-7671-466A-895D-CC64C6CBBA53}" type="slidenum">
              <a:rPr lang="en-US" altLang="en-US"/>
              <a:pPr>
                <a:defRPr/>
              </a:pPr>
              <a:t>‹#›</a:t>
            </a:fld>
            <a:endParaRPr lang="en-US" altLang="en-US"/>
          </a:p>
        </p:txBody>
      </p:sp>
    </p:spTree>
    <p:extLst>
      <p:ext uri="{BB962C8B-B14F-4D97-AF65-F5344CB8AC3E}">
        <p14:creationId xmlns:p14="http://schemas.microsoft.com/office/powerpoint/2010/main" val="211427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45AD24-2E25-4013-9538-15A51B36A776}" type="datetime8">
              <a:rPr lang="fr-FR"/>
              <a:pPr>
                <a:defRPr/>
              </a:pPr>
              <a:t>25/09/2021 17:47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A28AC8-CD61-4C7C-8EC6-42449DA35318}" type="slidenum">
              <a:rPr lang="en-US" altLang="en-US"/>
              <a:pPr>
                <a:defRPr/>
              </a:pPr>
              <a:t>‹#›</a:t>
            </a:fld>
            <a:endParaRPr lang="en-US" altLang="en-US"/>
          </a:p>
        </p:txBody>
      </p:sp>
    </p:spTree>
    <p:extLst>
      <p:ext uri="{BB962C8B-B14F-4D97-AF65-F5344CB8AC3E}">
        <p14:creationId xmlns:p14="http://schemas.microsoft.com/office/powerpoint/2010/main" val="253301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5CDA48-93EA-4948-B546-1D94C6514EBE}" type="datetime8">
              <a:rPr lang="fr-FR"/>
              <a:pPr>
                <a:defRPr/>
              </a:pPr>
              <a:t>25/09/2021 17:47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9A5C2B-7BC7-4456-AACE-4ACF9114AE4C}" type="slidenum">
              <a:rPr lang="en-US" altLang="en-US"/>
              <a:pPr>
                <a:defRPr/>
              </a:pPr>
              <a:t>‹#›</a:t>
            </a:fld>
            <a:endParaRPr lang="en-US" altLang="en-US"/>
          </a:p>
        </p:txBody>
      </p:sp>
    </p:spTree>
    <p:extLst>
      <p:ext uri="{BB962C8B-B14F-4D97-AF65-F5344CB8AC3E}">
        <p14:creationId xmlns:p14="http://schemas.microsoft.com/office/powerpoint/2010/main" val="308008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8D1BB3-A2B8-43C6-BF0E-584F0BB56285}" type="datetime8">
              <a:rPr lang="fr-FR"/>
              <a:pPr>
                <a:defRPr/>
              </a:pPr>
              <a:t>25/09/2021 17:47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66F3E2-5E31-4FEF-976D-5133D4F9E233}" type="slidenum">
              <a:rPr lang="en-US" altLang="en-US"/>
              <a:pPr>
                <a:defRPr/>
              </a:pPr>
              <a:t>‹#›</a:t>
            </a:fld>
            <a:endParaRPr lang="en-US" altLang="en-US"/>
          </a:p>
        </p:txBody>
      </p:sp>
    </p:spTree>
    <p:extLst>
      <p:ext uri="{BB962C8B-B14F-4D97-AF65-F5344CB8AC3E}">
        <p14:creationId xmlns:p14="http://schemas.microsoft.com/office/powerpoint/2010/main" val="90782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F9382BF-E5C3-413C-84AB-09273F24BFBD}" type="datetime8">
              <a:rPr lang="fr-FR"/>
              <a:pPr>
                <a:defRPr/>
              </a:pPr>
              <a:t>25/09/2021 17:47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F136B48-4AB5-424B-90DF-50ED1F9642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noChangeArrowheads="1"/>
          </p:cNvSpPr>
          <p:nvPr>
            <p:ph type="title"/>
          </p:nvPr>
        </p:nvSpPr>
        <p:spPr/>
        <p:txBody>
          <a:bodyPr/>
          <a:lstStyle/>
          <a:p>
            <a:endParaRPr lang="en-US" altLang="en-US" smtClean="0"/>
          </a:p>
        </p:txBody>
      </p:sp>
      <p:sp>
        <p:nvSpPr>
          <p:cNvPr id="4099" name="Content Placeholder 5"/>
          <p:cNvSpPr>
            <a:spLocks noGrp="1" noChangeArrowheads="1"/>
          </p:cNvSpPr>
          <p:nvPr>
            <p:ph idx="1"/>
          </p:nvPr>
        </p:nvSpPr>
        <p:spPr/>
        <p:txBody>
          <a:bodyPr/>
          <a:lstStyle/>
          <a:p>
            <a:endParaRPr lang="en-US" altLang="en-US" smtClean="0"/>
          </a:p>
        </p:txBody>
      </p:sp>
      <p:pic>
        <p:nvPicPr>
          <p:cNvPr id="4100" name="Picture 4" descr="hình nền powerpoint ngộ nghĩnh - Google Tìm kiếm [new] (2021) ✔️ Cẩm Nang  Tiếng A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itle 1"/>
          <p:cNvSpPr txBox="1">
            <a:spLocks noChangeArrowheads="1"/>
          </p:cNvSpPr>
          <p:nvPr/>
        </p:nvSpPr>
        <p:spPr bwMode="auto">
          <a:xfrm>
            <a:off x="1371600" y="1193800"/>
            <a:ext cx="100584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30000"/>
              </a:lnSpc>
              <a:spcBef>
                <a:spcPct val="0"/>
              </a:spcBef>
              <a:buFontTx/>
              <a:buNone/>
            </a:pPr>
            <a:r>
              <a:rPr lang="en-US" altLang="en-US" sz="6600" b="1">
                <a:solidFill>
                  <a:srgbClr val="FF0000"/>
                </a:solidFill>
                <a:latin typeface="Arial" panose="020B0604020202020204" pitchFamily="34" charset="0"/>
                <a:cs typeface="Arial" panose="020B0604020202020204" pitchFamily="34" charset="0"/>
              </a:rPr>
              <a:t>MÔN TIN HỌC KHỐI 5</a:t>
            </a:r>
            <a:br>
              <a:rPr lang="en-US" altLang="en-US" sz="6600" b="1">
                <a:solidFill>
                  <a:srgbClr val="FF0000"/>
                </a:solidFill>
                <a:latin typeface="Arial" panose="020B0604020202020204" pitchFamily="34" charset="0"/>
                <a:cs typeface="Arial" panose="020B0604020202020204" pitchFamily="34" charset="0"/>
              </a:rPr>
            </a:br>
            <a:r>
              <a:rPr lang="en-US" altLang="en-US" sz="6600" b="1">
                <a:solidFill>
                  <a:srgbClr val="FF0000"/>
                </a:solidFill>
                <a:latin typeface="Arial" panose="020B0604020202020204" pitchFamily="34" charset="0"/>
                <a:cs typeface="Arial" panose="020B0604020202020204" pitchFamily="34" charset="0"/>
              </a:rPr>
              <a:t>TUẦN 04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 descr="100+ hình nền powerpoint đơn giản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335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54213"/>
            <a:ext cx="108966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0" name="Rectangle 5"/>
          <p:cNvSpPr>
            <a:spLocks noChangeArrowheads="1"/>
          </p:cNvSpPr>
          <p:nvPr/>
        </p:nvSpPr>
        <p:spPr bwMode="auto">
          <a:xfrm>
            <a:off x="685800" y="107950"/>
            <a:ext cx="8763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3. Xem lại các thư đã gửi, thư nháp</a:t>
            </a:r>
          </a:p>
        </p:txBody>
      </p:sp>
      <p:sp>
        <p:nvSpPr>
          <p:cNvPr id="14341" name="TextBox 6"/>
          <p:cNvSpPr txBox="1">
            <a:spLocks noChangeArrowheads="1"/>
          </p:cNvSpPr>
          <p:nvPr/>
        </p:nvSpPr>
        <p:spPr bwMode="auto">
          <a:xfrm>
            <a:off x="685800" y="644525"/>
            <a:ext cx="10871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vi-VN">
                <a:solidFill>
                  <a:srgbClr val="000099"/>
                </a:solidFill>
                <a:latin typeface="Times New Roman" panose="02020603050405020304" pitchFamily="18" charset="0"/>
                <a:cs typeface="Times New Roman" panose="02020603050405020304" pitchFamily="18" charset="0"/>
              </a:rPr>
              <a:t>b) Xem và hoàn thiện thư nháp</a:t>
            </a:r>
          </a:p>
        </p:txBody>
      </p:sp>
      <p:sp>
        <p:nvSpPr>
          <p:cNvPr id="8" name="Rounded Rectangle 19"/>
          <p:cNvSpPr/>
          <p:nvPr/>
        </p:nvSpPr>
        <p:spPr>
          <a:xfrm>
            <a:off x="2057400" y="1423988"/>
            <a:ext cx="3570288" cy="457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a:solidFill>
                  <a:srgbClr val="002060"/>
                </a:solidFill>
                <a:latin typeface="Times New Roman" panose="02020603050405020304" pitchFamily="18" charset="0"/>
                <a:cs typeface="Times New Roman" panose="02020603050405020304" pitchFamily="18" charset="0"/>
              </a:rPr>
              <a:t>Nháy chuột vào Thư nháp</a:t>
            </a:r>
          </a:p>
        </p:txBody>
      </p:sp>
      <p:cxnSp>
        <p:nvCxnSpPr>
          <p:cNvPr id="9" name="Straight Arrow Connector 8"/>
          <p:cNvCxnSpPr>
            <a:cxnSpLocks/>
          </p:cNvCxnSpPr>
          <p:nvPr/>
        </p:nvCxnSpPr>
        <p:spPr>
          <a:xfrm flipH="1">
            <a:off x="1752600" y="1881188"/>
            <a:ext cx="1905000" cy="23177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17"/>
          <p:cNvSpPr/>
          <p:nvPr/>
        </p:nvSpPr>
        <p:spPr>
          <a:xfrm>
            <a:off x="5805488" y="3644900"/>
            <a:ext cx="1905000"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a:solidFill>
                  <a:srgbClr val="002060"/>
                </a:solidFill>
                <a:latin typeface="Times New Roman" panose="02020603050405020304" pitchFamily="18" charset="0"/>
                <a:cs typeface="Times New Roman" panose="02020603050405020304" pitchFamily="18" charset="0"/>
              </a:rPr>
              <a:t>Thư nháp</a:t>
            </a:r>
          </a:p>
        </p:txBody>
      </p:sp>
      <p:cxnSp>
        <p:nvCxnSpPr>
          <p:cNvPr id="11" name="Straight Arrow Connector 10"/>
          <p:cNvCxnSpPr>
            <a:cxnSpLocks/>
          </p:cNvCxnSpPr>
          <p:nvPr/>
        </p:nvCxnSpPr>
        <p:spPr>
          <a:xfrm flipH="1" flipV="1">
            <a:off x="4648200" y="3124200"/>
            <a:ext cx="1157288" cy="9032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2362200" y="4697413"/>
            <a:ext cx="7696200" cy="18161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b="1" i="1">
                <a:solidFill>
                  <a:srgbClr val="002060"/>
                </a:solidFill>
                <a:latin typeface="Times New Roman" panose="02020603050405020304" pitchFamily="18" charset="0"/>
                <a:cs typeface="Times New Roman" panose="02020603050405020304" pitchFamily="18" charset="0"/>
              </a:rPr>
              <a:t>- Thư nháp là thư đã soạn nhưng chưa được gửi</a:t>
            </a:r>
          </a:p>
          <a:p>
            <a:pPr algn="just">
              <a:lnSpc>
                <a:spcPct val="100000"/>
              </a:lnSpc>
              <a:spcBef>
                <a:spcPct val="0"/>
              </a:spcBef>
              <a:buFontTx/>
              <a:buNone/>
            </a:pPr>
            <a:r>
              <a:rPr lang="en-US" altLang="en-US" b="1" i="1">
                <a:solidFill>
                  <a:srgbClr val="002060"/>
                </a:solidFill>
                <a:latin typeface="Times New Roman" panose="02020603050405020304" pitchFamily="18" charset="0"/>
                <a:cs typeface="Times New Roman" panose="02020603050405020304" pitchFamily="18" charset="0"/>
              </a:rPr>
              <a:t>- Nháy chọn một thư nháp để soạn thảo cho hoàn thiện rồi tiếp tục gửi giống như thao tác soạn và gửi thư mới.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descr="100+ hình nền powerpoint đơn giản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335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43"/>
          <p:cNvSpPr txBox="1">
            <a:spLocks noChangeArrowheads="1"/>
          </p:cNvSpPr>
          <p:nvPr/>
        </p:nvSpPr>
        <p:spPr bwMode="auto">
          <a:xfrm>
            <a:off x="533400" y="268288"/>
            <a:ext cx="868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3600" b="1">
                <a:solidFill>
                  <a:srgbClr val="FF0000"/>
                </a:solidFill>
                <a:latin typeface="Times New Roman" panose="02020603050405020304" pitchFamily="18" charset="0"/>
                <a:cs typeface="Times New Roman" panose="02020603050405020304" pitchFamily="18" charset="0"/>
              </a:rPr>
              <a:t>B. HOẠT ĐỘNG THỰC HÀNH</a:t>
            </a:r>
          </a:p>
        </p:txBody>
      </p:sp>
      <p:sp>
        <p:nvSpPr>
          <p:cNvPr id="15364" name="Content Placeholder 2"/>
          <p:cNvSpPr>
            <a:spLocks noGrp="1" noChangeArrowheads="1"/>
          </p:cNvSpPr>
          <p:nvPr>
            <p:ph idx="1"/>
          </p:nvPr>
        </p:nvSpPr>
        <p:spPr>
          <a:xfrm>
            <a:off x="685800" y="838200"/>
            <a:ext cx="10972800" cy="1381125"/>
          </a:xfrm>
        </p:spPr>
        <p:txBody>
          <a:bodyPr/>
          <a:lstStyle/>
          <a:p>
            <a:pPr marL="0" indent="0" eaLnBrk="1" hangingPunct="1">
              <a:lnSpc>
                <a:spcPct val="120000"/>
              </a:lnSpc>
              <a:buFont typeface="Arial" panose="020B0604020202020204" pitchFamily="34" charset="0"/>
              <a:buNone/>
            </a:pPr>
            <a:r>
              <a:rPr lang="en-US" altLang="en-US" sz="3200" b="1" smtClean="0">
                <a:solidFill>
                  <a:srgbClr val="002060"/>
                </a:solidFill>
                <a:latin typeface="Times New Roman" panose="02020603050405020304" pitchFamily="18" charset="0"/>
                <a:cs typeface="Times New Roman" panose="02020603050405020304" pitchFamily="18" charset="0"/>
              </a:rPr>
              <a:t>1. Soạn và gửi cho bạn trong nhóm bức thư có đính kèm một tệp văn bản Word (.docx) với nội dung như sau:</a:t>
            </a:r>
          </a:p>
        </p:txBody>
      </p:sp>
      <p:pic>
        <p:nvPicPr>
          <p:cNvPr id="1536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06625"/>
            <a:ext cx="12192000" cy="4151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txBox="1">
            <a:spLocks noChangeArrowheads="1"/>
          </p:cNvSpPr>
          <p:nvPr/>
        </p:nvSpPr>
        <p:spPr bwMode="auto">
          <a:xfrm>
            <a:off x="609600" y="304800"/>
            <a:ext cx="109728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20000"/>
              </a:lnSpc>
              <a:buFont typeface="Arial" panose="020B0604020202020204" pitchFamily="34" charset="0"/>
              <a:buNone/>
            </a:pPr>
            <a:r>
              <a:rPr lang="en-US" altLang="en-US" sz="3200" b="1">
                <a:solidFill>
                  <a:srgbClr val="002060"/>
                </a:solidFill>
                <a:latin typeface="Times New Roman" panose="02020603050405020304" pitchFamily="18" charset="0"/>
                <a:cs typeface="Times New Roman" panose="02020603050405020304" pitchFamily="18" charset="0"/>
              </a:rPr>
              <a:t>2. Đăng nhập vào hòm thư của em để đọc thư bạn gửi cho mình và tải về máy tính tệp đính kèm.</a:t>
            </a:r>
          </a:p>
        </p:txBody>
      </p:sp>
      <p:sp>
        <p:nvSpPr>
          <p:cNvPr id="16387" name="Content Placeholder 1"/>
          <p:cNvSpPr>
            <a:spLocks noGrp="1"/>
          </p:cNvSpPr>
          <p:nvPr>
            <p:ph idx="1"/>
          </p:nvPr>
        </p:nvSpPr>
        <p:spPr/>
        <p:txBody>
          <a:bodyPr/>
          <a:lstStyle/>
          <a:p>
            <a:pPr marL="0" indent="0">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txBox="1">
            <a:spLocks noChangeArrowheads="1"/>
          </p:cNvSpPr>
          <p:nvPr/>
        </p:nvSpPr>
        <p:spPr bwMode="auto">
          <a:xfrm>
            <a:off x="609600" y="304800"/>
            <a:ext cx="109728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20000"/>
              </a:lnSpc>
              <a:buFont typeface="Arial" panose="020B0604020202020204" pitchFamily="34" charset="0"/>
              <a:buNone/>
            </a:pPr>
            <a:r>
              <a:rPr lang="en-US" altLang="en-US" sz="3200" b="1">
                <a:solidFill>
                  <a:srgbClr val="002060"/>
                </a:solidFill>
                <a:latin typeface="Times New Roman" panose="02020603050405020304" pitchFamily="18" charset="0"/>
                <a:cs typeface="Times New Roman" panose="02020603050405020304" pitchFamily="18" charset="0"/>
              </a:rPr>
              <a:t>3. Đăng xuất khỏi hộp thư của em sau khi đọc xong thư của bạn gửi.</a:t>
            </a:r>
          </a:p>
        </p:txBody>
      </p:sp>
      <p:sp>
        <p:nvSpPr>
          <p:cNvPr id="17411" name="Content Placeholder 1"/>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descr="100+ hình nền powerpoint đơn giản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335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838" y="2144713"/>
            <a:ext cx="10358437" cy="3551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 Box 343"/>
          <p:cNvSpPr txBox="1">
            <a:spLocks noChangeArrowheads="1"/>
          </p:cNvSpPr>
          <p:nvPr/>
        </p:nvSpPr>
        <p:spPr bwMode="auto">
          <a:xfrm>
            <a:off x="498475" y="-4763"/>
            <a:ext cx="9982200"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3200" b="1">
                <a:solidFill>
                  <a:srgbClr val="FF0000"/>
                </a:solidFill>
                <a:latin typeface="Times New Roman" panose="02020603050405020304" pitchFamily="18" charset="0"/>
                <a:cs typeface="Times New Roman" panose="02020603050405020304" pitchFamily="18" charset="0"/>
              </a:rPr>
              <a:t>C. HOẠT ĐỘNG ỨNG DỤNG, MỞ RỘNG</a:t>
            </a:r>
          </a:p>
        </p:txBody>
      </p:sp>
      <p:sp>
        <p:nvSpPr>
          <p:cNvPr id="18437" name="Content Placeholder 2"/>
          <p:cNvSpPr>
            <a:spLocks noGrp="1" noChangeArrowheads="1"/>
          </p:cNvSpPr>
          <p:nvPr>
            <p:ph idx="1"/>
          </p:nvPr>
        </p:nvSpPr>
        <p:spPr>
          <a:xfrm>
            <a:off x="990600" y="533400"/>
            <a:ext cx="10972800" cy="950913"/>
          </a:xfrm>
        </p:spPr>
        <p:txBody>
          <a:bodyPr/>
          <a:lstStyle/>
          <a:p>
            <a:pPr marL="0" indent="0" eaLnBrk="1" hangingPunct="1">
              <a:lnSpc>
                <a:spcPct val="100000"/>
              </a:lnSpc>
              <a:buFont typeface="Arial" panose="020B0604020202020204" pitchFamily="34" charset="0"/>
              <a:buNone/>
            </a:pPr>
            <a:r>
              <a:rPr lang="en-US" altLang="en-US" smtClean="0">
                <a:solidFill>
                  <a:srgbClr val="002060"/>
                </a:solidFill>
                <a:latin typeface="Times New Roman" panose="02020603050405020304" pitchFamily="18" charset="0"/>
                <a:cs typeface="Times New Roman" panose="02020603050405020304" pitchFamily="18" charset="0"/>
              </a:rPr>
              <a:t>Em tìm kiếm các thư cần xem lại nội dung trong hộp thư của mình theo hướng dẫn sau:</a:t>
            </a:r>
          </a:p>
        </p:txBody>
      </p:sp>
      <p:sp>
        <p:nvSpPr>
          <p:cNvPr id="8" name="Rounded Rectangle 19"/>
          <p:cNvSpPr/>
          <p:nvPr/>
        </p:nvSpPr>
        <p:spPr>
          <a:xfrm>
            <a:off x="1254125" y="1446213"/>
            <a:ext cx="3200400" cy="533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1: Nháy vào đây.</a:t>
            </a:r>
          </a:p>
        </p:txBody>
      </p:sp>
      <p:cxnSp>
        <p:nvCxnSpPr>
          <p:cNvPr id="9" name="Straight Arrow Connector 8"/>
          <p:cNvCxnSpPr>
            <a:cxnSpLocks/>
          </p:cNvCxnSpPr>
          <p:nvPr/>
        </p:nvCxnSpPr>
        <p:spPr>
          <a:xfrm>
            <a:off x="2860675" y="1982788"/>
            <a:ext cx="609600" cy="4206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29"/>
          <p:cNvSpPr/>
          <p:nvPr/>
        </p:nvSpPr>
        <p:spPr>
          <a:xfrm>
            <a:off x="5405438" y="1444625"/>
            <a:ext cx="4160837" cy="533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2: Nhập địa chỉ người gửi.</a:t>
            </a:r>
          </a:p>
        </p:txBody>
      </p:sp>
      <p:cxnSp>
        <p:nvCxnSpPr>
          <p:cNvPr id="11" name="Straight Arrow Connector 10"/>
          <p:cNvCxnSpPr>
            <a:cxnSpLocks/>
          </p:cNvCxnSpPr>
          <p:nvPr/>
        </p:nvCxnSpPr>
        <p:spPr>
          <a:xfrm flipH="1">
            <a:off x="6500813" y="1978025"/>
            <a:ext cx="1419225" cy="800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32"/>
          <p:cNvSpPr/>
          <p:nvPr/>
        </p:nvSpPr>
        <p:spPr>
          <a:xfrm>
            <a:off x="5984875" y="3395663"/>
            <a:ext cx="2819400" cy="838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3: Nhập địa chỉ thư người nhận</a:t>
            </a:r>
          </a:p>
        </p:txBody>
      </p:sp>
      <p:cxnSp>
        <p:nvCxnSpPr>
          <p:cNvPr id="13" name="Straight Arrow Connector 12"/>
          <p:cNvCxnSpPr>
            <a:cxnSpLocks/>
            <a:stCxn id="12" idx="0"/>
          </p:cNvCxnSpPr>
          <p:nvPr/>
        </p:nvCxnSpPr>
        <p:spPr>
          <a:xfrm flipH="1" flipV="1">
            <a:off x="5984875" y="3082925"/>
            <a:ext cx="1409700" cy="3127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Plaque 13"/>
          <p:cNvSpPr/>
          <p:nvPr/>
        </p:nvSpPr>
        <p:spPr>
          <a:xfrm>
            <a:off x="3540125" y="5715000"/>
            <a:ext cx="5111750" cy="838200"/>
          </a:xfrm>
          <a:prstGeom prst="plaque">
            <a:avLst/>
          </a:prstGeom>
          <a:solidFill>
            <a:srgbClr val="FFFF00"/>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a:solidFill>
                  <a:srgbClr val="002060"/>
                </a:solidFill>
              </a:rPr>
              <a:t>Danh sách thư thỏa mãn điều kiện tìm kiếm sẽ được hiển thị trong hộp thư.</a:t>
            </a:r>
            <a:endParaRPr lang="en-US" sz="2200" b="1"/>
          </a:p>
        </p:txBody>
      </p:sp>
      <p:sp>
        <p:nvSpPr>
          <p:cNvPr id="23" name="Rounded Rectangle 32"/>
          <p:cNvSpPr/>
          <p:nvPr/>
        </p:nvSpPr>
        <p:spPr>
          <a:xfrm>
            <a:off x="9474200" y="4851400"/>
            <a:ext cx="1981200" cy="838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4: Nháy chuột vào đây</a:t>
            </a:r>
          </a:p>
        </p:txBody>
      </p:sp>
      <p:cxnSp>
        <p:nvCxnSpPr>
          <p:cNvPr id="24" name="Straight Arrow Connector 23"/>
          <p:cNvCxnSpPr>
            <a:cxnSpLocks/>
          </p:cNvCxnSpPr>
          <p:nvPr/>
        </p:nvCxnSpPr>
        <p:spPr>
          <a:xfrm flipH="1">
            <a:off x="9261475" y="5121275"/>
            <a:ext cx="212725" cy="2111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0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000"/>
                                        <p:tgtEl>
                                          <p:spTgt spid="2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noChangeArrowheads="1"/>
          </p:cNvSpPr>
          <p:nvPr>
            <p:ph type="title"/>
          </p:nvPr>
        </p:nvSpPr>
        <p:spPr>
          <a:xfrm>
            <a:off x="3429000" y="731838"/>
            <a:ext cx="5562600" cy="1325562"/>
          </a:xfrm>
        </p:spPr>
        <p:txBody>
          <a:bodyPr/>
          <a:lstStyle/>
          <a:p>
            <a:pPr eaLnBrk="1" hangingPunct="1"/>
            <a:r>
              <a:rPr lang="en-US" altLang="en-US" b="1" smtClean="0">
                <a:solidFill>
                  <a:srgbClr val="FF0000"/>
                </a:solidFill>
                <a:latin typeface="Times New Roman" panose="02020603050405020304" pitchFamily="18" charset="0"/>
                <a:cs typeface="Times New Roman" panose="02020603050405020304" pitchFamily="18" charset="0"/>
              </a:rPr>
              <a:t>EM CẦN GHI NHỚ</a:t>
            </a:r>
            <a:endParaRPr lang="en-US" altLang="en-US" smtClean="0">
              <a:latin typeface="Times New Roman" panose="02020603050405020304" pitchFamily="18" charset="0"/>
              <a:cs typeface="Times New Roman" panose="02020603050405020304" pitchFamily="18" charset="0"/>
            </a:endParaRPr>
          </a:p>
        </p:txBody>
      </p:sp>
      <p:sp>
        <p:nvSpPr>
          <p:cNvPr id="19460" name="Content Placeholder 2"/>
          <p:cNvSpPr txBox="1">
            <a:spLocks noChangeArrowheads="1"/>
          </p:cNvSpPr>
          <p:nvPr/>
        </p:nvSpPr>
        <p:spPr bwMode="auto">
          <a:xfrm>
            <a:off x="1219200" y="2435225"/>
            <a:ext cx="1006792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50000"/>
              </a:lnSpc>
            </a:pPr>
            <a:r>
              <a:rPr lang="en-US" altLang="en-US" sz="3200" b="1">
                <a:solidFill>
                  <a:srgbClr val="002060"/>
                </a:solidFill>
                <a:latin typeface="Times New Roman" panose="02020603050405020304" pitchFamily="18" charset="0"/>
                <a:cs typeface="Times New Roman" panose="02020603050405020304" pitchFamily="18" charset="0"/>
              </a:rPr>
              <a:t>Sử dụng nút          để đính kèm một hoặc nhiều tập tin;</a:t>
            </a:r>
          </a:p>
          <a:p>
            <a:pPr defTabSz="914400" eaLnBrk="1" hangingPunct="1">
              <a:lnSpc>
                <a:spcPct val="150000"/>
              </a:lnSpc>
            </a:pPr>
            <a:r>
              <a:rPr lang="en-US" altLang="en-US" sz="3200" b="1">
                <a:solidFill>
                  <a:srgbClr val="002060"/>
                </a:solidFill>
                <a:latin typeface="Times New Roman" panose="02020603050405020304" pitchFamily="18" charset="0"/>
                <a:cs typeface="Times New Roman" panose="02020603050405020304" pitchFamily="18" charset="0"/>
              </a:rPr>
              <a:t>Các thư soạn thảo nhưng chưa được gửi đi được lưu trong mục thư nháp. </a:t>
            </a:r>
          </a:p>
        </p:txBody>
      </p:sp>
      <p:pic>
        <p:nvPicPr>
          <p:cNvPr id="194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050" y="2555875"/>
            <a:ext cx="99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1280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txBox="1">
            <a:spLocks noChangeArrowheads="1"/>
          </p:cNvSpPr>
          <p:nvPr/>
        </p:nvSpPr>
        <p:spPr bwMode="auto">
          <a:xfrm>
            <a:off x="1011238" y="452438"/>
            <a:ext cx="104743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en-US" sz="5000" b="1">
                <a:solidFill>
                  <a:srgbClr val="FF0000"/>
                </a:solidFill>
                <a:latin typeface="Times New Roman" panose="02020603050405020304" pitchFamily="18" charset="0"/>
                <a:cs typeface="Times New Roman" panose="02020603050405020304" pitchFamily="18" charset="0"/>
              </a:rPr>
              <a:t>CHỦ ĐỀ 1: KHÁM PHÁ MÁY TÍNH</a:t>
            </a:r>
          </a:p>
        </p:txBody>
      </p:sp>
      <p:sp>
        <p:nvSpPr>
          <p:cNvPr id="5124" name="TextBox 10"/>
          <p:cNvSpPr txBox="1">
            <a:spLocks noChangeArrowheads="1"/>
          </p:cNvSpPr>
          <p:nvPr/>
        </p:nvSpPr>
        <p:spPr bwMode="auto">
          <a:xfrm>
            <a:off x="3733800" y="2778125"/>
            <a:ext cx="4862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i="1">
                <a:solidFill>
                  <a:srgbClr val="002060"/>
                </a:solidFill>
                <a:latin typeface="Times New Roman" panose="02020603050405020304" pitchFamily="18" charset="0"/>
                <a:cs typeface="Times New Roman" panose="02020603050405020304" pitchFamily="18" charset="0"/>
              </a:rPr>
              <a:t>SGK Trang 25 - Tiết 1</a:t>
            </a:r>
          </a:p>
        </p:txBody>
      </p:sp>
      <p:pic>
        <p:nvPicPr>
          <p:cNvPr id="5125" name="Picture 12" descr="Hộp thư điện tử của Bộ Giáo dục và Đào tạo được sử dụng như thế nà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238" y="3962400"/>
            <a:ext cx="56483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itle 1"/>
          <p:cNvSpPr txBox="1">
            <a:spLocks noChangeArrowheads="1"/>
          </p:cNvSpPr>
          <p:nvPr/>
        </p:nvSpPr>
        <p:spPr bwMode="auto">
          <a:xfrm>
            <a:off x="2001838" y="1501775"/>
            <a:ext cx="881856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en-US" sz="4600" b="1">
                <a:solidFill>
                  <a:srgbClr val="002060"/>
                </a:solidFill>
                <a:latin typeface="Times New Roman" panose="02020603050405020304" pitchFamily="18" charset="0"/>
                <a:cs typeface="Times New Roman" panose="02020603050405020304" pitchFamily="18" charset="0"/>
              </a:rPr>
              <a:t>BÀI 4: THƯ ĐIỆN TỬ (tiếp theo)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 descr="100+ hình nền powerpoint đơn giản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335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noChangeArrowheads="1"/>
          </p:cNvSpPr>
          <p:nvPr>
            <p:ph type="title"/>
          </p:nvPr>
        </p:nvSpPr>
        <p:spPr>
          <a:xfrm>
            <a:off x="3429000" y="731838"/>
            <a:ext cx="5562600" cy="1325562"/>
          </a:xfrm>
        </p:spPr>
        <p:txBody>
          <a:bodyPr/>
          <a:lstStyle/>
          <a:p>
            <a:pPr eaLnBrk="1" hangingPunct="1"/>
            <a:r>
              <a:rPr lang="en-US" altLang="en-US" b="1" smtClean="0">
                <a:solidFill>
                  <a:srgbClr val="FF0000"/>
                </a:solidFill>
                <a:latin typeface="Times New Roman" panose="02020603050405020304" pitchFamily="18" charset="0"/>
                <a:cs typeface="Times New Roman" panose="02020603050405020304" pitchFamily="18" charset="0"/>
              </a:rPr>
              <a:t>MỤC TIÊU BÀI HỌC</a:t>
            </a:r>
            <a:endParaRPr lang="en-US" altLang="en-US" smtClean="0">
              <a:latin typeface="Times New Roman" panose="02020603050405020304" pitchFamily="18" charset="0"/>
              <a:cs typeface="Times New Roman" panose="02020603050405020304" pitchFamily="18" charset="0"/>
            </a:endParaRPr>
          </a:p>
        </p:txBody>
      </p:sp>
      <p:sp>
        <p:nvSpPr>
          <p:cNvPr id="6148" name="Content Placeholder 2"/>
          <p:cNvSpPr>
            <a:spLocks noGrp="1" noChangeArrowheads="1"/>
          </p:cNvSpPr>
          <p:nvPr>
            <p:ph idx="1"/>
          </p:nvPr>
        </p:nvSpPr>
        <p:spPr>
          <a:xfrm>
            <a:off x="1219200" y="2206625"/>
            <a:ext cx="10067925" cy="3432175"/>
          </a:xfrm>
        </p:spPr>
        <p:txBody>
          <a:bodyPr/>
          <a:lstStyle/>
          <a:p>
            <a:pPr eaLnBrk="1" hangingPunct="1">
              <a:lnSpc>
                <a:spcPct val="150000"/>
              </a:lnSpc>
            </a:pPr>
            <a:r>
              <a:rPr lang="en-US" altLang="en-US" sz="3200" b="1" smtClean="0">
                <a:solidFill>
                  <a:srgbClr val="002060"/>
                </a:solidFill>
                <a:latin typeface="Times New Roman" panose="02020603050405020304" pitchFamily="18" charset="0"/>
                <a:cs typeface="Times New Roman" panose="02020603050405020304" pitchFamily="18" charset="0"/>
              </a:rPr>
              <a:t>Biết sử dụng được dịch vụ thư điện tử để gửi và nhận thư có đính kèm tệp tin;</a:t>
            </a:r>
          </a:p>
          <a:p>
            <a:pPr eaLnBrk="1" hangingPunct="1">
              <a:lnSpc>
                <a:spcPct val="150000"/>
              </a:lnSpc>
            </a:pPr>
            <a:r>
              <a:rPr lang="en-US" altLang="en-US" sz="3200" b="1" smtClean="0">
                <a:solidFill>
                  <a:srgbClr val="002060"/>
                </a:solidFill>
                <a:latin typeface="Times New Roman" panose="02020603050405020304" pitchFamily="18" charset="0"/>
                <a:cs typeface="Times New Roman" panose="02020603050405020304" pitchFamily="18" charset="0"/>
              </a:rPr>
              <a:t>Biết cách xem lại các thư đã gửi, thư nháp và tìm kiếm thư khi cần xem lại nội dung. </a:t>
            </a:r>
          </a:p>
          <a:p>
            <a:pPr eaLnBrk="1" hangingPunct="1">
              <a:lnSpc>
                <a:spcPct val="150000"/>
              </a:lnSpc>
            </a:pPr>
            <a:endParaRPr lang="en-US" altLang="en-US" sz="3200" b="1"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descr="100+ hình nền powerpoint đơn giản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335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075" y="3048000"/>
            <a:ext cx="4116388"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343"/>
          <p:cNvSpPr txBox="1">
            <a:spLocks noChangeArrowheads="1"/>
          </p:cNvSpPr>
          <p:nvPr/>
        </p:nvSpPr>
        <p:spPr bwMode="auto">
          <a:xfrm>
            <a:off x="533400" y="411163"/>
            <a:ext cx="868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3600" b="1">
                <a:solidFill>
                  <a:srgbClr val="FF0000"/>
                </a:solidFill>
                <a:latin typeface="Times New Roman" panose="02020603050405020304" pitchFamily="18" charset="0"/>
                <a:cs typeface="Times New Roman" panose="02020603050405020304" pitchFamily="18" charset="0"/>
              </a:rPr>
              <a:t>A. HOẠT ĐỘNG CƠ BẢN</a:t>
            </a:r>
          </a:p>
        </p:txBody>
      </p:sp>
      <p:sp>
        <p:nvSpPr>
          <p:cNvPr id="7173" name="Rectangle 4"/>
          <p:cNvSpPr>
            <a:spLocks noChangeArrowheads="1"/>
          </p:cNvSpPr>
          <p:nvPr/>
        </p:nvSpPr>
        <p:spPr bwMode="auto">
          <a:xfrm>
            <a:off x="685800" y="1152525"/>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1. Gửi thư có đính kèm tệp tin</a:t>
            </a:r>
          </a:p>
        </p:txBody>
      </p:sp>
      <p:sp>
        <p:nvSpPr>
          <p:cNvPr id="7174" name="TextBox 7"/>
          <p:cNvSpPr txBox="1">
            <a:spLocks noChangeArrowheads="1"/>
          </p:cNvSpPr>
          <p:nvPr/>
        </p:nvSpPr>
        <p:spPr bwMode="auto">
          <a:xfrm>
            <a:off x="711200" y="1789113"/>
            <a:ext cx="1132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vi-VN">
                <a:solidFill>
                  <a:srgbClr val="000099"/>
                </a:solidFill>
                <a:latin typeface="Times New Roman" panose="02020603050405020304" pitchFamily="18" charset="0"/>
                <a:cs typeface="Times New Roman" panose="02020603050405020304" pitchFamily="18" charset="0"/>
              </a:rPr>
              <a:t>Để thực hiện soạn một bức thư có nội dung tương tự như bên dưới, sau đó đính kèm tệp tin rồi gửi cho bạn, em thao tác theo các bước sau:</a:t>
            </a:r>
          </a:p>
        </p:txBody>
      </p:sp>
      <p:sp>
        <p:nvSpPr>
          <p:cNvPr id="7175" name="TextBox 8"/>
          <p:cNvSpPr txBox="1">
            <a:spLocks noChangeArrowheads="1"/>
          </p:cNvSpPr>
          <p:nvPr/>
        </p:nvSpPr>
        <p:spPr bwMode="auto">
          <a:xfrm>
            <a:off x="1143000" y="3048000"/>
            <a:ext cx="7467600" cy="29956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20000"/>
              </a:lnSpc>
              <a:spcBef>
                <a:spcPct val="0"/>
              </a:spcBef>
              <a:buFontTx/>
              <a:buNone/>
            </a:pPr>
            <a:r>
              <a:rPr lang="en-US" altLang="en-US" sz="3200" b="1" i="1">
                <a:solidFill>
                  <a:srgbClr val="002060"/>
                </a:solidFill>
                <a:latin typeface="Times New Roman" panose="02020603050405020304" pitchFamily="18" charset="0"/>
                <a:cs typeface="Times New Roman" panose="02020603050405020304" pitchFamily="18" charset="0"/>
              </a:rPr>
              <a:t>Bạn thân mến!</a:t>
            </a:r>
          </a:p>
          <a:p>
            <a:pPr algn="just">
              <a:lnSpc>
                <a:spcPct val="120000"/>
              </a:lnSpc>
              <a:spcBef>
                <a:spcPct val="0"/>
              </a:spcBef>
              <a:buFontTx/>
              <a:buNone/>
            </a:pPr>
            <a:r>
              <a:rPr lang="en-US" altLang="en-US" sz="3200" b="1" i="1">
                <a:solidFill>
                  <a:srgbClr val="002060"/>
                </a:solidFill>
                <a:latin typeface="Times New Roman" panose="02020603050405020304" pitchFamily="18" charset="0"/>
                <a:cs typeface="Times New Roman" panose="02020603050405020304" pitchFamily="18" charset="0"/>
              </a:rPr>
              <a:t>Hôm nay mình cảm thấy rất vui! Mình đã sử dụng được chương trình Paint để vẽ một bức tranh rất đẹp. Bây giờ mình gửi cho bạn cùng xem nhé!</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descr="100+ hình nền powerpoint đơn giản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335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33400"/>
            <a:ext cx="480060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533400"/>
            <a:ext cx="59436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ounded Rectangle 19"/>
          <p:cNvSpPr/>
          <p:nvPr/>
        </p:nvSpPr>
        <p:spPr>
          <a:xfrm>
            <a:off x="1600200" y="2525713"/>
            <a:ext cx="2743200" cy="90328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a:solidFill>
                  <a:srgbClr val="002060"/>
                </a:solidFill>
                <a:latin typeface="Times New Roman" panose="02020603050405020304" pitchFamily="18" charset="0"/>
                <a:cs typeface="Times New Roman" panose="02020603050405020304" pitchFamily="18" charset="0"/>
              </a:rPr>
              <a:t>Bước 1: </a:t>
            </a:r>
            <a:r>
              <a:rPr lang="en-GB" sz="2200" b="1" err="1">
                <a:solidFill>
                  <a:srgbClr val="002060"/>
                </a:solidFill>
                <a:latin typeface="Times New Roman" panose="02020603050405020304" pitchFamily="18" charset="0"/>
                <a:cs typeface="Times New Roman" panose="02020603050405020304" pitchFamily="18" charset="0"/>
              </a:rPr>
              <a:t>Nháy</a:t>
            </a:r>
            <a:r>
              <a:rPr lang="en-GB" sz="2200" b="1">
                <a:solidFill>
                  <a:srgbClr val="002060"/>
                </a:solidFill>
                <a:latin typeface="Times New Roman" panose="02020603050405020304" pitchFamily="18" charset="0"/>
                <a:cs typeface="Times New Roman" panose="02020603050405020304" pitchFamily="18" charset="0"/>
              </a:rPr>
              <a:t> chuột vào hình cái ghim</a:t>
            </a:r>
          </a:p>
        </p:txBody>
      </p:sp>
      <p:cxnSp>
        <p:nvCxnSpPr>
          <p:cNvPr id="9" name="Straight Arrow Connector 8"/>
          <p:cNvCxnSpPr>
            <a:cxnSpLocks/>
          </p:cNvCxnSpPr>
          <p:nvPr/>
        </p:nvCxnSpPr>
        <p:spPr>
          <a:xfrm flipH="1">
            <a:off x="2438400" y="3433763"/>
            <a:ext cx="152400" cy="8334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19"/>
          <p:cNvSpPr/>
          <p:nvPr/>
        </p:nvSpPr>
        <p:spPr>
          <a:xfrm>
            <a:off x="7620000" y="2781300"/>
            <a:ext cx="3581400" cy="10683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2: Mở thư mục có chứa tệp muốn gửi và nháy chuột vào tệp muốn gửi.</a:t>
            </a:r>
          </a:p>
        </p:txBody>
      </p:sp>
      <p:cxnSp>
        <p:nvCxnSpPr>
          <p:cNvPr id="11" name="Straight Arrow Connector 10"/>
          <p:cNvCxnSpPr>
            <a:cxnSpLocks/>
          </p:cNvCxnSpPr>
          <p:nvPr/>
        </p:nvCxnSpPr>
        <p:spPr>
          <a:xfrm flipH="1" flipV="1">
            <a:off x="8039100" y="1930400"/>
            <a:ext cx="952500" cy="850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7"/>
          <p:cNvSpPr/>
          <p:nvPr/>
        </p:nvSpPr>
        <p:spPr>
          <a:xfrm>
            <a:off x="5638800" y="5410200"/>
            <a:ext cx="2743200" cy="6000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3: Chọn Open</a:t>
            </a:r>
          </a:p>
        </p:txBody>
      </p:sp>
      <p:cxnSp>
        <p:nvCxnSpPr>
          <p:cNvPr id="13" name="Straight Arrow Connector 12"/>
          <p:cNvCxnSpPr>
            <a:cxnSpLocks/>
          </p:cNvCxnSpPr>
          <p:nvPr/>
        </p:nvCxnSpPr>
        <p:spPr>
          <a:xfrm flipV="1">
            <a:off x="8382000" y="4876800"/>
            <a:ext cx="1371600" cy="876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1360488" y="5026025"/>
            <a:ext cx="3756025" cy="15986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20000"/>
              </a:lnSpc>
              <a:spcBef>
                <a:spcPct val="0"/>
              </a:spcBef>
              <a:buFontTx/>
              <a:buNone/>
            </a:pPr>
            <a:r>
              <a:rPr lang="en-US" altLang="en-US" b="1" i="1">
                <a:solidFill>
                  <a:srgbClr val="002060"/>
                </a:solidFill>
                <a:latin typeface="Times New Roman" panose="02020603050405020304" pitchFamily="18" charset="0"/>
                <a:cs typeface="Times New Roman" panose="02020603050405020304" pitchFamily="18" charset="0"/>
              </a:rPr>
              <a:t>Em có thể gửi một hay nhiều tệp tin trong cùng một bức thư.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100+ hình nền powerpoint đơn giản - hinhanhsieude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3335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57200"/>
            <a:ext cx="11582400" cy="525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19"/>
          <p:cNvSpPr/>
          <p:nvPr/>
        </p:nvSpPr>
        <p:spPr>
          <a:xfrm>
            <a:off x="7239000" y="3590925"/>
            <a:ext cx="2438400" cy="4222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a:solidFill>
                  <a:srgbClr val="002060"/>
                </a:solidFill>
                <a:latin typeface="Times New Roman" panose="02020603050405020304" pitchFamily="18" charset="0"/>
                <a:cs typeface="Times New Roman" panose="02020603050405020304" pitchFamily="18" charset="0"/>
              </a:rPr>
              <a:t>Tệp tin đính kèm</a:t>
            </a:r>
          </a:p>
        </p:txBody>
      </p:sp>
      <p:cxnSp>
        <p:nvCxnSpPr>
          <p:cNvPr id="7" name="Straight Arrow Connector 6"/>
          <p:cNvCxnSpPr>
            <a:cxnSpLocks/>
          </p:cNvCxnSpPr>
          <p:nvPr/>
        </p:nvCxnSpPr>
        <p:spPr>
          <a:xfrm flipH="1">
            <a:off x="7924800" y="3994150"/>
            <a:ext cx="533400" cy="4222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17"/>
          <p:cNvSpPr/>
          <p:nvPr/>
        </p:nvSpPr>
        <p:spPr>
          <a:xfrm>
            <a:off x="9534525" y="4089400"/>
            <a:ext cx="2438400" cy="6000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4: Chọn Gửi</a:t>
            </a:r>
          </a:p>
        </p:txBody>
      </p:sp>
      <p:cxnSp>
        <p:nvCxnSpPr>
          <p:cNvPr id="9" name="Straight Arrow Connector 8"/>
          <p:cNvCxnSpPr>
            <a:cxnSpLocks/>
          </p:cNvCxnSpPr>
          <p:nvPr/>
        </p:nvCxnSpPr>
        <p:spPr>
          <a:xfrm flipH="1">
            <a:off x="7924800" y="4572000"/>
            <a:ext cx="1609725"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1501775" y="3827463"/>
            <a:ext cx="4159250" cy="18145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20000"/>
              </a:lnSpc>
              <a:spcBef>
                <a:spcPct val="0"/>
              </a:spcBef>
              <a:buFontTx/>
              <a:buNone/>
            </a:pPr>
            <a:r>
              <a:rPr lang="en-US" altLang="en-US" sz="3200" b="1" i="1">
                <a:solidFill>
                  <a:srgbClr val="002060"/>
                </a:solidFill>
                <a:latin typeface="Times New Roman" panose="02020603050405020304" pitchFamily="18" charset="0"/>
                <a:cs typeface="Times New Roman" panose="02020603050405020304" pitchFamily="18" charset="0"/>
              </a:rPr>
              <a:t>Bây giờ thì người nhận sẽ nhận được tệp Bai2Ve.bmp của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descr="100+ hình nền powerpoint đơn giản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335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171700"/>
            <a:ext cx="10744200" cy="3771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8" name="Rectangle 5"/>
          <p:cNvSpPr>
            <a:spLocks noChangeArrowheads="1"/>
          </p:cNvSpPr>
          <p:nvPr/>
        </p:nvSpPr>
        <p:spPr bwMode="auto">
          <a:xfrm>
            <a:off x="685800" y="527050"/>
            <a:ext cx="8763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2. Nhận thư có tệp tin đính kèm</a:t>
            </a:r>
          </a:p>
        </p:txBody>
      </p:sp>
      <p:sp>
        <p:nvSpPr>
          <p:cNvPr id="11269" name="TextBox 6"/>
          <p:cNvSpPr txBox="1">
            <a:spLocks noChangeArrowheads="1"/>
          </p:cNvSpPr>
          <p:nvPr/>
        </p:nvSpPr>
        <p:spPr bwMode="auto">
          <a:xfrm>
            <a:off x="762000" y="1066800"/>
            <a:ext cx="10871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vi-VN">
                <a:solidFill>
                  <a:srgbClr val="000099"/>
                </a:solidFill>
                <a:latin typeface="Times New Roman" panose="02020603050405020304" pitchFamily="18" charset="0"/>
                <a:cs typeface="Times New Roman" panose="02020603050405020304" pitchFamily="18" charset="0"/>
              </a:rPr>
              <a:t>Để tải tệp tin đính kèm, trước hết cần đăng nhập vào hộp thư của em, sau đó thực hiện các bước sau</a:t>
            </a:r>
          </a:p>
        </p:txBody>
      </p:sp>
      <p:sp>
        <p:nvSpPr>
          <p:cNvPr id="8" name="Rounded Rectangle 19"/>
          <p:cNvSpPr/>
          <p:nvPr/>
        </p:nvSpPr>
        <p:spPr>
          <a:xfrm>
            <a:off x="5424488" y="2235200"/>
            <a:ext cx="3455987" cy="838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a:solidFill>
                  <a:srgbClr val="002060"/>
                </a:solidFill>
                <a:latin typeface="Times New Roman" panose="02020603050405020304" pitchFamily="18" charset="0"/>
                <a:cs typeface="Times New Roman" panose="02020603050405020304" pitchFamily="18" charset="0"/>
              </a:rPr>
              <a:t>Hình cái ghim cho biết thư này có tệp đính kèm</a:t>
            </a:r>
          </a:p>
        </p:txBody>
      </p:sp>
      <p:cxnSp>
        <p:nvCxnSpPr>
          <p:cNvPr id="9" name="Straight Arrow Connector 8"/>
          <p:cNvCxnSpPr>
            <a:cxnSpLocks/>
          </p:cNvCxnSpPr>
          <p:nvPr/>
        </p:nvCxnSpPr>
        <p:spPr>
          <a:xfrm>
            <a:off x="8610600" y="3048000"/>
            <a:ext cx="2057400" cy="736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17"/>
          <p:cNvSpPr/>
          <p:nvPr/>
        </p:nvSpPr>
        <p:spPr>
          <a:xfrm>
            <a:off x="6705600" y="4549775"/>
            <a:ext cx="3455988" cy="9302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1: Nháy vào đây để xem nội dung thư mới </a:t>
            </a:r>
          </a:p>
        </p:txBody>
      </p:sp>
      <p:cxnSp>
        <p:nvCxnSpPr>
          <p:cNvPr id="11" name="Straight Arrow Connector 10"/>
          <p:cNvCxnSpPr>
            <a:cxnSpLocks/>
          </p:cNvCxnSpPr>
          <p:nvPr/>
        </p:nvCxnSpPr>
        <p:spPr>
          <a:xfrm flipH="1" flipV="1">
            <a:off x="4800600" y="3886200"/>
            <a:ext cx="1905000" cy="954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1311275" y="4130675"/>
            <a:ext cx="3756025" cy="1812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20000"/>
              </a:lnSpc>
              <a:spcBef>
                <a:spcPct val="0"/>
              </a:spcBef>
              <a:buFontTx/>
              <a:buNone/>
            </a:pPr>
            <a:r>
              <a:rPr lang="en-US" altLang="en-US" sz="3200" b="1" i="1">
                <a:solidFill>
                  <a:srgbClr val="002060"/>
                </a:solidFill>
                <a:latin typeface="Times New Roman" panose="02020603050405020304" pitchFamily="18" charset="0"/>
                <a:cs typeface="Times New Roman" panose="02020603050405020304" pitchFamily="18" charset="0"/>
              </a:rPr>
              <a:t>Nháy vào thư có tệp đính kèm để xem nội dung bức thư.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100+ hình nền powerpoint đơn giản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335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p:cNvSpPr>
            <a:spLocks noChangeArrowheads="1"/>
          </p:cNvSpPr>
          <p:nvPr/>
        </p:nvSpPr>
        <p:spPr bwMode="auto">
          <a:xfrm>
            <a:off x="609600" y="152400"/>
            <a:ext cx="8763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Nội dung thư cần mở xuất hiện.</a:t>
            </a:r>
          </a:p>
        </p:txBody>
      </p:sp>
      <p:pic>
        <p:nvPicPr>
          <p:cNvPr id="1229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876300"/>
            <a:ext cx="114300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8850" y="1109663"/>
            <a:ext cx="59436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19"/>
          <p:cNvSpPr/>
          <p:nvPr/>
        </p:nvSpPr>
        <p:spPr>
          <a:xfrm>
            <a:off x="7848600" y="2667000"/>
            <a:ext cx="2895600" cy="838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a:solidFill>
                  <a:srgbClr val="002060"/>
                </a:solidFill>
                <a:latin typeface="Times New Roman" panose="02020603050405020304" pitchFamily="18" charset="0"/>
                <a:cs typeface="Times New Roman" panose="02020603050405020304" pitchFamily="18" charset="0"/>
              </a:rPr>
              <a:t>Bước 3: Mở thư mục sẽ lưu tệp tải về</a:t>
            </a:r>
          </a:p>
        </p:txBody>
      </p:sp>
      <p:cxnSp>
        <p:nvCxnSpPr>
          <p:cNvPr id="10" name="Straight Arrow Connector 9"/>
          <p:cNvCxnSpPr>
            <a:cxnSpLocks/>
          </p:cNvCxnSpPr>
          <p:nvPr/>
        </p:nvCxnSpPr>
        <p:spPr>
          <a:xfrm flipH="1" flipV="1">
            <a:off x="8763000" y="1676400"/>
            <a:ext cx="304800" cy="990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7"/>
          <p:cNvSpPr/>
          <p:nvPr/>
        </p:nvSpPr>
        <p:spPr>
          <a:xfrm>
            <a:off x="7035800" y="5773738"/>
            <a:ext cx="3017838" cy="46513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a:solidFill>
                  <a:srgbClr val="002060"/>
                </a:solidFill>
                <a:latin typeface="Times New Roman" panose="02020603050405020304" pitchFamily="18" charset="0"/>
                <a:cs typeface="Times New Roman" panose="02020603050405020304" pitchFamily="18" charset="0"/>
              </a:rPr>
              <a:t>Bước 4: Chọn Save</a:t>
            </a:r>
          </a:p>
        </p:txBody>
      </p:sp>
      <p:cxnSp>
        <p:nvCxnSpPr>
          <p:cNvPr id="12" name="Straight Arrow Connector 11"/>
          <p:cNvCxnSpPr>
            <a:cxnSpLocks/>
            <a:stCxn id="11" idx="0"/>
          </p:cNvCxnSpPr>
          <p:nvPr/>
        </p:nvCxnSpPr>
        <p:spPr>
          <a:xfrm flipV="1">
            <a:off x="8545513" y="5434013"/>
            <a:ext cx="1665287" cy="339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9"/>
          <p:cNvSpPr/>
          <p:nvPr/>
        </p:nvSpPr>
        <p:spPr>
          <a:xfrm>
            <a:off x="2620963" y="5762625"/>
            <a:ext cx="3017837" cy="838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a:solidFill>
                  <a:srgbClr val="002060"/>
                </a:solidFill>
                <a:latin typeface="Times New Roman" panose="02020603050405020304" pitchFamily="18" charset="0"/>
                <a:cs typeface="Times New Roman" panose="02020603050405020304" pitchFamily="18" charset="0"/>
              </a:rPr>
              <a:t>Bước 2: Nháy vào mũi tên để tải về</a:t>
            </a:r>
          </a:p>
        </p:txBody>
      </p:sp>
      <p:cxnSp>
        <p:nvCxnSpPr>
          <p:cNvPr id="14" name="Straight Arrow Connector 13"/>
          <p:cNvCxnSpPr>
            <a:cxnSpLocks/>
          </p:cNvCxnSpPr>
          <p:nvPr/>
        </p:nvCxnSpPr>
        <p:spPr>
          <a:xfrm flipH="1" flipV="1">
            <a:off x="4114800" y="5105400"/>
            <a:ext cx="76200" cy="6572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4" descr="100+ hình nền powerpoint đơn giản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335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13" y="2398713"/>
            <a:ext cx="109728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6" name="Rectangle 5"/>
          <p:cNvSpPr>
            <a:spLocks noChangeArrowheads="1"/>
          </p:cNvSpPr>
          <p:nvPr/>
        </p:nvSpPr>
        <p:spPr bwMode="auto">
          <a:xfrm>
            <a:off x="685800" y="381000"/>
            <a:ext cx="8763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3. Xem lại các thư đã gửi, thư nháp</a:t>
            </a:r>
          </a:p>
        </p:txBody>
      </p:sp>
      <p:sp>
        <p:nvSpPr>
          <p:cNvPr id="13317" name="TextBox 6"/>
          <p:cNvSpPr txBox="1">
            <a:spLocks noChangeArrowheads="1"/>
          </p:cNvSpPr>
          <p:nvPr/>
        </p:nvSpPr>
        <p:spPr bwMode="auto">
          <a:xfrm>
            <a:off x="685800" y="917575"/>
            <a:ext cx="10871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vi-VN">
                <a:solidFill>
                  <a:srgbClr val="000099"/>
                </a:solidFill>
                <a:latin typeface="Times New Roman" panose="02020603050405020304" pitchFamily="18" charset="0"/>
                <a:cs typeface="Times New Roman" panose="02020603050405020304" pitchFamily="18" charset="0"/>
              </a:rPr>
              <a:t>a) Xem lại các thư đã gửi</a:t>
            </a:r>
          </a:p>
        </p:txBody>
      </p:sp>
      <p:sp>
        <p:nvSpPr>
          <p:cNvPr id="8" name="Rounded Rectangle 19"/>
          <p:cNvSpPr/>
          <p:nvPr/>
        </p:nvSpPr>
        <p:spPr>
          <a:xfrm>
            <a:off x="2057400" y="1697038"/>
            <a:ext cx="3570288" cy="457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a:solidFill>
                  <a:srgbClr val="002060"/>
                </a:solidFill>
                <a:latin typeface="Times New Roman" panose="02020603050405020304" pitchFamily="18" charset="0"/>
                <a:cs typeface="Times New Roman" panose="02020603050405020304" pitchFamily="18" charset="0"/>
              </a:rPr>
              <a:t>Nháy chuột vào Thư đã gửi </a:t>
            </a:r>
          </a:p>
        </p:txBody>
      </p:sp>
      <p:cxnSp>
        <p:nvCxnSpPr>
          <p:cNvPr id="9" name="Straight Arrow Connector 8"/>
          <p:cNvCxnSpPr>
            <a:cxnSpLocks/>
          </p:cNvCxnSpPr>
          <p:nvPr/>
        </p:nvCxnSpPr>
        <p:spPr>
          <a:xfrm flipH="1">
            <a:off x="1752600" y="2154238"/>
            <a:ext cx="1905000" cy="23177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17"/>
          <p:cNvSpPr/>
          <p:nvPr/>
        </p:nvSpPr>
        <p:spPr>
          <a:xfrm>
            <a:off x="5805488" y="3917950"/>
            <a:ext cx="2881312" cy="6492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a:solidFill>
                  <a:srgbClr val="002060"/>
                </a:solidFill>
                <a:latin typeface="Times New Roman" panose="02020603050405020304" pitchFamily="18" charset="0"/>
                <a:cs typeface="Times New Roman" panose="02020603050405020304" pitchFamily="18" charset="0"/>
              </a:rPr>
              <a:t>Các thư đã được gửi</a:t>
            </a:r>
          </a:p>
        </p:txBody>
      </p:sp>
      <p:cxnSp>
        <p:nvCxnSpPr>
          <p:cNvPr id="11" name="Straight Arrow Connector 10"/>
          <p:cNvCxnSpPr>
            <a:cxnSpLocks/>
          </p:cNvCxnSpPr>
          <p:nvPr/>
        </p:nvCxnSpPr>
        <p:spPr>
          <a:xfrm flipH="1" flipV="1">
            <a:off x="4648200" y="3516313"/>
            <a:ext cx="1157288" cy="785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3276600" y="4970463"/>
            <a:ext cx="6019800" cy="1385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b="1" i="1">
                <a:solidFill>
                  <a:srgbClr val="002060"/>
                </a:solidFill>
                <a:latin typeface="Times New Roman" panose="02020603050405020304" pitchFamily="18" charset="0"/>
                <a:cs typeface="Times New Roman" panose="02020603050405020304" pitchFamily="18" charset="0"/>
              </a:rPr>
              <a:t>Nháy chuột vào Thư đã gửi. Các thư đã gửi sẽ hiển thị trong hộp thư. Nháy chọn một thư bất kì để xem nội 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649</Words>
  <Application>Microsoft Office PowerPoint</Application>
  <PresentationFormat>Widescreen</PresentationFormat>
  <Paragraphs>55</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Default Design</vt:lpstr>
      <vt:lpstr>PowerPoint Presentation</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CẦN GHI NHỚ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2021-09-25T10:48:09Z</dcterms:created>
  <dcterms:modified xsi:type="dcterms:W3CDTF">2021-09-25T10:48:17Z</dcterms:modified>
</cp:coreProperties>
</file>