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13"/>
  </p:notesMasterIdLst>
  <p:sldIdLst>
    <p:sldId id="360" r:id="rId2"/>
    <p:sldId id="362" r:id="rId3"/>
    <p:sldId id="267" r:id="rId4"/>
    <p:sldId id="273" r:id="rId5"/>
    <p:sldId id="315" r:id="rId6"/>
    <p:sldId id="346" r:id="rId7"/>
    <p:sldId id="347" r:id="rId8"/>
    <p:sldId id="348" r:id="rId9"/>
    <p:sldId id="350" r:id="rId10"/>
    <p:sldId id="351" r:id="rId11"/>
    <p:sldId id="352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ADE3"/>
    <a:srgbClr val="A3784A"/>
    <a:srgbClr val="2C9298"/>
    <a:srgbClr val="30A4DC"/>
    <a:srgbClr val="6FB3D5"/>
    <a:srgbClr val="B4C234"/>
    <a:srgbClr val="E8AF41"/>
    <a:srgbClr val="CF9C39"/>
    <a:srgbClr val="D24459"/>
    <a:srgbClr val="F4C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3066" autoAdjust="0"/>
  </p:normalViewPr>
  <p:slideViewPr>
    <p:cSldViewPr snapToGrid="0">
      <p:cViewPr varScale="1">
        <p:scale>
          <a:sx n="70" d="100"/>
          <a:sy n="70" d="100"/>
        </p:scale>
        <p:origin x="59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FCE5D-CA8F-4F64-970C-1893990B6229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92DDC-5723-4348-B74C-D46FE223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92DDC-5723-4348-B74C-D46FE223E6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8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ủ Đề - Mục tiêu chủ đ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04/01/2022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980" y="262439"/>
            <a:ext cx="1289022" cy="132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58643" y="579185"/>
            <a:ext cx="1764536" cy="1010754"/>
          </a:xfrm>
          <a:prstGeom prst="rect">
            <a:avLst/>
          </a:prstGeom>
        </p:spPr>
      </p:pic>
      <p:pic>
        <p:nvPicPr>
          <p:cNvPr id="14" name="Picture 2" descr="Image result for ic3 spark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4" y="388688"/>
            <a:ext cx="3983709" cy="1141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88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-Bài 2-Chủ đề C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06" y="5510662"/>
            <a:ext cx="690660" cy="912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1243" y="5707628"/>
            <a:ext cx="1114312" cy="8977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9175" y="5232165"/>
            <a:ext cx="2533650" cy="1555814"/>
          </a:xfrm>
          <a:prstGeom prst="rect">
            <a:avLst/>
          </a:prstGeom>
        </p:spPr>
      </p:pic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8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66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áo hiệu Bài tậ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04/01/2022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980" y="262439"/>
            <a:ext cx="1289022" cy="132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58643" y="579185"/>
            <a:ext cx="1764536" cy="1010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61000" y="1044000"/>
            <a:ext cx="7470001" cy="477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12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ài 1-Quyển 1-HĐ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618" y="2059012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000" spc="15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04/01/2022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257" y="288963"/>
            <a:ext cx="1015668" cy="1341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18051" y="375835"/>
            <a:ext cx="1726132" cy="1131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3192" y="4459663"/>
            <a:ext cx="4210415" cy="2398337"/>
          </a:xfrm>
          <a:prstGeom prst="rect">
            <a:avLst/>
          </a:prstGeom>
        </p:spPr>
      </p:pic>
      <p:pic>
        <p:nvPicPr>
          <p:cNvPr id="12" name="Picture 2" descr="Image result for ic3 spark 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4" y="388688"/>
            <a:ext cx="3983709" cy="1141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30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305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Bài</a:t>
            </a:r>
            <a:r>
              <a:rPr lang="en-US" baseline="0" dirty="0" smtClean="0"/>
              <a:t> 1. </a:t>
            </a:r>
            <a:r>
              <a:rPr lang="en-US" baseline="0" dirty="0" err="1" smtClean="0"/>
              <a:t>Căn</a:t>
            </a:r>
            <a:r>
              <a:rPr lang="en-US" baseline="0" dirty="0" smtClean="0"/>
              <a:t> bản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591507" y="149154"/>
            <a:ext cx="5283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Chủ</a:t>
            </a:r>
            <a:r>
              <a:rPr lang="en-US" baseline="0" smtClean="0"/>
              <a:t> đề A. Hệ điều hành – bạn là ai và có chức năng gì?</a:t>
            </a:r>
            <a:endParaRPr lang="en-US" smtClean="0"/>
          </a:p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5769" y="5297317"/>
            <a:ext cx="2680462" cy="1526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821" y="5562028"/>
            <a:ext cx="672488" cy="888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95250" y="5686097"/>
            <a:ext cx="1142898" cy="749286"/>
          </a:xfrm>
          <a:prstGeom prst="rect">
            <a:avLst/>
          </a:prstGeom>
        </p:spPr>
      </p:pic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3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-Bài 1-Chủ đề B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305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Bài</a:t>
            </a:r>
            <a:r>
              <a:rPr lang="en-US" baseline="0" smtClean="0"/>
              <a:t> 1. Căn bản về hệ điều hành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248189" y="140957"/>
            <a:ext cx="733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Chủ đề </a:t>
            </a:r>
            <a:r>
              <a:rPr lang="vi-VN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B</a:t>
            </a:r>
            <a:r>
              <a:rPr lang="en-US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lang="vi-VN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Mọi bí mật của tớ nằm trong tệp tin và thư mục máy tính</a:t>
            </a:r>
            <a:endParaRPr lang="en-US" sz="1800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19675" y="5758404"/>
            <a:ext cx="2152650" cy="10995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821" y="5562028"/>
            <a:ext cx="672488" cy="888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95250" y="5686097"/>
            <a:ext cx="1142898" cy="749286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5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-Bài 1-Chủ đề C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305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Bài</a:t>
            </a:r>
            <a:r>
              <a:rPr lang="en-US" baseline="0" smtClean="0"/>
              <a:t> 1. Căn bản về hệ điều hành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248189" y="140957"/>
            <a:ext cx="733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Chủ đề C. </a:t>
            </a:r>
            <a:r>
              <a:rPr lang="vi-VN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Mọi bí mật của tớ nằm trong tệp tin và thư mục máy tính</a:t>
            </a:r>
            <a:endParaRPr lang="en-US" sz="1800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 flipV="1">
            <a:off x="4125685" y="5730611"/>
            <a:ext cx="3940630" cy="10573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821" y="5562028"/>
            <a:ext cx="672488" cy="888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95250" y="5686097"/>
            <a:ext cx="1142898" cy="749286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7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êu Đề Chủ đề B-Quyển 1-Phần cứ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208" y="2100268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000" spc="15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72587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04/01/2022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98" y="190035"/>
            <a:ext cx="951447" cy="1256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142" y="5540344"/>
            <a:ext cx="551881" cy="776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9694" y="5540344"/>
            <a:ext cx="1246901" cy="8825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74981" y="5508020"/>
            <a:ext cx="808864" cy="8088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00096" y="5411473"/>
            <a:ext cx="1168181" cy="9568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92358" y="278456"/>
            <a:ext cx="1575920" cy="1269698"/>
          </a:xfrm>
          <a:prstGeom prst="rect">
            <a:avLst/>
          </a:prstGeom>
        </p:spPr>
      </p:pic>
      <p:pic>
        <p:nvPicPr>
          <p:cNvPr id="16" name="Picture 2" descr="Image result for ic3 spark 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4" y="388688"/>
            <a:ext cx="3983709" cy="1141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68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hủ đề B-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06" y="5510662"/>
            <a:ext cx="690660" cy="912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1243" y="5631428"/>
            <a:ext cx="1114312" cy="8977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3000" y="5044171"/>
            <a:ext cx="2286000" cy="17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33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-Bài 2-Chủ đề B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06" y="5510662"/>
            <a:ext cx="690660" cy="912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1243" y="5707628"/>
            <a:ext cx="1114312" cy="897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19450" y="5851244"/>
            <a:ext cx="5753100" cy="970614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7BD2B39-EB6D-4221-8FBC-AEF76462664C}" type="datetimeFigureOut">
              <a:rPr lang="en-US" smtClean="0"/>
              <a:pPr/>
              <a:t>04/01/2022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72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685" r:id="rId3"/>
    <p:sldLayoutId id="2147483686" r:id="rId4"/>
    <p:sldLayoutId id="2147483704" r:id="rId5"/>
    <p:sldLayoutId id="2147483705" r:id="rId6"/>
    <p:sldLayoutId id="2147483696" r:id="rId7"/>
    <p:sldLayoutId id="2147483706" r:id="rId8"/>
    <p:sldLayoutId id="2147483707" r:id="rId9"/>
    <p:sldLayoutId id="2147483708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1313" indent="-341313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 2" panose="05020102010507070707" pitchFamily="18" charset="2"/>
        <a:buChar char=""/>
        <a:defRPr sz="3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2625" indent="-341313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 2" panose="05020102010507070707" pitchFamily="18" charset="2"/>
        <a:buChar char="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736600" indent="-2794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 2" panose="05020102010507070707" pitchFamily="18" charset="2"/>
        <a:buChar char=""/>
        <a:defRPr sz="2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023938" indent="-33813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 2" panose="05020102010507070707" pitchFamily="18" charset="2"/>
        <a:buChar char="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30968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 2" panose="05020102010507070707" pitchFamily="18" charset="2"/>
        <a:buChar char="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Khám</a:t>
            </a:r>
            <a:r>
              <a:rPr lang="en-US" b="1" dirty="0"/>
              <a:t> </a:t>
            </a:r>
            <a:r>
              <a:rPr lang="en-US" b="1" dirty="0" err="1"/>
              <a:t>phá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thiết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 </a:t>
            </a:r>
            <a:r>
              <a:rPr lang="en-US" b="1" dirty="0" err="1"/>
              <a:t>nhập</a:t>
            </a:r>
            <a:r>
              <a:rPr lang="en-US" b="1" dirty="0"/>
              <a:t> </a:t>
            </a:r>
            <a:r>
              <a:rPr lang="en-US" b="1" dirty="0" err="1"/>
              <a:t>xuất</a:t>
            </a:r>
            <a:r>
              <a:rPr lang="en-US" b="1" dirty="0"/>
              <a:t> (I/O Devices</a:t>
            </a:r>
            <a:r>
              <a:rPr lang="en-US" b="1" dirty="0" smtClean="0"/>
              <a:t>) - </a:t>
            </a:r>
            <a:r>
              <a:rPr lang="en-US" b="1" dirty="0" err="1"/>
              <a:t>Sử</a:t>
            </a:r>
            <a:r>
              <a:rPr lang="en-US" b="1" dirty="0"/>
              <a:t> </a:t>
            </a:r>
            <a:r>
              <a:rPr lang="en-US" b="1" dirty="0" err="1"/>
              <a:t>dụng</a:t>
            </a:r>
            <a:r>
              <a:rPr lang="en-US" b="1" dirty="0"/>
              <a:t> </a:t>
            </a:r>
            <a:r>
              <a:rPr lang="en-US" b="1" dirty="0" err="1"/>
              <a:t>bàn</a:t>
            </a:r>
            <a:r>
              <a:rPr lang="en-US" b="1" dirty="0"/>
              <a:t> </a:t>
            </a:r>
            <a:r>
              <a:rPr lang="en-US" b="1" dirty="0" err="1"/>
              <a:t>phím</a:t>
            </a:r>
            <a:r>
              <a:rPr lang="en-US" b="1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3191" y="1430907"/>
            <a:ext cx="10515600" cy="1174639"/>
          </a:xfrm>
        </p:spPr>
        <p:txBody>
          <a:bodyPr/>
          <a:lstStyle/>
          <a:p>
            <a:r>
              <a:rPr lang="en-US" b="1" dirty="0" smtClean="0"/>
              <a:t>Tin 3 – </a:t>
            </a:r>
            <a:r>
              <a:rPr lang="en-US" b="1" dirty="0" err="1" smtClean="0"/>
              <a:t>Tuần</a:t>
            </a:r>
            <a:r>
              <a:rPr lang="en-US" b="1" dirty="0" smtClean="0"/>
              <a:t> 18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448335" y="4189863"/>
            <a:ext cx="5295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4AD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sz="3200" b="1" dirty="0" err="1" smtClean="0">
                <a:solidFill>
                  <a:srgbClr val="34AD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34AD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14, 15</a:t>
            </a:r>
            <a:endParaRPr lang="en-US" sz="3200" b="1" dirty="0">
              <a:solidFill>
                <a:srgbClr val="34AD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5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607803"/>
          </a:xfrm>
        </p:spPr>
        <p:txBody>
          <a:bodyPr/>
          <a:lstStyle/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75588"/>
            <a:ext cx="420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4833" y="175588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646" y="1722996"/>
            <a:ext cx="1125761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vi-VN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thiết bị nào dưới đây là thiết bị đầu ra (Output Device)?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</a:t>
            </a:r>
            <a:r>
              <a:rPr lang="vi-VN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in.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</a:t>
            </a:r>
            <a:r>
              <a:rPr lang="vi-VN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phím.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</a:t>
            </a:r>
            <a:r>
              <a:rPr lang="vi-VN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quét.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vi-VN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1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607803"/>
          </a:xfrm>
        </p:spPr>
        <p:txBody>
          <a:bodyPr/>
          <a:lstStyle/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75588"/>
            <a:ext cx="420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4833" y="175588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646" y="1722996"/>
            <a:ext cx="1125761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vi-VN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em, loại phần cứng nào sau đây nhận dữ liệu từ máy tính?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</a:t>
            </a:r>
            <a:r>
              <a:rPr lang="vi-VN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đầu vào.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</a:t>
            </a:r>
            <a:r>
              <a:rPr lang="vi-VN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đầu ra.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</a:t>
            </a:r>
            <a:r>
              <a:rPr lang="vi-VN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lưu trữ.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</a:t>
            </a:r>
            <a:r>
              <a:rPr lang="en-US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3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0" y="123825"/>
            <a:ext cx="5181600" cy="1325563"/>
          </a:xfrm>
        </p:spPr>
        <p:txBody>
          <a:bodyPr/>
          <a:lstStyle/>
          <a:p>
            <a:pPr algn="r"/>
            <a:r>
              <a:rPr lang="en-US" b="1" dirty="0" err="1" smtClean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 smtClean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solidFill>
                <a:schemeClr val="bg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020" y="2143907"/>
            <a:ext cx="8686800" cy="4351338"/>
          </a:xfrm>
        </p:spPr>
        <p:txBody>
          <a:bodyPr>
            <a:noAutofit/>
          </a:bodyPr>
          <a:lstStyle/>
          <a:p>
            <a:pPr marL="1200150" lvl="1" indent="-742950" algn="just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  <a:p>
            <a:pPr marL="1200150" lvl="1" indent="-742950" algn="just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FFFF00"/>
                </a:solidFill>
              </a:rPr>
              <a:t>Chức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năng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của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các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thiết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bị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nhập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xuất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1200150" lvl="1" indent="-742950" algn="just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742950" algn="just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FFFF00"/>
                </a:solidFill>
              </a:rPr>
              <a:t>Sử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dụng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các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nhóm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chức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năng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trên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bàn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phím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4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09172" y="816407"/>
            <a:ext cx="10515600" cy="4572000"/>
          </a:xfrm>
        </p:spPr>
        <p:txBody>
          <a:bodyPr/>
          <a:lstStyle/>
          <a:p>
            <a:r>
              <a:rPr lang="en-US" dirty="0" err="1"/>
              <a:t>Khám</a:t>
            </a:r>
            <a:r>
              <a:rPr lang="en-US" dirty="0"/>
              <a:t> </a:t>
            </a:r>
            <a:r>
              <a:rPr lang="en-US" dirty="0" err="1"/>
              <a:t>phá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(I/O Devices)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5588"/>
            <a:ext cx="420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4833" y="175588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71756" y="2712796"/>
            <a:ext cx="5583724" cy="4173602"/>
            <a:chOff x="3971756" y="2712796"/>
            <a:chExt cx="5583724" cy="4173602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1756" y="2712796"/>
              <a:ext cx="5578643" cy="417360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789420" y="3505200"/>
              <a:ext cx="2760978" cy="723900"/>
            </a:xfrm>
            <a:prstGeom prst="rect">
              <a:avLst/>
            </a:prstGeom>
            <a:solidFill>
              <a:srgbClr val="F790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ts val="1600"/>
                </a:lnSpc>
              </a:pP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….</a:t>
              </a:r>
              <a:endParaRPr lang="en-US" sz="1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728460" y="4335780"/>
              <a:ext cx="2766060" cy="708584"/>
            </a:xfrm>
            <a:prstGeom prst="rect">
              <a:avLst/>
            </a:prstGeom>
            <a:solidFill>
              <a:srgbClr val="54C2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ts val="1600"/>
                </a:lnSpc>
              </a:pP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Hiển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màn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in…</a:t>
              </a:r>
              <a:endParaRPr lang="en-US" sz="1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789420" y="5174742"/>
              <a:ext cx="2766060" cy="708584"/>
            </a:xfrm>
            <a:prstGeom prst="rect">
              <a:avLst/>
            </a:prstGeom>
            <a:solidFill>
              <a:srgbClr val="EF3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ts val="1600"/>
                </a:lnSpc>
              </a:pP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mô-đem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mạng</a:t>
              </a:r>
              <a:r>
                <a:rPr lang="en-US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,…</a:t>
              </a:r>
              <a:endParaRPr lang="en-US" sz="1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45480" y="1407689"/>
            <a:ext cx="8649899" cy="1305107"/>
            <a:chOff x="1945480" y="1407689"/>
            <a:chExt cx="8649899" cy="130510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480" y="1407689"/>
              <a:ext cx="7363853" cy="130510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354236" y="1451428"/>
              <a:ext cx="6241143" cy="1233715"/>
            </a:xfrm>
            <a:prstGeom prst="rect">
              <a:avLst/>
            </a:prstGeom>
            <a:solidFill>
              <a:srgbClr val="30A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ngoại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(input device),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(output device).</a:t>
              </a:r>
            </a:p>
            <a:p>
              <a:pPr algn="just"/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(I/O)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629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200" y="760108"/>
            <a:ext cx="10515600" cy="517148"/>
          </a:xfrm>
        </p:spPr>
        <p:txBody>
          <a:bodyPr/>
          <a:lstStyle/>
          <a:p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1" y="1277256"/>
            <a:ext cx="8270951" cy="150284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80096"/>
            <a:ext cx="5702038" cy="295371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147" y="2370578"/>
            <a:ext cx="3427904" cy="36535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19425" y="1419076"/>
            <a:ext cx="5343525" cy="1219200"/>
          </a:xfrm>
          <a:prstGeom prst="rect">
            <a:avLst/>
          </a:prstGeom>
          <a:solidFill>
            <a:srgbClr val="30A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39113" y="2456613"/>
            <a:ext cx="2212848" cy="420624"/>
          </a:xfrm>
          <a:prstGeom prst="rect">
            <a:avLst/>
          </a:prstGeom>
          <a:solidFill>
            <a:srgbClr val="F4C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Escape</a:t>
            </a:r>
            <a:endParaRPr 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9113" y="2924000"/>
            <a:ext cx="2212848" cy="420624"/>
          </a:xfrm>
          <a:prstGeom prst="rect">
            <a:avLst/>
          </a:prstGeom>
          <a:solidFill>
            <a:srgbClr val="F4C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39113" y="3391387"/>
            <a:ext cx="2212848" cy="420624"/>
          </a:xfrm>
          <a:prstGeom prst="rect">
            <a:avLst/>
          </a:prstGeom>
          <a:solidFill>
            <a:srgbClr val="F4C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39113" y="3857206"/>
            <a:ext cx="2212848" cy="420624"/>
          </a:xfrm>
          <a:prstGeom prst="rect">
            <a:avLst/>
          </a:prstGeom>
          <a:solidFill>
            <a:srgbClr val="F4C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Control (Ctrl)</a:t>
            </a:r>
            <a:endParaRPr 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39113" y="4331186"/>
            <a:ext cx="2212848" cy="420624"/>
          </a:xfrm>
          <a:prstGeom prst="rect">
            <a:avLst/>
          </a:prstGeom>
          <a:solidFill>
            <a:srgbClr val="F4C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Windows</a:t>
            </a:r>
            <a:endParaRPr 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39113" y="4790413"/>
            <a:ext cx="2212848" cy="420624"/>
          </a:xfrm>
          <a:prstGeom prst="rect">
            <a:avLst/>
          </a:prstGeom>
          <a:solidFill>
            <a:srgbClr val="F4C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Alt</a:t>
            </a:r>
            <a:endParaRPr 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39113" y="5249640"/>
            <a:ext cx="2214600" cy="423863"/>
          </a:xfrm>
          <a:prstGeom prst="rect">
            <a:avLst/>
          </a:prstGeom>
          <a:solidFill>
            <a:srgbClr val="F4C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endParaRPr 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75588"/>
            <a:ext cx="420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4833" y="175588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29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603014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Củng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cố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5588"/>
            <a:ext cx="420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4833" y="175588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68957"/>
              </p:ext>
            </p:extLst>
          </p:nvPr>
        </p:nvGraphicFramePr>
        <p:xfrm>
          <a:off x="314790" y="1559115"/>
          <a:ext cx="11677341" cy="43690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22495">
                  <a:extLst>
                    <a:ext uri="{9D8B030D-6E8A-4147-A177-3AD203B41FA5}">
                      <a16:colId xmlns:a16="http://schemas.microsoft.com/office/drawing/2014/main" val="3147784366"/>
                    </a:ext>
                  </a:extLst>
                </a:gridCol>
                <a:gridCol w="2458387">
                  <a:extLst>
                    <a:ext uri="{9D8B030D-6E8A-4147-A177-3AD203B41FA5}">
                      <a16:colId xmlns:a16="http://schemas.microsoft.com/office/drawing/2014/main" val="244579544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296051342"/>
                    </a:ext>
                  </a:extLst>
                </a:gridCol>
                <a:gridCol w="2653259">
                  <a:extLst>
                    <a:ext uri="{9D8B030D-6E8A-4147-A177-3AD203B41FA5}">
                      <a16:colId xmlns:a16="http://schemas.microsoft.com/office/drawing/2014/main" val="4277846321"/>
                    </a:ext>
                  </a:extLst>
                </a:gridCol>
              </a:tblGrid>
              <a:tr h="4346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235047"/>
                  </a:ext>
                </a:extLst>
              </a:tr>
              <a:tr h="4346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245612"/>
                  </a:ext>
                </a:extLst>
              </a:tr>
              <a:tr h="4346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67"/>
                  </a:ext>
                </a:extLst>
              </a:tr>
              <a:tr h="4346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6483"/>
                  </a:ext>
                </a:extLst>
              </a:tr>
              <a:tr h="4346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918627"/>
                  </a:ext>
                </a:extLst>
              </a:tr>
              <a:tr h="4346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131064"/>
                  </a:ext>
                </a:extLst>
              </a:tr>
              <a:tr h="4346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046888"/>
                  </a:ext>
                </a:extLst>
              </a:tr>
              <a:tr h="4346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012317"/>
                  </a:ext>
                </a:extLst>
              </a:tr>
              <a:tr h="4346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940680"/>
                  </a:ext>
                </a:extLst>
              </a:tr>
              <a:tr h="4346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280724"/>
                  </a:ext>
                </a:extLst>
              </a:tr>
            </a:tbl>
          </a:graphicData>
        </a:graphic>
      </p:graphicFrame>
      <p:sp>
        <p:nvSpPr>
          <p:cNvPr id="15" name="Màn Hình"/>
          <p:cNvSpPr txBox="1"/>
          <p:nvPr/>
        </p:nvSpPr>
        <p:spPr>
          <a:xfrm>
            <a:off x="314790" y="1989296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(Monitor)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oa"/>
          <p:cNvSpPr txBox="1"/>
          <p:nvPr/>
        </p:nvSpPr>
        <p:spPr>
          <a:xfrm>
            <a:off x="314790" y="2419477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 (Speaker)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ai nghe Microphone"/>
          <p:cNvSpPr txBox="1"/>
          <p:nvPr/>
        </p:nvSpPr>
        <p:spPr>
          <a:xfrm>
            <a:off x="314790" y="2855719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Microphone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huột"/>
          <p:cNvSpPr txBox="1"/>
          <p:nvPr/>
        </p:nvSpPr>
        <p:spPr>
          <a:xfrm>
            <a:off x="314790" y="3308178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(Mouse)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ần điều khiển"/>
          <p:cNvSpPr txBox="1"/>
          <p:nvPr/>
        </p:nvSpPr>
        <p:spPr>
          <a:xfrm>
            <a:off x="314790" y="3769858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(Joystick)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Máy in"/>
          <p:cNvSpPr txBox="1"/>
          <p:nvPr/>
        </p:nvSpPr>
        <p:spPr>
          <a:xfrm>
            <a:off x="314790" y="4184835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(Printer)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Màn hình cảm ứng"/>
          <p:cNvSpPr txBox="1"/>
          <p:nvPr/>
        </p:nvSpPr>
        <p:spPr>
          <a:xfrm>
            <a:off x="314789" y="4605827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(Touchscreen)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Máy chiếu"/>
          <p:cNvSpPr txBox="1"/>
          <p:nvPr/>
        </p:nvSpPr>
        <p:spPr>
          <a:xfrm>
            <a:off x="314789" y="5026819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(Projector)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amera số"/>
          <p:cNvSpPr txBox="1"/>
          <p:nvPr/>
        </p:nvSpPr>
        <p:spPr>
          <a:xfrm>
            <a:off x="314789" y="5506807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Camera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(Digital Camera)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199869" y="717131"/>
            <a:ext cx="3142937" cy="564873"/>
          </a:xfrm>
          <a:prstGeom prst="wedgeEllipseCallout">
            <a:avLst>
              <a:gd name="adj1" fmla="val -24172"/>
              <a:gd name="adj2" fmla="val 1809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4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0.51771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0.51771 -2.96296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0.74388 -1.85185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31719 -4.07407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0.31719 4.8148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0.51771 -2.96296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0.74388 -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0.51771 -2.96296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31485 4.07407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607803"/>
          </a:xfrm>
        </p:spPr>
        <p:txBody>
          <a:bodyPr/>
          <a:lstStyle/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75588"/>
            <a:ext cx="420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4833" y="175588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646" y="1722996"/>
            <a:ext cx="1125761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</a:t>
            </a:r>
            <a:r>
              <a:rPr lang="vi-VN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cứng (Hardware) nào gửi dữ liệu đến máy tính?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</a:t>
            </a:r>
            <a:r>
              <a:rPr lang="vi-VN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(Output).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</a:t>
            </a:r>
            <a:r>
              <a:rPr lang="vi-VN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(Input).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</a:t>
            </a:r>
            <a:r>
              <a:rPr lang="vi-VN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 (Storage).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 </a:t>
            </a:r>
            <a:r>
              <a:rPr lang="vi-VN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(Monitor).</a:t>
            </a:r>
            <a:endParaRPr lang="en-US" sz="2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44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607803"/>
          </a:xfrm>
        </p:spPr>
        <p:txBody>
          <a:bodyPr/>
          <a:lstStyle/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75588"/>
            <a:ext cx="420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4833" y="175588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646" y="1722996"/>
            <a:ext cx="1125761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 </a:t>
            </a:r>
            <a:r>
              <a:rPr lang="vi-VN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nào dưới đây là thiết bị xuất?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Microphone</a:t>
            </a:r>
            <a:r>
              <a:rPr lang="vi-VN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</a:t>
            </a:r>
            <a:r>
              <a:rPr lang="vi-VN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(Printer).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</a:t>
            </a:r>
            <a:r>
              <a:rPr lang="vi-VN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 (Keyboard).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 </a:t>
            </a:r>
            <a:r>
              <a:rPr lang="vi-VN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(Mouse).</a:t>
            </a:r>
            <a:endParaRPr lang="en-US" sz="2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8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607803"/>
          </a:xfrm>
        </p:spPr>
        <p:txBody>
          <a:bodyPr/>
          <a:lstStyle/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75588"/>
            <a:ext cx="420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4833" y="175588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646" y="1722996"/>
            <a:ext cx="112576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 </a:t>
            </a:r>
            <a:r>
              <a:rPr lang="vi-VN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nào dưới đây là thiết bị nhập?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 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(Monitor).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 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(Speakers).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(Printer).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 (Keyboard).</a:t>
            </a:r>
            <a:endParaRPr lang="en-US" sz="2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2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607803"/>
          </a:xfrm>
        </p:spPr>
        <p:txBody>
          <a:bodyPr/>
          <a:lstStyle/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75588"/>
            <a:ext cx="420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4833" y="175588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646" y="1722996"/>
            <a:ext cx="1125761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em, thiết bị nào sau đây là thiết bị đầu vào (Input Device)?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</a:t>
            </a:r>
            <a:r>
              <a:rPr lang="vi-VN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chiếu.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 </a:t>
            </a:r>
            <a:r>
              <a:rPr lang="vi-VN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hình.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 </a:t>
            </a:r>
            <a:r>
              <a:rPr lang="vi-VN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ứng.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vi-VN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0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Font chuẩn">
      <a:majorFont>
        <a:latin typeface="UTM Duepuntozero"/>
        <a:ea typeface=""/>
        <a:cs typeface=""/>
      </a:majorFont>
      <a:minorFont>
        <a:latin typeface="UTM Duepuntozero"/>
        <a:ea typeface=""/>
        <a:cs typeface="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0</TotalTime>
  <Words>658</Words>
  <Application>Microsoft Office PowerPoint</Application>
  <PresentationFormat>Widescreen</PresentationFormat>
  <Paragraphs>94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Times New Roman</vt:lpstr>
      <vt:lpstr>UTM Duepuntozero</vt:lpstr>
      <vt:lpstr>Wingdings</vt:lpstr>
      <vt:lpstr>Wingdings 2</vt:lpstr>
      <vt:lpstr>Banded</vt:lpstr>
      <vt:lpstr>Khám phá các thiết bị nhập xuất (I/O Devices) - Sử dụng bàn phím 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2022-01-03T04:51:54Z</dcterms:created>
  <dcterms:modified xsi:type="dcterms:W3CDTF">2022-01-04T08:28:36Z</dcterms:modified>
</cp:coreProperties>
</file>