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2" r:id="rId2"/>
    <p:sldId id="393" r:id="rId3"/>
    <p:sldId id="376" r:id="rId4"/>
    <p:sldId id="374" r:id="rId5"/>
    <p:sldId id="388" r:id="rId6"/>
    <p:sldId id="389" r:id="rId7"/>
    <p:sldId id="361" r:id="rId8"/>
    <p:sldId id="390" r:id="rId9"/>
    <p:sldId id="375" r:id="rId10"/>
    <p:sldId id="381" r:id="rId11"/>
    <p:sldId id="370" r:id="rId12"/>
    <p:sldId id="391" r:id="rId13"/>
    <p:sldId id="362" r:id="rId14"/>
    <p:sldId id="368" r:id="rId15"/>
    <p:sldId id="386" r:id="rId16"/>
    <p:sldId id="369" r:id="rId17"/>
    <p:sldId id="382" r:id="rId18"/>
    <p:sldId id="394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0033CC"/>
    <a:srgbClr val="0000FF"/>
    <a:srgbClr val="00FF99"/>
    <a:srgbClr val="008000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7EC9EB-B65F-42DF-AD80-359FE3A67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6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9970EA-BD20-46D4-885B-F56C8E448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59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D1DA9-6A05-4052-BA5B-35947B1C9DE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BBE21-77B8-4D8A-87B7-A839D54A466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F13CA-6422-4629-8B71-4C5FDC808E6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574BD-B851-4A98-865E-C3E12EAAE87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78D24-8E9A-40A3-B319-A3BF21F7BDD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9DE4E-CEF9-45BA-AFA7-418CFFB7F46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07D49-1E79-4F0E-8E48-D6C78863A89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4472C-24F0-4040-82FD-7C7E0A36B6E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等线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66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 defTabSz="4666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 defTabSz="4666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 defTabSz="4666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 defTabSz="4666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44B76E-925E-490E-84E7-C4886C0B0BAE}" type="slidenum">
              <a:rPr lang="zh-CN" altLang="en-US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5363C-9A51-40A8-ACC1-7C93EAFC810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EF3DC-5F2A-4023-901A-AAC35179BC2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21D4C-DC58-4C76-8F18-706C099E0DC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7AE66-D68F-4CD6-99FC-325365E6746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7E49D-79C2-4123-9F21-A60C5719335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2EC03-C205-4754-9BDC-B65E79BF684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3C9BE-0826-4594-A020-C9A41E46B16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850AA-8F0F-4CFD-BEE9-9F8BC721B00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7657-0B6D-47B1-B376-28852BBA7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EE32-14FF-4487-812B-F03A4B1FA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5B33-ACE6-4AED-84BB-1C38C0230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C5D1-1230-4E8F-8DC5-BF2C708D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30F9-38E1-468F-917F-AE5AA5321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356B-0D4C-4667-81F8-AF4672B7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BF0F-8821-449F-A695-CA33C0A6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DEEE-198D-470F-8DFB-DFB60746A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5D95-4502-4197-BAA6-C6C766945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9AFD-DE5A-4B5D-9246-C432E5675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1EC-8197-43FC-99E7-3A3E8182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834630-1D06-4073-A448-4ED802E03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305800" cy="482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MÔN: TIẾNG VIỆT</a:t>
            </a:r>
          </a:p>
          <a:p>
            <a:pPr algn="ctr"/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PHÂN MÔN: TẬP ĐỌC</a:t>
            </a:r>
          </a:p>
          <a:p>
            <a:pPr algn="ctr"/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3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68538" y="304800"/>
            <a:ext cx="4057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TRƯỜNG TIỂU HỌC ÁI MỘ B</a:t>
            </a:r>
            <a:endParaRPr lang="en-US" sz="3600" kern="10">
              <a:ln w="9525"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3281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8200" y="43434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/>
              <a:t> </a:t>
            </a:r>
            <a:r>
              <a:rPr lang="en-US" sz="3600">
                <a:solidFill>
                  <a:srgbClr val="990000"/>
                </a:solidFill>
              </a:rPr>
              <a:t>1. Bạn nhỏ ở đâu về thăm quê 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90600" y="46482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990000"/>
                </a:solidFill>
              </a:rPr>
              <a:t>2</a:t>
            </a:r>
            <a:r>
              <a:rPr lang="en-US" sz="3600">
                <a:solidFill>
                  <a:srgbClr val="990000"/>
                </a:solidFill>
              </a:rPr>
              <a:t>. Quê ngoại bạn ở đâu 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62000" y="4572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sz="3600">
                <a:solidFill>
                  <a:srgbClr val="990000"/>
                </a:solidFill>
              </a:rPr>
              <a:t>3. Bạn thấy ở quê có những gì lạ ?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7391400" y="762000"/>
            <a:ext cx="1524000" cy="1143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/>
              <a:t>Hết giờ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052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questionbig_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038600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219200" y="3992563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u="sng"/>
              <a:t>Khổ thơ 1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572000" y="2590800"/>
            <a:ext cx="0" cy="1295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1447800" y="2257425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Luyện đọc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1524000" y="966788"/>
            <a:ext cx="60960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6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3657600" y="484188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Tập đọc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5638800" y="2257425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Tìm hiểu bài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2362200" y="3384550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381000" y="3384550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762000" y="2901950"/>
            <a:ext cx="152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2743200" y="2901950"/>
            <a:ext cx="1066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10259" name="Rectangle 20"/>
          <p:cNvSpPr>
            <a:spLocks noChangeArrowheads="1"/>
          </p:cNvSpPr>
          <p:nvPr/>
        </p:nvSpPr>
        <p:spPr bwMode="auto">
          <a:xfrm>
            <a:off x="1481138" y="2901950"/>
            <a:ext cx="381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s</a:t>
            </a:r>
          </a:p>
        </p:txBody>
      </p:sp>
      <p:sp>
        <p:nvSpPr>
          <p:cNvPr id="10260" name="Rectangle 21"/>
          <p:cNvSpPr>
            <a:spLocks noChangeArrowheads="1"/>
          </p:cNvSpPr>
          <p:nvPr/>
        </p:nvSpPr>
        <p:spPr bwMode="auto">
          <a:xfrm>
            <a:off x="3338513" y="2906713"/>
            <a:ext cx="60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it</a:t>
            </a: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733425" y="3384550"/>
            <a:ext cx="685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at</a:t>
            </a:r>
          </a:p>
        </p:txBody>
      </p:sp>
      <p:sp>
        <p:nvSpPr>
          <p:cNvPr id="10262" name="Rectangle 23"/>
          <p:cNvSpPr>
            <a:spLocks noChangeArrowheads="1"/>
          </p:cNvSpPr>
          <p:nvPr/>
        </p:nvSpPr>
        <p:spPr bwMode="auto">
          <a:xfrm>
            <a:off x="3595688" y="3384550"/>
            <a:ext cx="60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tr</a:t>
            </a:r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5029200" y="2901950"/>
            <a:ext cx="1600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hương trời,</a:t>
            </a:r>
          </a:p>
        </p:txBody>
      </p:sp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7086600" y="2901950"/>
            <a:ext cx="1447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chân đất</a:t>
            </a:r>
          </a:p>
        </p:txBody>
      </p:sp>
      <p:sp>
        <p:nvSpPr>
          <p:cNvPr id="10265" name="Line 26"/>
          <p:cNvSpPr>
            <a:spLocks noChangeShapeType="1"/>
          </p:cNvSpPr>
          <p:nvPr/>
        </p:nvSpPr>
        <p:spPr bwMode="auto">
          <a:xfrm flipH="1">
            <a:off x="3657600" y="2971800"/>
            <a:ext cx="76200" cy="76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228600" y="51816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/>
              <a:t>bất ngờ: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2133600" y="54102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b="0" i="1">
                <a:solidFill>
                  <a:srgbClr val="0000FF"/>
                </a:solidFill>
              </a:rPr>
              <a:t>việc xảy ra ngoài ý định, ngoài dự </a:t>
            </a:r>
          </a:p>
          <a:p>
            <a:pPr>
              <a:spcBef>
                <a:spcPct val="0"/>
              </a:spcBef>
            </a:pPr>
            <a:r>
              <a:rPr lang="en-US" sz="3600" b="0" i="1">
                <a:solidFill>
                  <a:srgbClr val="0000FF"/>
                </a:solidFill>
              </a:rPr>
              <a:t>kiến, gây ngạc nhiên.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  <p:bldP spid="22532" grpId="1"/>
      <p:bldP spid="22533" grpId="0"/>
      <p:bldP spid="22534" grpId="0" animBg="1"/>
      <p:bldP spid="22534" grpId="1" animBg="1"/>
      <p:bldP spid="22534" grpId="2" animBg="1"/>
      <p:bldP spid="22537" grpId="0"/>
      <p:bldP spid="22555" grpId="0"/>
      <p:bldP spid="22555" grpId="1"/>
      <p:bldP spid="22556" grpId="0"/>
      <p:bldP spid="225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6248400"/>
            <a:ext cx="82296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3600"/>
              <a:t>Một số hình ảnh về làng quê Việt Nam</a:t>
            </a:r>
          </a:p>
        </p:txBody>
      </p:sp>
      <p:pic>
        <p:nvPicPr>
          <p:cNvPr id="24579" name="Picture 3" descr="haichie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Y66A13CA39KJ9YCAW87DPFCARKHTQSCA18Y6EZCAWH7QMGCAE9RKYKCA3R7LHDCATULXT9CANX0RLOCA6Z54FVCA7LA0P9CAZPDDOWCA6AK9Trang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P1060061"/>
          <p:cNvPicPr>
            <a:picLocks noChangeAspect="1" noChangeArrowheads="1"/>
          </p:cNvPicPr>
          <p:nvPr/>
        </p:nvPicPr>
        <p:blipFill>
          <a:blip r:embed="rId5"/>
          <a:srcRect l="14999" t="5580" r="44453" b="20021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ay t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6278563"/>
            <a:ext cx="980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Theo các em, cảnh vật ở nông thôn như thế nào?</a:t>
            </a:r>
            <a:endParaRPr lang="en-US" b="0">
              <a:solidFill>
                <a:srgbClr val="0000FF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220200" cy="6172200"/>
            <a:chOff x="0" y="0"/>
            <a:chExt cx="5808" cy="3792"/>
          </a:xfrm>
        </p:grpSpPr>
        <p:pic>
          <p:nvPicPr>
            <p:cNvPr id="11273" name="Picture 9" descr="3C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92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Y66A13CA39KJ9YCAW87DPFCARKHTQSCA18Y6EZCAWH7QMGCAE9RKYKCA3R7LHDCATULXT9CANX0RLOCA6Z54FVCA7LA0P9CAZPDDOWCA6AK9Trang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0"/>
              <a:ext cx="283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1" descr="P1060061"/>
            <p:cNvPicPr>
              <a:picLocks noChangeAspect="1" noChangeArrowheads="1"/>
            </p:cNvPicPr>
            <p:nvPr/>
          </p:nvPicPr>
          <p:blipFill>
            <a:blip r:embed="rId5"/>
            <a:srcRect l="14999" t="5580" r="44453" b="20021"/>
            <a:stretch>
              <a:fillRect/>
            </a:stretch>
          </p:blipFill>
          <p:spPr bwMode="auto">
            <a:xfrm>
              <a:off x="0" y="1824"/>
              <a:ext cx="2928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2" descr="cay tr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8" y="1824"/>
              <a:ext cx="288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3" grpId="0"/>
      <p:bldP spid="2458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57200" y="4495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990000"/>
                </a:solidFill>
              </a:rPr>
              <a:t>4</a:t>
            </a:r>
            <a:r>
              <a:rPr lang="en-US" sz="4000">
                <a:solidFill>
                  <a:srgbClr val="990000"/>
                </a:solidFill>
              </a:rPr>
              <a:t>. Bạn nghĩ gì về những người làm ra </a:t>
            </a:r>
          </a:p>
          <a:p>
            <a:pPr>
              <a:spcBef>
                <a:spcPct val="0"/>
              </a:spcBef>
            </a:pPr>
            <a:r>
              <a:rPr lang="en-US" sz="4000">
                <a:solidFill>
                  <a:srgbClr val="990000"/>
                </a:solidFill>
              </a:rPr>
              <a:t>hạt gạo?</a:t>
            </a:r>
          </a:p>
        </p:txBody>
      </p:sp>
      <p:pic>
        <p:nvPicPr>
          <p:cNvPr id="26645" name="Picture 21" descr="pe01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181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6096000" y="5181600"/>
            <a:ext cx="1524000" cy="1143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/>
              <a:t>Hết giờ</a:t>
            </a:r>
          </a:p>
        </p:txBody>
      </p:sp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381000" y="0"/>
            <a:ext cx="8153400" cy="4546600"/>
            <a:chOff x="240" y="0"/>
            <a:chExt cx="5136" cy="2864"/>
          </a:xfrm>
        </p:grpSpPr>
        <p:sp>
          <p:nvSpPr>
            <p:cNvPr id="12294" name="Line 3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Text Box 4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b="0" i="1">
                <a:solidFill>
                  <a:srgbClr val="0000FF"/>
                </a:solidFill>
              </a:endParaRPr>
            </a:p>
          </p:txBody>
        </p:sp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 u="sng">
                  <a:solidFill>
                    <a:srgbClr val="990000"/>
                  </a:solidFill>
                </a:rPr>
                <a:t>Luyện đọc</a:t>
              </a:r>
              <a:endParaRPr lang="en-US" sz="3600">
                <a:solidFill>
                  <a:srgbClr val="990000"/>
                </a:solidFill>
              </a:endParaRPr>
            </a:p>
          </p:txBody>
        </p:sp>
        <p:sp>
          <p:nvSpPr>
            <p:cNvPr id="12297" name="Rectangle 6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6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12298" name="Rectangle 7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 u="sng">
                  <a:solidFill>
                    <a:srgbClr val="0000FF"/>
                  </a:solidFill>
                </a:rPr>
                <a:t>Tập đọc</a:t>
              </a:r>
              <a:endParaRPr lang="en-US" sz="3600">
                <a:solidFill>
                  <a:srgbClr val="FF3300"/>
                </a:solidFill>
              </a:endParaRPr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 u="sng">
                  <a:solidFill>
                    <a:srgbClr val="990000"/>
                  </a:solidFill>
                </a:rPr>
                <a:t>Tìm hiểu bài</a:t>
              </a:r>
              <a:endParaRPr lang="en-US" sz="3600">
                <a:solidFill>
                  <a:srgbClr val="990000"/>
                </a:solidFill>
              </a:endParaRPr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 </a:t>
              </a:r>
              <a:r>
                <a:rPr lang="en-US" sz="3600"/>
                <a:t>s</a:t>
              </a:r>
            </a:p>
          </p:txBody>
        </p:sp>
        <p:sp>
          <p:nvSpPr>
            <p:cNvPr id="12305" name="Rectangle 14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 </a:t>
              </a:r>
              <a:r>
                <a:rPr lang="en-US" sz="3600"/>
                <a:t>it</a:t>
              </a:r>
            </a:p>
          </p:txBody>
        </p:sp>
        <p:sp>
          <p:nvSpPr>
            <p:cNvPr id="12306" name="Rectangle 15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/>
                <a:t>at</a:t>
              </a:r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/>
                <a:t>tr</a:t>
              </a:r>
            </a:p>
          </p:txBody>
        </p:sp>
        <p:sp>
          <p:nvSpPr>
            <p:cNvPr id="12308" name="Rectangle 17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12309" name="Rectangle 18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12310" name="Line 19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40" y="2496"/>
              <a:ext cx="13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Khổ thơ 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4" grpId="1"/>
      <p:bldP spid="26646" grpId="0" animBg="1"/>
      <p:bldP spid="26646" grpId="1" animBg="1"/>
      <p:bldP spid="2664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42672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Sau chuyến về thăm quê ngoại, em thấy 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bạn nhỏ như thế nào?</a:t>
            </a:r>
          </a:p>
        </p:txBody>
      </p:sp>
      <p:pic>
        <p:nvPicPr>
          <p:cNvPr id="28676" name="Picture 4" descr="questionbig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36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Các em lắng nghe</a:t>
            </a:r>
            <a:r>
              <a:rPr lang="en-US" sz="2800" b="0">
                <a:solidFill>
                  <a:srgbClr val="0000FF"/>
                </a:solidFill>
              </a:rPr>
              <a:t>!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533400" y="0"/>
            <a:ext cx="8153400" cy="4191000"/>
            <a:chOff x="240" y="0"/>
            <a:chExt cx="5136" cy="2640"/>
          </a:xfrm>
        </p:grpSpPr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3326" name="Rectangle 13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13327" name="Rectangle 14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13330" name="Rectangle 17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13331" name="Rectangle 18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13332" name="Rectangle 19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13333" name="Rectangle 20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13334" name="Rectangle 21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13335" name="Rectangle 22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04800" y="40386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chemeClr val="tx2"/>
                </a:solidFill>
              </a:rPr>
              <a:t>Sau chuyến về thăm quê ngoại, thấy bạn </a:t>
            </a:r>
          </a:p>
          <a:p>
            <a:pPr>
              <a:spcBef>
                <a:spcPct val="0"/>
              </a:spcBef>
            </a:pPr>
            <a:r>
              <a:rPr lang="en-US" i="1">
                <a:solidFill>
                  <a:schemeClr val="tx2"/>
                </a:solidFill>
              </a:rPr>
              <a:t>nhỏ yêu thêm cảnh đẹp ở quê, yêu những </a:t>
            </a:r>
          </a:p>
          <a:p>
            <a:pPr>
              <a:spcBef>
                <a:spcPct val="0"/>
              </a:spcBef>
            </a:pPr>
            <a:r>
              <a:rPr lang="en-US" i="1">
                <a:solidFill>
                  <a:schemeClr val="tx2"/>
                </a:solidFill>
              </a:rPr>
              <a:t>người nông dân làm ra hạt gạo.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5" grpId="1"/>
      <p:bldP spid="28677" grpId="0"/>
      <p:bldP spid="28677" grpId="1"/>
      <p:bldP spid="28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000" b="0">
              <a:solidFill>
                <a:schemeClr val="tx1"/>
              </a:solidFill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14386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38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38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389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048000" y="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Về quê ngoại</a:t>
            </a:r>
          </a:p>
        </p:txBody>
      </p:sp>
      <p:sp>
        <p:nvSpPr>
          <p:cNvPr id="30729" name="Text Box 9" descr="Blue tissue paper"/>
          <p:cNvSpPr txBox="1">
            <a:spLocks noChangeArrowheads="1"/>
          </p:cNvSpPr>
          <p:nvPr/>
        </p:nvSpPr>
        <p:spPr bwMode="auto">
          <a:xfrm>
            <a:off x="3352800" y="639763"/>
            <a:ext cx="33591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quê ngoại nghỉ hè,</a:t>
            </a:r>
          </a:p>
        </p:txBody>
      </p:sp>
      <p:sp>
        <p:nvSpPr>
          <p:cNvPr id="14342" name="Text Box 10" descr="Blue tissue paper"/>
          <p:cNvSpPr txBox="1">
            <a:spLocks noChangeArrowheads="1"/>
          </p:cNvSpPr>
          <p:nvPr/>
        </p:nvSpPr>
        <p:spPr bwMode="auto">
          <a:xfrm>
            <a:off x="2305050" y="639763"/>
            <a:ext cx="12430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Em về</a:t>
            </a:r>
          </a:p>
        </p:txBody>
      </p:sp>
      <p:sp>
        <p:nvSpPr>
          <p:cNvPr id="14343" name="Text Box 11" descr="Blue tissue paper"/>
          <p:cNvSpPr txBox="1">
            <a:spLocks noChangeArrowheads="1"/>
          </p:cNvSpPr>
          <p:nvPr/>
        </p:nvSpPr>
        <p:spPr bwMode="auto">
          <a:xfrm>
            <a:off x="1071563" y="1219200"/>
            <a:ext cx="17224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đầm</a:t>
            </a:r>
          </a:p>
        </p:txBody>
      </p:sp>
      <p:sp>
        <p:nvSpPr>
          <p:cNvPr id="30732" name="Text Box 12" descr="Blue tissue paper"/>
          <p:cNvSpPr txBox="1">
            <a:spLocks noChangeArrowheads="1"/>
          </p:cNvSpPr>
          <p:nvPr/>
        </p:nvSpPr>
        <p:spPr bwMode="auto">
          <a:xfrm>
            <a:off x="2773363" y="1219200"/>
            <a:ext cx="13795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sen nở</a:t>
            </a:r>
          </a:p>
        </p:txBody>
      </p:sp>
      <p:sp>
        <p:nvSpPr>
          <p:cNvPr id="30733" name="Text Box 13" descr="Blue tissue paper"/>
          <p:cNvSpPr txBox="1">
            <a:spLocks noChangeArrowheads="1"/>
          </p:cNvSpPr>
          <p:nvPr/>
        </p:nvSpPr>
        <p:spPr bwMode="auto">
          <a:xfrm>
            <a:off x="3895725" y="1219200"/>
            <a:ext cx="34083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mà mê hương trời.</a:t>
            </a:r>
          </a:p>
        </p:txBody>
      </p:sp>
      <p:sp>
        <p:nvSpPr>
          <p:cNvPr id="14346" name="Text Box 14" descr="Blue tissue paper"/>
          <p:cNvSpPr txBox="1">
            <a:spLocks noChangeArrowheads="1"/>
          </p:cNvSpPr>
          <p:nvPr/>
        </p:nvSpPr>
        <p:spPr bwMode="auto">
          <a:xfrm>
            <a:off x="2320925" y="1828800"/>
            <a:ext cx="1403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bà</a:t>
            </a:r>
          </a:p>
        </p:txBody>
      </p:sp>
      <p:sp>
        <p:nvSpPr>
          <p:cNvPr id="30735" name="Text Box 15" descr="Blue tissue paper"/>
          <p:cNvSpPr txBox="1">
            <a:spLocks noChangeArrowheads="1"/>
          </p:cNvSpPr>
          <p:nvPr/>
        </p:nvSpPr>
        <p:spPr bwMode="auto">
          <a:xfrm>
            <a:off x="3817938" y="1828800"/>
            <a:ext cx="13636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tuổi đã</a:t>
            </a:r>
          </a:p>
        </p:txBody>
      </p:sp>
      <p:sp>
        <p:nvSpPr>
          <p:cNvPr id="30736" name="Text Box 16" descr="Blue tissue paper"/>
          <p:cNvSpPr txBox="1">
            <a:spLocks noChangeArrowheads="1"/>
          </p:cNvSpPr>
          <p:nvPr/>
        </p:nvSpPr>
        <p:spPr bwMode="auto">
          <a:xfrm>
            <a:off x="3116263" y="2362200"/>
            <a:ext cx="16716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nhớ nhớ</a:t>
            </a:r>
          </a:p>
        </p:txBody>
      </p:sp>
      <p:sp>
        <p:nvSpPr>
          <p:cNvPr id="30737" name="Text Box 17" descr="Blue tissue paper"/>
          <p:cNvSpPr txBox="1">
            <a:spLocks noChangeArrowheads="1"/>
          </p:cNvSpPr>
          <p:nvPr/>
        </p:nvSpPr>
        <p:spPr bwMode="auto">
          <a:xfrm>
            <a:off x="4570413" y="2362200"/>
            <a:ext cx="36750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những lời ngày xưa.</a:t>
            </a:r>
          </a:p>
        </p:txBody>
      </p:sp>
      <p:sp>
        <p:nvSpPr>
          <p:cNvPr id="30738" name="Text Box 18" descr="Blue tissue paper"/>
          <p:cNvSpPr txBox="1">
            <a:spLocks noChangeArrowheads="1"/>
          </p:cNvSpPr>
          <p:nvPr/>
        </p:nvSpPr>
        <p:spPr bwMode="auto">
          <a:xfrm>
            <a:off x="2293938" y="2971800"/>
            <a:ext cx="188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trăng</a:t>
            </a:r>
          </a:p>
        </p:txBody>
      </p:sp>
      <p:sp>
        <p:nvSpPr>
          <p:cNvPr id="30739" name="Text Box 19" descr="Blue tissue paper"/>
          <p:cNvSpPr txBox="1">
            <a:spLocks noChangeArrowheads="1"/>
          </p:cNvSpPr>
          <p:nvPr/>
        </p:nvSpPr>
        <p:spPr bwMode="auto">
          <a:xfrm>
            <a:off x="4165600" y="2971800"/>
            <a:ext cx="14620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gió</a:t>
            </a:r>
          </a:p>
        </p:txBody>
      </p:sp>
      <p:sp>
        <p:nvSpPr>
          <p:cNvPr id="14352" name="Text Box 20" descr="Blue tissue paper"/>
          <p:cNvSpPr txBox="1">
            <a:spLocks noChangeArrowheads="1"/>
          </p:cNvSpPr>
          <p:nvPr/>
        </p:nvSpPr>
        <p:spPr bwMode="auto">
          <a:xfrm>
            <a:off x="2359025" y="4114800"/>
            <a:ext cx="13843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Bạn bè</a:t>
            </a:r>
          </a:p>
        </p:txBody>
      </p:sp>
      <p:sp>
        <p:nvSpPr>
          <p:cNvPr id="30741" name="Text Box 21" descr="Blue tissue paper"/>
          <p:cNvSpPr txBox="1">
            <a:spLocks noChangeArrowheads="1"/>
          </p:cNvSpPr>
          <p:nvPr/>
        </p:nvSpPr>
        <p:spPr bwMode="auto">
          <a:xfrm>
            <a:off x="3125788" y="3505200"/>
            <a:ext cx="40147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chẳng bao giờ có đâu.</a:t>
            </a:r>
          </a:p>
        </p:txBody>
      </p:sp>
      <p:sp>
        <p:nvSpPr>
          <p:cNvPr id="14354" name="Text Box 22" descr="Blue tissue paper"/>
          <p:cNvSpPr txBox="1">
            <a:spLocks noChangeArrowheads="1"/>
          </p:cNvSpPr>
          <p:nvPr/>
        </p:nvSpPr>
        <p:spPr bwMode="auto">
          <a:xfrm>
            <a:off x="1092200" y="3505200"/>
            <a:ext cx="2266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Ở trong phố</a:t>
            </a:r>
          </a:p>
        </p:txBody>
      </p:sp>
      <p:sp>
        <p:nvSpPr>
          <p:cNvPr id="14355" name="Text Box 23" descr="Blue tissue paper"/>
          <p:cNvSpPr txBox="1">
            <a:spLocks noChangeArrowheads="1"/>
          </p:cNvSpPr>
          <p:nvPr/>
        </p:nvSpPr>
        <p:spPr bwMode="auto">
          <a:xfrm>
            <a:off x="5457825" y="2971800"/>
            <a:ext cx="1517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bất ngờ</a:t>
            </a:r>
          </a:p>
        </p:txBody>
      </p:sp>
      <p:sp>
        <p:nvSpPr>
          <p:cNvPr id="30744" name="Text Box 24" descr="Blue tissue paper"/>
          <p:cNvSpPr txBox="1">
            <a:spLocks noChangeArrowheads="1"/>
          </p:cNvSpPr>
          <p:nvPr/>
        </p:nvSpPr>
        <p:spPr bwMode="auto">
          <a:xfrm>
            <a:off x="3657600" y="4114800"/>
            <a:ext cx="26987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ríu rít tìm nhau</a:t>
            </a:r>
          </a:p>
        </p:txBody>
      </p:sp>
      <p:sp>
        <p:nvSpPr>
          <p:cNvPr id="30745" name="Text Box 25" descr="Blue tissue paper"/>
          <p:cNvSpPr txBox="1">
            <a:spLocks noChangeArrowheads="1"/>
          </p:cNvSpPr>
          <p:nvPr/>
        </p:nvSpPr>
        <p:spPr bwMode="auto">
          <a:xfrm>
            <a:off x="2613025" y="4648200"/>
            <a:ext cx="1997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đường đất</a:t>
            </a:r>
          </a:p>
        </p:txBody>
      </p:sp>
      <p:sp>
        <p:nvSpPr>
          <p:cNvPr id="14358" name="Text Box 26" descr="Blue tissue paper"/>
          <p:cNvSpPr txBox="1">
            <a:spLocks noChangeArrowheads="1"/>
          </p:cNvSpPr>
          <p:nvPr/>
        </p:nvSpPr>
        <p:spPr bwMode="auto">
          <a:xfrm>
            <a:off x="1122363" y="4648200"/>
            <a:ext cx="17224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Qua con </a:t>
            </a:r>
          </a:p>
        </p:txBody>
      </p:sp>
      <p:sp>
        <p:nvSpPr>
          <p:cNvPr id="30747" name="Text Box 27" descr="Blue tissue paper"/>
          <p:cNvSpPr txBox="1">
            <a:spLocks noChangeArrowheads="1"/>
          </p:cNvSpPr>
          <p:nvPr/>
        </p:nvSpPr>
        <p:spPr bwMode="auto">
          <a:xfrm>
            <a:off x="4527550" y="4648200"/>
            <a:ext cx="34274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rực màu rơm phơi.</a:t>
            </a:r>
          </a:p>
        </p:txBody>
      </p:sp>
      <p:sp>
        <p:nvSpPr>
          <p:cNvPr id="30748" name="Text Box 28" descr="Blue tissue paper"/>
          <p:cNvSpPr txBox="1">
            <a:spLocks noChangeArrowheads="1"/>
          </p:cNvSpPr>
          <p:nvPr/>
        </p:nvSpPr>
        <p:spPr bwMode="auto">
          <a:xfrm>
            <a:off x="5448300" y="5135563"/>
            <a:ext cx="18367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vai người</a:t>
            </a:r>
          </a:p>
        </p:txBody>
      </p:sp>
      <p:sp>
        <p:nvSpPr>
          <p:cNvPr id="30749" name="Text Box 29" descr="Blue tissue paper"/>
          <p:cNvSpPr txBox="1">
            <a:spLocks noChangeArrowheads="1"/>
          </p:cNvSpPr>
          <p:nvPr/>
        </p:nvSpPr>
        <p:spPr bwMode="auto">
          <a:xfrm>
            <a:off x="2371725" y="5135563"/>
            <a:ext cx="17621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Bóng tre </a:t>
            </a:r>
          </a:p>
        </p:txBody>
      </p:sp>
      <p:sp>
        <p:nvSpPr>
          <p:cNvPr id="30750" name="Text Box 30" descr="Blue tissue paper"/>
          <p:cNvSpPr txBox="1">
            <a:spLocks noChangeArrowheads="1"/>
          </p:cNvSpPr>
          <p:nvPr/>
        </p:nvSpPr>
        <p:spPr bwMode="auto">
          <a:xfrm>
            <a:off x="3976688" y="5135563"/>
            <a:ext cx="15382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mát rợp</a:t>
            </a:r>
          </a:p>
        </p:txBody>
      </p:sp>
      <p:sp>
        <p:nvSpPr>
          <p:cNvPr id="14363" name="Text Box 31" descr="Blue tissue paper"/>
          <p:cNvSpPr txBox="1">
            <a:spLocks noChangeArrowheads="1"/>
          </p:cNvSpPr>
          <p:nvPr/>
        </p:nvSpPr>
        <p:spPr bwMode="auto">
          <a:xfrm>
            <a:off x="1130300" y="5638800"/>
            <a:ext cx="21605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Vầng trăng </a:t>
            </a:r>
          </a:p>
        </p:txBody>
      </p:sp>
      <p:sp>
        <p:nvSpPr>
          <p:cNvPr id="30752" name="Text Box 32" descr="Blue tissue paper"/>
          <p:cNvSpPr txBox="1">
            <a:spLocks noChangeArrowheads="1"/>
          </p:cNvSpPr>
          <p:nvPr/>
        </p:nvSpPr>
        <p:spPr bwMode="auto">
          <a:xfrm>
            <a:off x="6480175" y="5638800"/>
            <a:ext cx="1641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êm đềm.</a:t>
            </a:r>
          </a:p>
        </p:txBody>
      </p:sp>
      <p:sp>
        <p:nvSpPr>
          <p:cNvPr id="30753" name="Text Box 33" descr="Blue tissue paper"/>
          <p:cNvSpPr txBox="1">
            <a:spLocks noChangeArrowheads="1"/>
          </p:cNvSpPr>
          <p:nvPr/>
        </p:nvSpPr>
        <p:spPr bwMode="auto">
          <a:xfrm>
            <a:off x="3182938" y="5638800"/>
            <a:ext cx="32400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như lá thuyền trôi</a:t>
            </a:r>
          </a:p>
        </p:txBody>
      </p:sp>
      <p:sp>
        <p:nvSpPr>
          <p:cNvPr id="30754" name="Text Box 34" descr="Blue tissue paper"/>
          <p:cNvSpPr txBox="1">
            <a:spLocks noChangeArrowheads="1"/>
          </p:cNvSpPr>
          <p:nvPr/>
        </p:nvSpPr>
        <p:spPr bwMode="auto">
          <a:xfrm>
            <a:off x="5068888" y="1828800"/>
            <a:ext cx="1955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tám mươi,</a:t>
            </a:r>
          </a:p>
        </p:txBody>
      </p:sp>
      <p:sp>
        <p:nvSpPr>
          <p:cNvPr id="14367" name="Text Box 35" descr="Blue tissue paper"/>
          <p:cNvSpPr txBox="1">
            <a:spLocks noChangeArrowheads="1"/>
          </p:cNvSpPr>
          <p:nvPr/>
        </p:nvSpPr>
        <p:spPr bwMode="auto">
          <a:xfrm>
            <a:off x="1020763" y="2362200"/>
            <a:ext cx="21605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Quên quên 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3657600" y="10668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4191000" y="16764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3962400" y="22860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5029200" y="28194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4343400" y="34290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3581400" y="3962400"/>
            <a:ext cx="35814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3810000" y="4572000"/>
            <a:ext cx="2667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4876800" y="51054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4114800" y="55626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3505200" y="60960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3048000" y="1676400"/>
            <a:ext cx="990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>
            <a:off x="2438400" y="34290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2971800" y="51054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>
            <a:off x="5715000" y="55626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6629400" y="6096000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5257800" y="22860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>
            <a:off x="2667000" y="5562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>
            <a:off x="3276600" y="28194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7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2" grpId="0"/>
      <p:bldP spid="30733" grpId="0"/>
      <p:bldP spid="30735" grpId="0"/>
      <p:bldP spid="30737" grpId="0"/>
      <p:bldP spid="30737" grpId="1"/>
      <p:bldP spid="30738" grpId="0"/>
      <p:bldP spid="30739" grpId="0"/>
      <p:bldP spid="30741" grpId="0"/>
      <p:bldP spid="30744" grpId="0"/>
      <p:bldP spid="30745" grpId="0"/>
      <p:bldP spid="30747" grpId="0"/>
      <p:bldP spid="30748" grpId="0"/>
      <p:bldP spid="30749" grpId="0"/>
      <p:bldP spid="30750" grpId="0"/>
      <p:bldP spid="30752" grpId="0"/>
      <p:bldP spid="30753" grpId="0"/>
      <p:bldP spid="30756" grpId="0" animBg="1"/>
      <p:bldP spid="30757" grpId="0" animBg="1"/>
      <p:bldP spid="30758" grpId="0" animBg="1"/>
      <p:bldP spid="30759" grpId="0" animBg="1"/>
      <p:bldP spid="30760" grpId="0" animBg="1"/>
      <p:bldP spid="30761" grpId="0" animBg="1"/>
      <p:bldP spid="30762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  <p:bldP spid="30769" grpId="0" animBg="1"/>
      <p:bldP spid="30770" grpId="0" animBg="1"/>
      <p:bldP spid="30771" grpId="0" animBg="1"/>
      <p:bldP spid="30772" grpId="0" animBg="1"/>
      <p:bldP spid="307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71800" y="1143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Về quê ngoại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5140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Có em nào thuộc toàn bài thơ?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4876800"/>
            <a:ext cx="568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chemeClr val="tx2"/>
                </a:solidFill>
              </a:rPr>
              <a:t>Vừa rồi chúng đã học xong bài gì?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76200"/>
            <a:ext cx="8305800" cy="5715000"/>
            <a:chOff x="240" y="0"/>
            <a:chExt cx="5136" cy="2640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912" y="0"/>
              <a:ext cx="11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457200" y="18288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Trò chơi</a:t>
            </a:r>
            <a:r>
              <a:rPr lang="en-US" sz="3600">
                <a:solidFill>
                  <a:srgbClr val="0000FF"/>
                </a:solidFill>
              </a:rPr>
              <a:t>: </a:t>
            </a:r>
            <a:r>
              <a:rPr lang="en-US" sz="3600"/>
              <a:t>Ai nhanh hơn.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57200" y="2362200"/>
            <a:ext cx="7635875" cy="1816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Luật chơi</a:t>
            </a:r>
            <a:r>
              <a:rPr lang="en-US" sz="2800" b="0">
                <a:solidFill>
                  <a:srgbClr val="0000FF"/>
                </a:solidFill>
              </a:rPr>
              <a:t>: Đại diện 4 tổ bóc thăm, mỗi tổ 1 câu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Sau khi câu hỏi mở ra, suy nghĩ 10 giây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Lần lượt trả lời, tổ nào có câu 1 trả lời trước.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Tổ nào có bạn nhanh trả lời đúng, có thưởng.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/>
      <p:bldP spid="32774" grpId="0"/>
      <p:bldP spid="32774" grpId="1"/>
      <p:bldP spid="32775" grpId="0"/>
      <p:bldP spid="32775" grpId="1"/>
      <p:bldP spid="32794" grpId="0"/>
      <p:bldP spid="327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6120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7620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1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6096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3622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2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3528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2286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4000" u="sng">
                <a:solidFill>
                  <a:srgbClr val="0000FF"/>
                </a:solidFill>
              </a:rPr>
              <a:t>Trò chơi</a:t>
            </a:r>
            <a:r>
              <a:rPr lang="en-US" sz="4000">
                <a:solidFill>
                  <a:srgbClr val="0000FF"/>
                </a:solidFill>
              </a:rPr>
              <a:t>: </a:t>
            </a:r>
            <a:r>
              <a:rPr lang="en-US" sz="4000"/>
              <a:t>Ai nhanh hơn.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781800" y="228600"/>
            <a:ext cx="2286000" cy="83026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rgbClr val="FFFF00"/>
                </a:solidFill>
              </a:rPr>
              <a:t>Hết giờ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46482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3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56388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6781800" y="609600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4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80010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0" y="990600"/>
            <a:ext cx="4648200" cy="2924175"/>
            <a:chOff x="1392" y="624"/>
            <a:chExt cx="2928" cy="1900"/>
          </a:xfrm>
        </p:grpSpPr>
        <p:pic>
          <p:nvPicPr>
            <p:cNvPr id="16423" name="Picture 24" descr="P1060061"/>
            <p:cNvPicPr>
              <a:picLocks noChangeAspect="1" noChangeArrowheads="1"/>
            </p:cNvPicPr>
            <p:nvPr/>
          </p:nvPicPr>
          <p:blipFill>
            <a:blip r:embed="rId6"/>
            <a:srcRect l="14999" t="5580" r="44453" b="20021"/>
            <a:stretch>
              <a:fillRect/>
            </a:stretch>
          </p:blipFill>
          <p:spPr bwMode="auto">
            <a:xfrm>
              <a:off x="1392" y="624"/>
              <a:ext cx="2928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4" name="Text Box 25"/>
            <p:cNvSpPr txBox="1">
              <a:spLocks noChangeArrowheads="1"/>
            </p:cNvSpPr>
            <p:nvPr/>
          </p:nvSpPr>
          <p:spPr bwMode="auto">
            <a:xfrm>
              <a:off x="1536" y="1824"/>
              <a:ext cx="2633" cy="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0">
                  <a:solidFill>
                    <a:srgbClr val="0000FF"/>
                  </a:solidFill>
                </a:rPr>
                <a:t> </a:t>
              </a:r>
              <a:r>
                <a:rPr lang="en-US" i="1">
                  <a:solidFill>
                    <a:srgbClr val="0000FF"/>
                  </a:solidFill>
                </a:rPr>
                <a:t>Bạn bè </a:t>
              </a:r>
              <a:r>
                <a:rPr lang="en-US" i="1"/>
                <a:t>ríu rít</a:t>
              </a:r>
              <a:r>
                <a:rPr lang="en-US" i="1">
                  <a:solidFill>
                    <a:srgbClr val="0000FF"/>
                  </a:solidFill>
                </a:rPr>
                <a:t> tìm nhau</a:t>
              </a:r>
            </a:p>
          </p:txBody>
        </p:sp>
      </p:grp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990600"/>
            <a:ext cx="4572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 1. Hãy đọc dòng thơ trong bài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có từ</a:t>
            </a:r>
            <a:r>
              <a:rPr lang="en-US" sz="2400"/>
              <a:t> “ríu rít”?</a:t>
            </a:r>
          </a:p>
        </p:txBody>
      </p:sp>
      <p:sp>
        <p:nvSpPr>
          <p:cNvPr id="34843" name="Rectangle 27" descr="White marble"/>
          <p:cNvSpPr>
            <a:spLocks noChangeArrowheads="1"/>
          </p:cNvSpPr>
          <p:nvPr/>
        </p:nvSpPr>
        <p:spPr bwMode="auto">
          <a:xfrm>
            <a:off x="0" y="990600"/>
            <a:ext cx="4572000" cy="2438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16410" name="Group 28"/>
          <p:cNvGrpSpPr>
            <a:grpSpLocks/>
          </p:cNvGrpSpPr>
          <p:nvPr/>
        </p:nvGrpSpPr>
        <p:grpSpPr bwMode="auto">
          <a:xfrm>
            <a:off x="4572000" y="990600"/>
            <a:ext cx="4572000" cy="2811463"/>
            <a:chOff x="1152" y="1392"/>
            <a:chExt cx="2880" cy="1771"/>
          </a:xfrm>
        </p:grpSpPr>
        <p:pic>
          <p:nvPicPr>
            <p:cNvPr id="16421" name="Picture 29" descr="P1060063"/>
            <p:cNvPicPr>
              <a:picLocks noChangeAspect="1" noChangeArrowheads="1"/>
            </p:cNvPicPr>
            <p:nvPr/>
          </p:nvPicPr>
          <p:blipFill>
            <a:blip r:embed="rId8"/>
            <a:srcRect l="11627" t="4411" r="6976" b="17645"/>
            <a:stretch>
              <a:fillRect/>
            </a:stretch>
          </p:blipFill>
          <p:spPr bwMode="auto">
            <a:xfrm>
              <a:off x="1152" y="1392"/>
              <a:ext cx="288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2" name="Text Box 30"/>
            <p:cNvSpPr txBox="1">
              <a:spLocks noChangeArrowheads="1"/>
            </p:cNvSpPr>
            <p:nvPr/>
          </p:nvSpPr>
          <p:spPr bwMode="auto">
            <a:xfrm>
              <a:off x="1200" y="2640"/>
              <a:ext cx="2784" cy="52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>
                  <a:solidFill>
                    <a:srgbClr val="FFFF00"/>
                  </a:solidFill>
                </a:rPr>
                <a:t>Những người chân đất thật thà</a:t>
              </a:r>
            </a:p>
          </p:txBody>
        </p:sp>
      </p:grp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4572000" y="990600"/>
            <a:ext cx="4572000" cy="243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2. Bạn nhỏ nghĩ gì về những 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người làm ra hạt gạo?</a:t>
            </a:r>
          </a:p>
        </p:txBody>
      </p:sp>
      <p:sp>
        <p:nvSpPr>
          <p:cNvPr id="34848" name="Rectangle 32" descr="Water droplets"/>
          <p:cNvSpPr>
            <a:spLocks noChangeArrowheads="1"/>
          </p:cNvSpPr>
          <p:nvPr/>
        </p:nvSpPr>
        <p:spPr bwMode="auto">
          <a:xfrm>
            <a:off x="4572000" y="990600"/>
            <a:ext cx="4572000" cy="24384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16413" name="Picture 33" descr="P1060060"/>
          <p:cNvPicPr>
            <a:picLocks noChangeAspect="1" noChangeArrowheads="1"/>
          </p:cNvPicPr>
          <p:nvPr/>
        </p:nvPicPr>
        <p:blipFill>
          <a:blip r:embed="rId10"/>
          <a:srcRect l="3540" t="8475" b="35593"/>
          <a:stretch>
            <a:fillRect/>
          </a:stretch>
        </p:blipFill>
        <p:spPr bwMode="auto">
          <a:xfrm>
            <a:off x="4572000" y="34290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572000" y="3429000"/>
            <a:ext cx="45720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 4. H</a:t>
            </a:r>
            <a:r>
              <a:rPr lang="en-US" sz="2800">
                <a:solidFill>
                  <a:srgbClr val="0000FF"/>
                </a:solidFill>
              </a:rPr>
              <a:t>ã</a:t>
            </a:r>
            <a:r>
              <a:rPr lang="en-US" sz="2400">
                <a:solidFill>
                  <a:srgbClr val="0000FF"/>
                </a:solidFill>
              </a:rPr>
              <a:t>y đọc thuộc lòng 10 dòng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     thơ đầu của bài thơ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“Về quê ngoại”</a:t>
            </a:r>
          </a:p>
        </p:txBody>
      </p:sp>
      <p:sp>
        <p:nvSpPr>
          <p:cNvPr id="34851" name="Rectangle 35" descr="Newsprint"/>
          <p:cNvSpPr>
            <a:spLocks noChangeArrowheads="1"/>
          </p:cNvSpPr>
          <p:nvPr/>
        </p:nvSpPr>
        <p:spPr bwMode="auto">
          <a:xfrm>
            <a:off x="4572000" y="3429000"/>
            <a:ext cx="4572000" cy="259080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/>
              <a:t>4</a:t>
            </a:r>
          </a:p>
        </p:txBody>
      </p:sp>
      <p:grpSp>
        <p:nvGrpSpPr>
          <p:cNvPr id="16416" name="Group 36"/>
          <p:cNvGrpSpPr>
            <a:grpSpLocks/>
          </p:cNvGrpSpPr>
          <p:nvPr/>
        </p:nvGrpSpPr>
        <p:grpSpPr bwMode="auto">
          <a:xfrm>
            <a:off x="0" y="3429000"/>
            <a:ext cx="4713288" cy="2601913"/>
            <a:chOff x="0" y="2160"/>
            <a:chExt cx="2969" cy="1639"/>
          </a:xfrm>
        </p:grpSpPr>
        <p:pic>
          <p:nvPicPr>
            <p:cNvPr id="16419" name="Picture 37" descr="haichiem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2160"/>
              <a:ext cx="288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0" name="Text Box 38"/>
            <p:cNvSpPr txBox="1">
              <a:spLocks noChangeArrowheads="1"/>
            </p:cNvSpPr>
            <p:nvPr/>
          </p:nvSpPr>
          <p:spPr bwMode="auto">
            <a:xfrm>
              <a:off x="0" y="3120"/>
              <a:ext cx="296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0" i="1">
                  <a:solidFill>
                    <a:schemeClr val="bg1"/>
                  </a:solidFill>
                </a:rPr>
                <a:t>Gặp đầm sen nở mà mê</a:t>
              </a:r>
              <a:r>
                <a:rPr lang="en-US" b="0" i="1">
                  <a:solidFill>
                    <a:srgbClr val="0000FF"/>
                  </a:solidFill>
                </a:rPr>
                <a:t> </a:t>
              </a:r>
            </a:p>
            <a:p>
              <a:pPr>
                <a:spcBef>
                  <a:spcPct val="0"/>
                </a:spcBef>
              </a:pPr>
              <a:r>
                <a:rPr lang="en-US" b="0" i="1"/>
                <a:t>“hương trời”</a:t>
              </a:r>
            </a:p>
          </p:txBody>
        </p:sp>
      </p:grp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0" y="3429000"/>
            <a:ext cx="4572000" cy="2590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</a:rPr>
              <a:t>3. Hãy đọc dòng thơ trong bài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</a:rPr>
              <a:t>có từ “</a:t>
            </a:r>
            <a:r>
              <a:rPr lang="en-US" sz="2400">
                <a:solidFill>
                  <a:srgbClr val="FFFF00"/>
                </a:solidFill>
              </a:rPr>
              <a:t>hương trời” </a:t>
            </a:r>
            <a:r>
              <a:rPr lang="en-US" sz="24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856" name="Rectangle 40" descr="Bouquet"/>
          <p:cNvSpPr>
            <a:spLocks noChangeArrowheads="1"/>
          </p:cNvSpPr>
          <p:nvPr/>
        </p:nvSpPr>
        <p:spPr bwMode="auto">
          <a:xfrm>
            <a:off x="0" y="3429000"/>
            <a:ext cx="4572000" cy="25812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990000"/>
                </a:solidFill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8"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  <p:bldP spid="34825" grpId="1" animBg="1"/>
      <p:bldP spid="34826" grpId="0" animBg="1"/>
      <p:bldP spid="34826" grpId="1" animBg="1"/>
      <p:bldP spid="34827" grpId="0" animBg="1"/>
      <p:bldP spid="34827" grpId="1" animBg="1"/>
      <p:bldP spid="34828" grpId="0" animBg="1"/>
      <p:bldP spid="34828" grpId="1" animBg="1"/>
      <p:bldP spid="34829" grpId="0" animBg="1"/>
      <p:bldP spid="34830" grpId="0" animBg="1"/>
      <p:bldP spid="34830" grpId="1" animBg="1"/>
      <p:bldP spid="34831" grpId="0" animBg="1"/>
      <p:bldP spid="34831" grpId="1" animBg="1"/>
      <p:bldP spid="34832" grpId="0" animBg="1"/>
      <p:bldP spid="34832" grpId="1" animBg="1"/>
      <p:bldP spid="34833" grpId="0" animBg="1"/>
      <p:bldP spid="34833" grpId="1" animBg="1"/>
      <p:bldP spid="34834" grpId="0" animBg="1"/>
      <p:bldP spid="34834" grpId="1" animBg="1"/>
      <p:bldP spid="34842" grpId="0" animBg="1"/>
      <p:bldP spid="34843" grpId="0" animBg="1"/>
      <p:bldP spid="34847" grpId="0" animBg="1"/>
      <p:bldP spid="34848" grpId="0" animBg="1"/>
      <p:bldP spid="34850" grpId="0" animBg="1"/>
      <p:bldP spid="34851" grpId="0" animBg="1"/>
      <p:bldP spid="34855" grpId="0" animBg="1"/>
      <p:bldP spid="348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81000" y="1828800"/>
            <a:ext cx="2514600" cy="1143000"/>
          </a:xfrm>
          <a:prstGeom prst="wedgeEllipseCallout">
            <a:avLst>
              <a:gd name="adj1" fmla="val 76704"/>
              <a:gd name="adj2" fmla="val 34167"/>
            </a:avLst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vi-VN" sz="3600" b="0"/>
              <a:t>Về nhà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5715000" cy="954088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Học thuộc bài</a:t>
            </a:r>
            <a:r>
              <a:rPr lang="en-US" sz="2800" b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chuẩn bị bài: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 i="1">
                <a:solidFill>
                  <a:srgbClr val="FF3300"/>
                </a:solidFill>
              </a:rPr>
              <a:t>Mồ Côi xử kiện.</a:t>
            </a:r>
            <a:endParaRPr lang="en-US" sz="2800" b="0">
              <a:solidFill>
                <a:srgbClr val="FF3300"/>
              </a:solidFill>
            </a:endParaRPr>
          </a:p>
        </p:txBody>
      </p:sp>
      <p:pic>
        <p:nvPicPr>
          <p:cNvPr id="17413" name="Picture 5" descr="Book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209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Picture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9050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657600" y="4572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743200" y="9906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Về quê ngoại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 bwMode="auto">
          <a:xfrm>
            <a:off x="1270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0"/>
          <a:stretch>
            <a:fillRect/>
          </a:stretch>
        </p:blipFill>
        <p:spPr bwMode="auto">
          <a:xfrm>
            <a:off x="19050" y="3771900"/>
            <a:ext cx="91233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474843" y="1371654"/>
            <a:ext cx="6440443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95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Chúc</a:t>
            </a:r>
            <a:r>
              <a:rPr lang="en-US" altLang="zh-CN" sz="495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495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các</a:t>
            </a:r>
            <a:r>
              <a:rPr lang="en-US" altLang="zh-CN" sz="495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con 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95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học</a:t>
            </a:r>
            <a:r>
              <a:rPr lang="en-US" altLang="zh-CN" sz="495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495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tốt</a:t>
            </a:r>
            <a:r>
              <a:rPr lang="en-US" altLang="zh-CN" sz="495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Microsoft YaHei" panose="020B0503020204020204" pitchFamily="34" charset="-122"/>
              </a:rPr>
              <a:t>!</a:t>
            </a:r>
          </a:p>
        </p:txBody>
      </p:sp>
      <p:pic>
        <p:nvPicPr>
          <p:cNvPr id="2560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/>
          <a:stretch>
            <a:fillRect/>
          </a:stretch>
        </p:blipFill>
        <p:spPr bwMode="auto">
          <a:xfrm>
            <a:off x="19050" y="871538"/>
            <a:ext cx="31940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57115"/>
      </p:ext>
    </p:extLst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400"/>
              <a:t> 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0" u="sng">
                <a:solidFill>
                  <a:srgbClr val="0000FF"/>
                </a:solidFill>
              </a:rPr>
              <a:t>Bài cũ</a:t>
            </a:r>
            <a:r>
              <a:rPr lang="en-US" sz="4000" b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81400" y="10668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/>
              <a:t>Đôi bạn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717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 i="1">
                <a:solidFill>
                  <a:srgbClr val="0000FF"/>
                </a:solidFill>
              </a:rPr>
              <a:t>1. Thành và Mến kết bạn vào dịp nào?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731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 i="1">
                <a:solidFill>
                  <a:srgbClr val="0000FF"/>
                </a:solidFill>
              </a:rPr>
              <a:t>2. Mến đã có hành động gì đáng khen?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81000"/>
            <a:ext cx="2438400" cy="990600"/>
            <a:chOff x="1008" y="2928"/>
            <a:chExt cx="1536" cy="624"/>
          </a:xfrm>
        </p:grpSpPr>
        <p:pic>
          <p:nvPicPr>
            <p:cNvPr id="2060" name="Picture 10" descr="Book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2928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1479" y="3120"/>
              <a:ext cx="7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u="sng">
                  <a:solidFill>
                    <a:srgbClr val="0000FF"/>
                  </a:solidFill>
                </a:rPr>
                <a:t>S /130</a:t>
              </a:r>
            </a:p>
          </p:txBody>
        </p:sp>
      </p:grp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33400" y="1905000"/>
            <a:ext cx="212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Đọc đoạn 1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57200" y="3124200"/>
            <a:ext cx="212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Đọc đoạn 2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4191000"/>
            <a:ext cx="212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Đọc đoạn 3</a:t>
            </a:r>
          </a:p>
        </p:txBody>
      </p:sp>
    </p:spTree>
    <p:extLst>
      <p:ext uri="{BB962C8B-B14F-4D97-AF65-F5344CB8AC3E}">
        <p14:creationId xmlns:p14="http://schemas.microsoft.com/office/powerpoint/2010/main" val="2351663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1" grpId="1"/>
      <p:bldP spid="6152" grpId="0"/>
      <p:bldP spid="6152" grpId="1"/>
      <p:bldP spid="6156" grpId="0"/>
      <p:bldP spid="6157" grpId="0"/>
      <p:bldP spid="6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438400" cy="990600"/>
            <a:chOff x="192" y="384"/>
            <a:chExt cx="1536" cy="624"/>
          </a:xfrm>
        </p:grpSpPr>
        <p:pic>
          <p:nvPicPr>
            <p:cNvPr id="3079" name="Picture 3" descr="Book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 Box 4"/>
            <p:cNvSpPr txBox="1">
              <a:spLocks noChangeArrowheads="1"/>
            </p:cNvSpPr>
            <p:nvPr/>
          </p:nvSpPr>
          <p:spPr bwMode="auto">
            <a:xfrm>
              <a:off x="672" y="576"/>
              <a:ext cx="7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u="sng">
                  <a:solidFill>
                    <a:srgbClr val="0000FF"/>
                  </a:solidFill>
                </a:rPr>
                <a:t>S /133</a:t>
              </a:r>
            </a:p>
          </p:txBody>
        </p:sp>
      </p:grp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657600" y="4572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09800" y="10668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000">
                <a:solidFill>
                  <a:srgbClr val="FF3300"/>
                </a:solidFill>
              </a:rPr>
              <a:t>Về quê ngoại</a:t>
            </a:r>
          </a:p>
        </p:txBody>
      </p:sp>
      <p:pic>
        <p:nvPicPr>
          <p:cNvPr id="8201" name="Picture 9" descr="P1060060"/>
          <p:cNvPicPr>
            <a:picLocks noChangeAspect="1" noChangeArrowheads="1"/>
          </p:cNvPicPr>
          <p:nvPr/>
        </p:nvPicPr>
        <p:blipFill>
          <a:blip r:embed="rId4"/>
          <a:srcRect t="1334" r="5310" b="25333"/>
          <a:stretch>
            <a:fillRect/>
          </a:stretch>
        </p:blipFill>
        <p:spPr bwMode="auto">
          <a:xfrm>
            <a:off x="457200" y="24384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572000" y="2895600"/>
            <a:ext cx="0" cy="2362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447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Luyện đọc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0" y="121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6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657600" y="457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Tập đọc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5638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Tìm hiểu bài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3622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48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62000" y="3200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743200" y="3200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2133600"/>
            <a:ext cx="3622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lắng nghe!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1000" y="2133600"/>
            <a:ext cx="705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đọc nối tiếp câu (2 dòng thơ).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466850" y="3200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s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352800" y="3205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it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57225" y="3886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at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595688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tr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1000" y="2133600"/>
            <a:ext cx="4694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đọc nối tiếp khổ.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3719513" y="3276600"/>
            <a:ext cx="76200" cy="76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Rectangle 21" descr="Bouquet"/>
          <p:cNvSpPr>
            <a:spLocks noChangeArrowheads="1"/>
          </p:cNvSpPr>
          <p:nvPr/>
        </p:nvSpPr>
        <p:spPr bwMode="auto">
          <a:xfrm>
            <a:off x="457200" y="3200400"/>
            <a:ext cx="7696200" cy="2514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0000FF"/>
                </a:solidFill>
              </a:rPr>
              <a:t>Khổ thơ 1</a:t>
            </a:r>
            <a:r>
              <a:rPr lang="en-US">
                <a:solidFill>
                  <a:srgbClr val="0000FF"/>
                </a:solidFill>
              </a:rPr>
              <a:t>:</a:t>
            </a:r>
            <a:r>
              <a:rPr lang="en-US"/>
              <a:t> </a:t>
            </a:r>
            <a:r>
              <a:rPr lang="en-US">
                <a:solidFill>
                  <a:srgbClr val="CC3300"/>
                </a:solidFill>
              </a:rPr>
              <a:t>Từ đầu </a:t>
            </a:r>
            <a:r>
              <a:rPr lang="en-US">
                <a:solidFill>
                  <a:srgbClr val="0000FF"/>
                </a:solidFill>
              </a:rPr>
              <a:t>đến</a:t>
            </a:r>
            <a:r>
              <a:rPr lang="en-US">
                <a:solidFill>
                  <a:srgbClr val="CC3300"/>
                </a:solidFill>
              </a:rPr>
              <a:t> êm đềm</a:t>
            </a:r>
            <a:r>
              <a:rPr lang="en-US" i="1">
                <a:solidFill>
                  <a:srgbClr val="CC3300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i="1">
                <a:solidFill>
                  <a:srgbClr val="0000FF"/>
                </a:solidFill>
              </a:rPr>
              <a:t>                   Đoạn 1: 6 dòng đầu</a:t>
            </a:r>
          </a:p>
          <a:p>
            <a:pPr algn="ctr">
              <a:spcBef>
                <a:spcPct val="0"/>
              </a:spcBef>
            </a:pPr>
            <a:r>
              <a:rPr lang="en-US" i="1">
                <a:solidFill>
                  <a:srgbClr val="0000FF"/>
                </a:solidFill>
              </a:rPr>
              <a:t>                   Đoạn 2: 4 dòng sau</a:t>
            </a:r>
          </a:p>
          <a:p>
            <a:pPr algn="ctr">
              <a:spcBef>
                <a:spcPct val="0"/>
              </a:spcBef>
            </a:pPr>
            <a:r>
              <a:rPr lang="en-US"/>
              <a:t> </a:t>
            </a:r>
            <a:r>
              <a:rPr lang="en-US" u="sng">
                <a:solidFill>
                  <a:srgbClr val="0000FF"/>
                </a:solidFill>
              </a:rPr>
              <a:t>Khổ thơ 2:</a:t>
            </a:r>
            <a:r>
              <a:rPr lang="en-US"/>
              <a:t> </a:t>
            </a:r>
            <a:r>
              <a:rPr lang="en-US">
                <a:solidFill>
                  <a:srgbClr val="CC3300"/>
                </a:solidFill>
              </a:rPr>
              <a:t>Các dòng thơ còn lại.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  <p:bldP spid="10253" grpId="1"/>
      <p:bldP spid="10254" grpId="0"/>
      <p:bldP spid="10254" grpId="1"/>
      <p:bldP spid="10255" grpId="0"/>
      <p:bldP spid="10256" grpId="0"/>
      <p:bldP spid="10257" grpId="0"/>
      <p:bldP spid="10258" grpId="0"/>
      <p:bldP spid="10259" grpId="0"/>
      <p:bldP spid="10260" grpId="0" animBg="1"/>
      <p:bldP spid="10261" grpId="0" animBg="1"/>
      <p:bldP spid="1026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572000" y="2895600"/>
            <a:ext cx="0" cy="160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447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Luyện đọc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524000" y="121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6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657600" y="457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Tập đọc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5638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Tìm hiểu bài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3622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3048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762000" y="3200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2743200" y="3200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1466850" y="3200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s</a:t>
            </a: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3352800" y="3205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it</a:t>
            </a: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671513" y="3886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at</a:t>
            </a: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3595688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tr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457200" y="2133600"/>
            <a:ext cx="4694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đọc nối tiếp khổ!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5181600" y="32004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hương trời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57200" y="4572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3300"/>
                </a:solidFill>
              </a:rPr>
              <a:t>quê ngoại:</a:t>
            </a:r>
            <a:endParaRPr lang="en-US" sz="3600" b="0" i="1">
              <a:solidFill>
                <a:srgbClr val="0000FF"/>
              </a:solidFill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8956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b="0" i="1">
                <a:solidFill>
                  <a:srgbClr val="0000FF"/>
                </a:solidFill>
              </a:rPr>
              <a:t>quê của mẹ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2133600"/>
            <a:ext cx="9144000" cy="4724400"/>
            <a:chOff x="0" y="48"/>
            <a:chExt cx="5760" cy="3792"/>
          </a:xfrm>
        </p:grpSpPr>
        <p:pic>
          <p:nvPicPr>
            <p:cNvPr id="5141" name="Picture 22" descr="3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"/>
              <a:ext cx="5760" cy="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Rectangle 23"/>
            <p:cNvSpPr>
              <a:spLocks noChangeArrowheads="1"/>
            </p:cNvSpPr>
            <p:nvPr/>
          </p:nvSpPr>
          <p:spPr bwMode="auto">
            <a:xfrm>
              <a:off x="432" y="3312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>
                  <a:solidFill>
                    <a:srgbClr val="0000FF"/>
                  </a:solidFill>
                </a:rPr>
                <a:t>Đầm sen</a:t>
              </a:r>
              <a:endParaRPr lang="en-US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7" grpId="0"/>
      <p:bldP spid="12307" grpId="1"/>
      <p:bldP spid="12308" grpId="0"/>
      <p:bldP spid="1230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72000" y="2895600"/>
            <a:ext cx="0" cy="160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447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990000"/>
                </a:solidFill>
              </a:rPr>
              <a:t>Luyện đọc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524000" y="121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0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657600" y="457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0000FF"/>
                </a:solidFill>
              </a:rPr>
              <a:t>Tập đọc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638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990000"/>
                </a:solidFill>
              </a:rPr>
              <a:t>Tìm hiểu bài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23622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048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762000" y="3200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2743200" y="3200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1466850" y="3200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s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3352800" y="3205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it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671513" y="3886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/>
              <a:t>at</a:t>
            </a:r>
          </a:p>
        </p:txBody>
      </p:sp>
      <p:sp>
        <p:nvSpPr>
          <p:cNvPr id="6159" name="Rectangle 16"/>
          <p:cNvSpPr>
            <a:spLocks noChangeArrowheads="1"/>
          </p:cNvSpPr>
          <p:nvPr/>
        </p:nvSpPr>
        <p:spPr bwMode="auto">
          <a:xfrm>
            <a:off x="3595688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/>
              <a:t>tr</a:t>
            </a:r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457200" y="2133600"/>
            <a:ext cx="414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Các em đọc nối tiếp khổ!</a:t>
            </a: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5181600" y="32004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hương trời,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73152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chân đất</a:t>
            </a: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 flipV="1">
            <a:off x="3686175" y="3276600"/>
            <a:ext cx="76200" cy="76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 descr="P1060063"/>
          <p:cNvPicPr>
            <a:picLocks noChangeAspect="1" noChangeArrowheads="1"/>
          </p:cNvPicPr>
          <p:nvPr/>
        </p:nvPicPr>
        <p:blipFill>
          <a:blip r:embed="rId3"/>
          <a:srcRect l="11627" t="4411" r="6976" b="17645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410200" y="6172200"/>
            <a:ext cx="3733800" cy="685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0000FF"/>
                </a:solidFill>
              </a:rPr>
              <a:t>Người nông dân.</a:t>
            </a:r>
            <a:endParaRPr lang="en-US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4114800"/>
            <a:ext cx="80772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Em về quê ngoại nghỉ hè,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Gặp đầm sen nở mà mê hương trời.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Gặp bà tuổi đã tám mươi, 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  Quên quên nhớ nhớ những lời ngày xưa.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5410200" y="41910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3000375" y="5805488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7118350" y="5257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3505200" y="5257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8077200" y="4724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343400" y="4724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7086600" y="4114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8153400" y="4724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839200" y="5867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763000" y="5867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4724400" y="57912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362200" y="5105400"/>
            <a:ext cx="1905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381000" y="0"/>
            <a:ext cx="8153400" cy="3962400"/>
            <a:chOff x="240" y="0"/>
            <a:chExt cx="5136" cy="2496"/>
          </a:xfrm>
        </p:grpSpPr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880" y="1824"/>
              <a:ext cx="0" cy="6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912" y="1344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960" y="576"/>
              <a:ext cx="384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304" y="288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3552" y="1344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1488" y="2016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240" y="2016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480" y="1728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1728" y="1728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924" y="1728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2112" y="1731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462" y="2016"/>
              <a:ext cx="4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2265" y="2016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288" y="1104"/>
              <a:ext cx="26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b="0">
                  <a:solidFill>
                    <a:srgbClr val="0000FF"/>
                  </a:solidFill>
                </a:rPr>
                <a:t>Các em đọc nối tiếp khổ!</a:t>
              </a: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3168" y="1728"/>
              <a:ext cx="100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4464" y="1728"/>
              <a:ext cx="9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V="1">
              <a:off x="2304" y="1776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4114800"/>
            <a:ext cx="845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Em ăn hạt gạo lâu rồi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Hôm nay mới gặp những người làm ra.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Những người chân đất thật thà 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Em thương như thể thương bà ngoại em.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8382000" y="4876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4114800" y="4876800"/>
            <a:ext cx="7620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305800" y="4876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5199063" y="4343400"/>
            <a:ext cx="444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5776913" y="5472113"/>
            <a:ext cx="61912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7437438" y="5410200"/>
            <a:ext cx="106362" cy="4714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6629400" y="4343400"/>
            <a:ext cx="7620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8458200" y="5943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8534400" y="5943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191000" y="5867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57200" y="1828800"/>
            <a:ext cx="414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Các em đọc nối tiếp khổ!</a:t>
            </a:r>
          </a:p>
        </p:txBody>
      </p: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381000" y="0"/>
            <a:ext cx="8153400" cy="4191000"/>
            <a:chOff x="240" y="0"/>
            <a:chExt cx="5136" cy="2640"/>
          </a:xfrm>
        </p:grpSpPr>
        <p:sp>
          <p:nvSpPr>
            <p:cNvPr id="9233" name="Line 15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Text Box 16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9235" name="Rectangle 17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9236" name="Rectangle 18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9237" name="Rectangle 19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9238" name="Rectangle 20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9239" name="Rectangle 21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9240" name="Rectangle 22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9241" name="Rectangle 23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9242" name="Rectangle 24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9243" name="Rectangle 25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9244" name="Rectangle 26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9245" name="Rectangle 27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9247" name="Rectangle 29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9248" name="Rectangle 30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9249" name="Line 31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09600" y="4191000"/>
            <a:ext cx="846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/>
              <a:t>Đọc nhóm: </a:t>
            </a:r>
            <a:r>
              <a:rPr lang="en-US" sz="2800">
                <a:solidFill>
                  <a:schemeClr val="tx2"/>
                </a:solidFill>
              </a:rPr>
              <a:t>nhóm 2</a:t>
            </a:r>
            <a:r>
              <a:rPr lang="en-US" sz="2800">
                <a:solidFill>
                  <a:schemeClr val="tx1"/>
                </a:solidFill>
              </a:rPr>
              <a:t> bạn (mỗi bạn đọc 1 khổ thơ).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09600" y="4191000"/>
            <a:ext cx="425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Lớp đồng thanh cả bài.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 animBg="1"/>
      <p:bldP spid="20483" grpId="1" animBg="1"/>
      <p:bldP spid="20484" grpId="0" animBg="1"/>
      <p:bldP spid="20484" grpId="1" animBg="1"/>
      <p:bldP spid="20485" grpId="0" animBg="1"/>
      <p:bldP spid="20485" grpId="1" animBg="1"/>
      <p:bldP spid="20486" grpId="0" animBg="1"/>
      <p:bldP spid="20486" grpId="1" animBg="1"/>
      <p:bldP spid="20487" grpId="0" animBg="1"/>
      <p:bldP spid="20487" grpId="1" animBg="1"/>
      <p:bldP spid="20488" grpId="0" animBg="1"/>
      <p:bldP spid="20488" grpId="1" animBg="1"/>
      <p:bldP spid="20489" grpId="0" animBg="1"/>
      <p:bldP spid="20489" grpId="1" animBg="1"/>
      <p:bldP spid="20490" grpId="0" animBg="1"/>
      <p:bldP spid="20490" grpId="1" animBg="1"/>
      <p:bldP spid="20491" grpId="0" animBg="1"/>
      <p:bldP spid="20491" grpId="1" animBg="1"/>
      <p:bldP spid="20492" grpId="0" animBg="1"/>
      <p:bldP spid="20492" grpId="1" animBg="1"/>
      <p:bldP spid="20493" grpId="0"/>
      <p:bldP spid="20512" grpId="0"/>
      <p:bldP spid="20512" grpId="1"/>
      <p:bldP spid="20513" grpId="0"/>
      <p:bldP spid="20513" grpId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1009</Words>
  <Application>Microsoft Office PowerPoint</Application>
  <PresentationFormat>On-screen Show (4:3)</PresentationFormat>
  <Paragraphs>283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THỊ THẢO PH2</dc:creator>
  <cp:lastModifiedBy>Windows User</cp:lastModifiedBy>
  <cp:revision>181</cp:revision>
  <dcterms:created xsi:type="dcterms:W3CDTF">2009-12-06T11:53:25Z</dcterms:created>
  <dcterms:modified xsi:type="dcterms:W3CDTF">2021-12-17T14:04:27Z</dcterms:modified>
</cp:coreProperties>
</file>