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3" r:id="rId4"/>
    <p:sldId id="256" r:id="rId5"/>
    <p:sldId id="260" r:id="rId6"/>
    <p:sldId id="265" r:id="rId7"/>
    <p:sldId id="266" r:id="rId8"/>
    <p:sldId id="259" r:id="rId9"/>
    <p:sldId id="261" r:id="rId10"/>
    <p:sldId id="262"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0" d="100"/>
          <a:sy n="50" d="100"/>
        </p:scale>
        <p:origin x="-270" y="-6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06B450-0DA6-4C78-A672-140D83BEE7A2}"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2380221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06B450-0DA6-4C78-A672-140D83BEE7A2}"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147004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06B450-0DA6-4C78-A672-140D83BEE7A2}"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3882311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06B450-0DA6-4C78-A672-140D83BEE7A2}"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652774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06B450-0DA6-4C78-A672-140D83BEE7A2}"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1089249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06B450-0DA6-4C78-A672-140D83BEE7A2}"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1436382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06B450-0DA6-4C78-A672-140D83BEE7A2}" type="datetimeFigureOut">
              <a:rPr lang="en-US" smtClean="0"/>
              <a:t>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226282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06B450-0DA6-4C78-A672-140D83BEE7A2}" type="datetimeFigureOut">
              <a:rPr lang="en-US" smtClean="0"/>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2938462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6B450-0DA6-4C78-A672-140D83BEE7A2}" type="datetimeFigureOut">
              <a:rPr lang="en-US" smtClean="0"/>
              <a:t>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1263932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06B450-0DA6-4C78-A672-140D83BEE7A2}"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4013041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06B450-0DA6-4C78-A672-140D83BEE7A2}"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ECEE4-C215-46A1-AE71-1A3F5FE6C12A}" type="slidenum">
              <a:rPr lang="en-US" smtClean="0"/>
              <a:t>‹#›</a:t>
            </a:fld>
            <a:endParaRPr lang="en-US"/>
          </a:p>
        </p:txBody>
      </p:sp>
    </p:spTree>
    <p:extLst>
      <p:ext uri="{BB962C8B-B14F-4D97-AF65-F5344CB8AC3E}">
        <p14:creationId xmlns:p14="http://schemas.microsoft.com/office/powerpoint/2010/main" val="2619667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6B450-0DA6-4C78-A672-140D83BEE7A2}" type="datetimeFigureOut">
              <a:rPr lang="en-US" smtClean="0"/>
              <a:t>1/29/2021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ECEE4-C215-46A1-AE71-1A3F5FE6C12A}" type="slidenum">
              <a:rPr lang="en-US" smtClean="0"/>
              <a:t>‹#›</a:t>
            </a:fld>
            <a:endParaRPr lang="en-US"/>
          </a:p>
        </p:txBody>
      </p:sp>
    </p:spTree>
    <p:extLst>
      <p:ext uri="{BB962C8B-B14F-4D97-AF65-F5344CB8AC3E}">
        <p14:creationId xmlns:p14="http://schemas.microsoft.com/office/powerpoint/2010/main" val="3469347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6.xml"/><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15"/>
          <p:cNvSpPr>
            <a:spLocks noChangeArrowheads="1" noChangeShapeType="1" noTextEdit="1"/>
          </p:cNvSpPr>
          <p:nvPr/>
        </p:nvSpPr>
        <p:spPr bwMode="auto">
          <a:xfrm>
            <a:off x="2149928" y="383603"/>
            <a:ext cx="7040879" cy="2678521"/>
          </a:xfrm>
          <a:prstGeom prst="rect">
            <a:avLst/>
          </a:prstGeom>
        </p:spPr>
        <p:txBody>
          <a:bodyPr wrap="none" fromWordArt="1">
            <a:prstTxWarp prst="textCascadeUp">
              <a:avLst>
                <a:gd name="adj" fmla="val 44444"/>
              </a:avLst>
            </a:prstTxWarp>
          </a:bodyPr>
          <a:lstStyle/>
          <a:p>
            <a:pPr algn="ctr"/>
            <a:r>
              <a:rPr lang="vi-VN" sz="3600" b="1" kern="10" dirty="0" smtClean="0">
                <a:ln w="9525">
                  <a:solidFill>
                    <a:srgbClr val="CC0000"/>
                  </a:solidFill>
                  <a:round/>
                  <a:headEnd/>
                  <a:tailEnd/>
                </a:ln>
                <a:gradFill rotWithShape="1">
                  <a:gsLst>
                    <a:gs pos="0">
                      <a:srgbClr val="FFE701"/>
                    </a:gs>
                    <a:gs pos="100000">
                      <a:srgbClr val="FE3E02"/>
                    </a:gs>
                  </a:gsLst>
                  <a:lin ang="5400000" scaled="1"/>
                </a:gradFill>
                <a:effectLst>
                  <a:outerShdw dist="35921" dir="2700000" algn="ctr" rotWithShape="0">
                    <a:srgbClr val="868686">
                      <a:alpha val="50000"/>
                    </a:srgbClr>
                  </a:outerShdw>
                </a:effectLst>
                <a:latin typeface="+mj-lt"/>
                <a:ea typeface="Tahoma" panose="020B0604030504040204" pitchFamily="34" charset="0"/>
                <a:cs typeface="Tahoma" panose="020B0604030504040204" pitchFamily="34" charset="0"/>
              </a:rPr>
              <a:t>Tập làm văn</a:t>
            </a:r>
            <a:endParaRPr lang="en-US" sz="3600" b="1" kern="10" dirty="0">
              <a:ln w="9525">
                <a:solidFill>
                  <a:srgbClr val="CC0000"/>
                </a:solidFill>
                <a:round/>
                <a:headEnd/>
                <a:tailEnd/>
              </a:ln>
              <a:gradFill rotWithShape="1">
                <a:gsLst>
                  <a:gs pos="0">
                    <a:srgbClr val="FFE701"/>
                  </a:gs>
                  <a:gs pos="100000">
                    <a:srgbClr val="FE3E02"/>
                  </a:gs>
                </a:gsLst>
                <a:lin ang="5400000" scaled="1"/>
              </a:gradFill>
              <a:effectLst>
                <a:outerShdw dist="35921" dir="2700000" algn="ctr" rotWithShape="0">
                  <a:srgbClr val="868686">
                    <a:alpha val="50000"/>
                  </a:srgbClr>
                </a:outerShdw>
              </a:effectLst>
              <a:latin typeface="+mj-lt"/>
              <a:ea typeface="Tahoma" panose="020B0604030504040204" pitchFamily="34" charset="0"/>
              <a:cs typeface="Tahoma" panose="020B0604030504040204" pitchFamily="34" charset="0"/>
            </a:endParaRPr>
          </a:p>
        </p:txBody>
      </p:sp>
      <p:sp>
        <p:nvSpPr>
          <p:cNvPr id="3075" name="WordArt 16"/>
          <p:cNvSpPr>
            <a:spLocks noChangeArrowheads="1" noChangeShapeType="1" noTextEdit="1"/>
          </p:cNvSpPr>
          <p:nvPr/>
        </p:nvSpPr>
        <p:spPr bwMode="auto">
          <a:xfrm>
            <a:off x="1770016" y="3043646"/>
            <a:ext cx="9477104" cy="1745456"/>
          </a:xfrm>
          <a:prstGeom prst="rect">
            <a:avLst/>
          </a:prstGeom>
        </p:spPr>
        <p:txBody>
          <a:bodyPr wrap="none" fromWordArt="1">
            <a:prstTxWarp prst="textCascadeUp">
              <a:avLst>
                <a:gd name="adj" fmla="val 100000"/>
              </a:avLst>
            </a:prstTxWarp>
          </a:bodyPr>
          <a:lstStyle/>
          <a:p>
            <a:pPr algn="ctr"/>
            <a:r>
              <a:rPr lang="vi-VN" sz="3600" kern="10" dirty="0" smtClean="0">
                <a:ln w="9525">
                  <a:solidFill>
                    <a:srgbClr val="003386"/>
                  </a:solidFill>
                  <a:round/>
                  <a:headEnd/>
                  <a:tailEnd/>
                </a:ln>
                <a:gradFill rotWithShape="1">
                  <a:gsLst>
                    <a:gs pos="0">
                      <a:srgbClr val="116CFF"/>
                    </a:gs>
                    <a:gs pos="100000">
                      <a:srgbClr val="FFFFFF"/>
                    </a:gs>
                  </a:gsLst>
                  <a:lin ang="5400000" scaled="1"/>
                </a:gradFill>
                <a:effectLst>
                  <a:outerShdw dist="35921" dir="2700000" algn="ctr" rotWithShape="0">
                    <a:srgbClr val="868686">
                      <a:alpha val="50000"/>
                    </a:srgbClr>
                  </a:outerShdw>
                </a:effectLst>
                <a:latin typeface="+mj-lt"/>
                <a:ea typeface="Tahoma" panose="020B0604030504040204" pitchFamily="34" charset="0"/>
                <a:cs typeface="Tahoma" panose="020B0604030504040204" pitchFamily="34" charset="0"/>
              </a:rPr>
              <a:t>Luyện tập tóm tắt tin tức</a:t>
            </a:r>
            <a:endParaRPr lang="en-US" sz="3600" kern="10" dirty="0">
              <a:ln w="9525">
                <a:solidFill>
                  <a:srgbClr val="003386"/>
                </a:solidFill>
                <a:round/>
                <a:headEnd/>
                <a:tailEnd/>
              </a:ln>
              <a:gradFill rotWithShape="1">
                <a:gsLst>
                  <a:gs pos="0">
                    <a:srgbClr val="116CFF"/>
                  </a:gs>
                  <a:gs pos="100000">
                    <a:srgbClr val="FFFFFF"/>
                  </a:gs>
                </a:gsLst>
                <a:lin ang="5400000" scaled="1"/>
              </a:gradFill>
              <a:effectLst>
                <a:outerShdw dist="35921" dir="2700000" algn="ctr" rotWithShape="0">
                  <a:srgbClr val="868686">
                    <a:alpha val="50000"/>
                  </a:srgbClr>
                </a:outerShdw>
              </a:effectLst>
              <a:latin typeface="+mj-lt"/>
              <a:ea typeface="Tahoma" panose="020B0604030504040204" pitchFamily="34" charset="0"/>
              <a:cs typeface="Tahoma" panose="020B0604030504040204" pitchFamily="34" charset="0"/>
            </a:endParaRPr>
          </a:p>
        </p:txBody>
      </p:sp>
      <p:grpSp>
        <p:nvGrpSpPr>
          <p:cNvPr id="3076" name="Group 17"/>
          <p:cNvGrpSpPr>
            <a:grpSpLocks/>
          </p:cNvGrpSpPr>
          <p:nvPr/>
        </p:nvGrpSpPr>
        <p:grpSpPr bwMode="auto">
          <a:xfrm>
            <a:off x="114300" y="5181600"/>
            <a:ext cx="1866900" cy="1181100"/>
            <a:chOff x="2256" y="1536"/>
            <a:chExt cx="1176" cy="744"/>
          </a:xfrm>
        </p:grpSpPr>
        <p:pic>
          <p:nvPicPr>
            <p:cNvPr id="3078" name="Picture 18" descr="pretty_flower_purple_hb"/>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4" y="1632"/>
              <a:ext cx="648" cy="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9" name="Group 19"/>
            <p:cNvGrpSpPr>
              <a:grpSpLocks/>
            </p:cNvGrpSpPr>
            <p:nvPr/>
          </p:nvGrpSpPr>
          <p:grpSpPr bwMode="auto">
            <a:xfrm>
              <a:off x="2256" y="1536"/>
              <a:ext cx="864" cy="744"/>
              <a:chOff x="2256" y="1536"/>
              <a:chExt cx="864" cy="744"/>
            </a:xfrm>
          </p:grpSpPr>
          <p:pic>
            <p:nvPicPr>
              <p:cNvPr id="3080" name="Picture 20" descr="pretty_flower_red_hb"/>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4" y="1680"/>
                <a:ext cx="576"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21" descr="pretty_flower_yellow_hb"/>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00" y="1536"/>
                <a:ext cx="552" cy="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22" descr="pretty_flower_orange_hb"/>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56" y="1632"/>
                <a:ext cx="648" cy="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extLst>
      <p:ext uri="{BB962C8B-B14F-4D97-AF65-F5344CB8AC3E}">
        <p14:creationId xmlns:p14="http://schemas.microsoft.com/office/powerpoint/2010/main" val="1791484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763" y="954796"/>
            <a:ext cx="11733628" cy="1325563"/>
          </a:xfrm>
        </p:spPr>
        <p:txBody>
          <a:bodyPr>
            <a:normAutofit fontScale="90000"/>
          </a:bodyPr>
          <a:lstStyle/>
          <a:p>
            <a:r>
              <a:rPr lang="vi-VN" smtClean="0"/>
              <a:t> </a:t>
            </a:r>
            <a:r>
              <a:rPr lang="vi-VN" smtClean="0">
                <a:solidFill>
                  <a:srgbClr val="FF0000"/>
                </a:solidFill>
              </a:rPr>
              <a:t>3</a:t>
            </a:r>
            <a:r>
              <a:rPr lang="vi-VN">
                <a:solidFill>
                  <a:srgbClr val="FF0000"/>
                </a:solidFill>
              </a:rPr>
              <a:t>.</a:t>
            </a:r>
            <a:r>
              <a:rPr lang="vi-VN" smtClean="0">
                <a:solidFill>
                  <a:srgbClr val="FF0000"/>
                </a:solidFill>
              </a:rPr>
              <a:t>  </a:t>
            </a:r>
            <a:r>
              <a:rPr lang="vi-VN" smtClean="0"/>
              <a:t>Dựa vào cách đưa tin như trên, em hãy viết về </a:t>
            </a:r>
            <a:r>
              <a:rPr lang="vi-VN" dirty="0" smtClean="0"/>
              <a:t>hoạt động của chi đội, liên đội hay </a:t>
            </a:r>
            <a:r>
              <a:rPr lang="vi-VN" smtClean="0"/>
              <a:t>của trường mà em đang học ( </a:t>
            </a:r>
            <a:r>
              <a:rPr lang="vi-VN" dirty="0" smtClean="0"/>
              <a:t>hoặc tin về hoạt động của thôn xóm, phường xã mà em </a:t>
            </a:r>
            <a:r>
              <a:rPr lang="vi-VN" smtClean="0"/>
              <a:t>đang ở) ; sau đó tóm tắt tin ấy bằng một hoặc hai câu.</a:t>
            </a:r>
            <a:endParaRPr lang="en-US" dirty="0"/>
          </a:p>
        </p:txBody>
      </p:sp>
      <p:cxnSp>
        <p:nvCxnSpPr>
          <p:cNvPr id="5" name="Straight Connector 4"/>
          <p:cNvCxnSpPr/>
          <p:nvPr/>
        </p:nvCxnSpPr>
        <p:spPr>
          <a:xfrm flipV="1">
            <a:off x="142142" y="4177518"/>
            <a:ext cx="1645920" cy="1589650"/>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a:off x="122213" y="5809371"/>
            <a:ext cx="1806526" cy="28135"/>
          </a:xfrm>
          <a:prstGeom prst="line">
            <a:avLst/>
          </a:prstGeom>
        </p:spPr>
        <p:style>
          <a:lnRef idx="3">
            <a:schemeClr val="accent2"/>
          </a:lnRef>
          <a:fillRef idx="0">
            <a:schemeClr val="accent2"/>
          </a:fillRef>
          <a:effectRef idx="2">
            <a:schemeClr val="accent2"/>
          </a:effectRef>
          <a:fontRef idx="minor">
            <a:schemeClr val="tx1"/>
          </a:fontRef>
        </p:style>
      </p:cxnSp>
      <p:sp>
        <p:nvSpPr>
          <p:cNvPr id="10" name="TextBox 9"/>
          <p:cNvSpPr txBox="1"/>
          <p:nvPr/>
        </p:nvSpPr>
        <p:spPr>
          <a:xfrm>
            <a:off x="1788062" y="3713285"/>
            <a:ext cx="8018585" cy="647113"/>
          </a:xfrm>
          <a:prstGeom prst="rect">
            <a:avLst/>
          </a:prstGeom>
          <a:noFill/>
        </p:spPr>
        <p:txBody>
          <a:bodyPr wrap="square" rtlCol="0">
            <a:spAutoFit/>
          </a:bodyPr>
          <a:lstStyle/>
          <a:p>
            <a:endParaRPr lang="en-US" dirty="0"/>
          </a:p>
        </p:txBody>
      </p:sp>
      <p:sp>
        <p:nvSpPr>
          <p:cNvPr id="11" name="TextBox 10"/>
          <p:cNvSpPr txBox="1"/>
          <p:nvPr/>
        </p:nvSpPr>
        <p:spPr>
          <a:xfrm>
            <a:off x="2013145" y="5584288"/>
            <a:ext cx="8510954" cy="787790"/>
          </a:xfrm>
          <a:prstGeom prst="rect">
            <a:avLst/>
          </a:prstGeom>
          <a:noFill/>
        </p:spPr>
        <p:txBody>
          <a:bodyPr wrap="square" rtlCol="0">
            <a:spAutoFit/>
          </a:bodyPr>
          <a:lstStyle/>
          <a:p>
            <a:endParaRPr lang="en-US" dirty="0"/>
          </a:p>
        </p:txBody>
      </p:sp>
      <p:sp>
        <p:nvSpPr>
          <p:cNvPr id="12" name="TextBox 11"/>
          <p:cNvSpPr txBox="1"/>
          <p:nvPr/>
        </p:nvSpPr>
        <p:spPr>
          <a:xfrm>
            <a:off x="2013145" y="5384682"/>
            <a:ext cx="10138117" cy="584775"/>
          </a:xfrm>
          <a:prstGeom prst="rect">
            <a:avLst/>
          </a:prstGeom>
          <a:noFill/>
        </p:spPr>
        <p:txBody>
          <a:bodyPr wrap="square" rtlCol="0">
            <a:spAutoFit/>
          </a:bodyPr>
          <a:lstStyle/>
          <a:p>
            <a:r>
              <a:rPr lang="vi-VN" sz="3200" dirty="0" smtClean="0">
                <a:latin typeface="+mj-lt"/>
              </a:rPr>
              <a:t>Tin về ngày phát động ủng hộ quỹ vì người nghèo ở khu phố</a:t>
            </a:r>
            <a:endParaRPr lang="en-US" sz="3200" dirty="0">
              <a:latin typeface="+mj-lt"/>
            </a:endParaRPr>
          </a:p>
        </p:txBody>
      </p:sp>
      <p:sp>
        <p:nvSpPr>
          <p:cNvPr id="13" name="TextBox 12"/>
          <p:cNvSpPr txBox="1"/>
          <p:nvPr/>
        </p:nvSpPr>
        <p:spPr>
          <a:xfrm>
            <a:off x="1928739" y="3775623"/>
            <a:ext cx="9825111" cy="584775"/>
          </a:xfrm>
          <a:prstGeom prst="rect">
            <a:avLst/>
          </a:prstGeom>
          <a:noFill/>
        </p:spPr>
        <p:txBody>
          <a:bodyPr wrap="square" rtlCol="0">
            <a:spAutoFit/>
          </a:bodyPr>
          <a:lstStyle/>
          <a:p>
            <a:r>
              <a:rPr lang="vi-VN" sz="3200" dirty="0" smtClean="0">
                <a:latin typeface="+mj-lt"/>
              </a:rPr>
              <a:t>Phong trào đền ơn đáp nghĩa </a:t>
            </a:r>
            <a:r>
              <a:rPr lang="vi-VN" sz="3200" smtClean="0">
                <a:latin typeface="+mj-lt"/>
              </a:rPr>
              <a:t>ở phường ( trường)  </a:t>
            </a:r>
            <a:r>
              <a:rPr lang="vi-VN" sz="3200" dirty="0" smtClean="0">
                <a:latin typeface="+mj-lt"/>
              </a:rPr>
              <a:t>em</a:t>
            </a:r>
            <a:endParaRPr lang="en-US" sz="3200" dirty="0">
              <a:latin typeface="+mj-lt"/>
            </a:endParaRPr>
          </a:p>
        </p:txBody>
      </p:sp>
    </p:spTree>
    <p:extLst>
      <p:ext uri="{BB962C8B-B14F-4D97-AF65-F5344CB8AC3E}">
        <p14:creationId xmlns:p14="http://schemas.microsoft.com/office/powerpoint/2010/main" val="375901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6" name="Picture 2" descr="zodiac – xemanh.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496800" cy="716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5319" name="WordArt 7"/>
          <p:cNvSpPr>
            <a:spLocks noChangeArrowheads="1" noChangeShapeType="1" noTextEdit="1"/>
          </p:cNvSpPr>
          <p:nvPr/>
        </p:nvSpPr>
        <p:spPr bwMode="auto">
          <a:xfrm>
            <a:off x="914400" y="1447800"/>
            <a:ext cx="10464800" cy="3886200"/>
          </a:xfrm>
          <a:prstGeom prst="rect">
            <a:avLst/>
          </a:prstGeom>
        </p:spPr>
        <p:txBody>
          <a:bodyPr wrap="none" fromWordArt="1">
            <a:prstTxWarp prst="textCurveUp">
              <a:avLst>
                <a:gd name="adj" fmla="val 56338"/>
              </a:avLst>
            </a:prstTxWarp>
          </a:bodyPr>
          <a:lstStyle/>
          <a:p>
            <a:pPr algn="ctr"/>
            <a:r>
              <a:rPr lang="vi-VN" sz="3600" kern="10">
                <a:ln w="9525">
                  <a:solidFill>
                    <a:srgbClr val="006600"/>
                  </a:solidFill>
                  <a:round/>
                  <a:headEnd/>
                  <a:tailEnd/>
                </a:ln>
                <a:solidFill>
                  <a:srgbClr val="D60093"/>
                </a:solidFill>
                <a:effectLst>
                  <a:outerShdw dist="107763" dir="2700000" algn="ctr" rotWithShape="0">
                    <a:srgbClr val="808080">
                      <a:alpha val="50000"/>
                    </a:srgbClr>
                  </a:outerShdw>
                </a:effectLst>
                <a:latin typeface="+mj-lt"/>
                <a:cs typeface="Arial"/>
              </a:rPr>
              <a:t>chúc các em chăm ngoan</a:t>
            </a:r>
          </a:p>
        </p:txBody>
      </p:sp>
    </p:spTree>
    <p:extLst>
      <p:ext uri="{BB962C8B-B14F-4D97-AF65-F5344CB8AC3E}">
        <p14:creationId xmlns:p14="http://schemas.microsoft.com/office/powerpoint/2010/main" val="379454122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525319"/>
                                        </p:tgtEl>
                                        <p:attrNameLst>
                                          <p:attrName>style.visibility</p:attrName>
                                        </p:attrNameLst>
                                      </p:cBhvr>
                                      <p:to>
                                        <p:strVal val="visible"/>
                                      </p:to>
                                    </p:set>
                                    <p:anim calcmode="lin" valueType="num">
                                      <p:cBhvr>
                                        <p:cTn id="7" dur="3000" fill="hold"/>
                                        <p:tgtEl>
                                          <p:spTgt spid="525319"/>
                                        </p:tgtEl>
                                        <p:attrNameLst>
                                          <p:attrName>ppt_w</p:attrName>
                                        </p:attrNameLst>
                                      </p:cBhvr>
                                      <p:tavLst>
                                        <p:tav tm="0">
                                          <p:val>
                                            <p:fltVal val="0"/>
                                          </p:val>
                                        </p:tav>
                                        <p:tav tm="100000">
                                          <p:val>
                                            <p:strVal val="#ppt_w"/>
                                          </p:val>
                                        </p:tav>
                                      </p:tavLst>
                                    </p:anim>
                                    <p:anim calcmode="lin" valueType="num">
                                      <p:cBhvr>
                                        <p:cTn id="8" dur="3000" fill="hold"/>
                                        <p:tgtEl>
                                          <p:spTgt spid="525319"/>
                                        </p:tgtEl>
                                        <p:attrNameLst>
                                          <p:attrName>ppt_h</p:attrName>
                                        </p:attrNameLst>
                                      </p:cBhvr>
                                      <p:tavLst>
                                        <p:tav tm="0">
                                          <p:val>
                                            <p:fltVal val="0"/>
                                          </p:val>
                                        </p:tav>
                                        <p:tav tm="100000">
                                          <p:val>
                                            <p:strVal val="#ppt_h"/>
                                          </p:val>
                                        </p:tav>
                                      </p:tavLst>
                                    </p:anim>
                                    <p:anim calcmode="lin" valueType="num">
                                      <p:cBhvr>
                                        <p:cTn id="9" dur="3000" fill="hold"/>
                                        <p:tgtEl>
                                          <p:spTgt spid="525319"/>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52531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3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Text Box 6"/>
          <p:cNvSpPr txBox="1">
            <a:spLocks noChangeArrowheads="1"/>
          </p:cNvSpPr>
          <p:nvPr/>
        </p:nvSpPr>
        <p:spPr bwMode="auto">
          <a:xfrm>
            <a:off x="838200" y="95251"/>
            <a:ext cx="350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vi-VN" altLang="en-US" sz="2800" b="1" u="sng" smtClean="0">
                <a:solidFill>
                  <a:srgbClr val="6600FF"/>
                </a:solidFill>
                <a:latin typeface="Times New Roman" panose="02020603050405020304" pitchFamily="18" charset="0"/>
                <a:cs typeface="Times New Roman" panose="02020603050405020304" pitchFamily="18" charset="0"/>
              </a:rPr>
              <a:t>Ôn bài </a:t>
            </a:r>
            <a:r>
              <a:rPr lang="vi-VN" altLang="en-US" sz="2800" b="1" u="sng" dirty="0" smtClean="0">
                <a:solidFill>
                  <a:srgbClr val="6600FF"/>
                </a:solidFill>
                <a:latin typeface="Times New Roman" panose="02020603050405020304" pitchFamily="18" charset="0"/>
                <a:cs typeface="Times New Roman" panose="02020603050405020304" pitchFamily="18" charset="0"/>
              </a:rPr>
              <a:t>cũ</a:t>
            </a:r>
            <a:endParaRPr lang="en-US" altLang="en-US" sz="2800" b="1" dirty="0">
              <a:solidFill>
                <a:srgbClr val="6600FF"/>
              </a:solidFill>
              <a:latin typeface="Times New Roman" panose="02020603050405020304" pitchFamily="18" charset="0"/>
              <a:cs typeface="Times New Roman" panose="02020603050405020304" pitchFamily="18" charset="0"/>
            </a:endParaRPr>
          </a:p>
        </p:txBody>
      </p:sp>
      <p:sp>
        <p:nvSpPr>
          <p:cNvPr id="6" name="Rectangle 3"/>
          <p:cNvSpPr txBox="1">
            <a:spLocks noChangeArrowheads="1"/>
          </p:cNvSpPr>
          <p:nvPr/>
        </p:nvSpPr>
        <p:spPr>
          <a:xfrm>
            <a:off x="487363" y="757238"/>
            <a:ext cx="6400800" cy="6175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defRPr/>
            </a:pPr>
            <a:r>
              <a:rPr lang="en-US" sz="3600" smtClean="0">
                <a:latin typeface="Times New Roman" pitchFamily="18" charset="0"/>
                <a:cs typeface="Times New Roman" pitchFamily="18" charset="0"/>
              </a:rPr>
              <a:t>1.Thế nào là tóm tắt tin tức?</a:t>
            </a:r>
          </a:p>
        </p:txBody>
      </p:sp>
      <p:sp>
        <p:nvSpPr>
          <p:cNvPr id="7" name="Text Box 12"/>
          <p:cNvSpPr txBox="1">
            <a:spLocks noChangeArrowheads="1"/>
          </p:cNvSpPr>
          <p:nvPr/>
        </p:nvSpPr>
        <p:spPr bwMode="auto">
          <a:xfrm>
            <a:off x="506413" y="2555875"/>
            <a:ext cx="8408987" cy="929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sz="3600">
                <a:latin typeface="Times New Roman" pitchFamily="18" charset="0"/>
                <a:cs typeface="Times New Roman" pitchFamily="18" charset="0"/>
              </a:rPr>
              <a:t>2. Muốn tóm tắt tin tức ta cần phải làm gì ?</a:t>
            </a:r>
          </a:p>
        </p:txBody>
      </p:sp>
      <p:sp>
        <p:nvSpPr>
          <p:cNvPr id="8" name="Text Box 5"/>
          <p:cNvSpPr txBox="1">
            <a:spLocks noChangeArrowheads="1"/>
          </p:cNvSpPr>
          <p:nvPr/>
        </p:nvSpPr>
        <p:spPr bwMode="auto">
          <a:xfrm>
            <a:off x="266700" y="1412874"/>
            <a:ext cx="116776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600" smtClean="0">
                <a:solidFill>
                  <a:srgbClr val="0000FF"/>
                </a:solidFill>
                <a:effectLst/>
                <a:latin typeface="Times New Roman" pitchFamily="18" charset="0"/>
                <a:cs typeface="Times New Roman" pitchFamily="18" charset="0"/>
              </a:rPr>
              <a:t>     Tóm tắt tin tức là tạo ra các tin tức ngắn hơn nhưng vẫn nêu được ý chính của tin được tóm tắt.</a:t>
            </a:r>
            <a:endParaRPr lang="en-US" sz="3600">
              <a:solidFill>
                <a:srgbClr val="FF3300"/>
              </a:solidFill>
              <a:effectLst/>
              <a:latin typeface="Times New Roman" pitchFamily="18" charset="0"/>
              <a:cs typeface="Times New Roman" pitchFamily="18" charset="0"/>
            </a:endParaRPr>
          </a:p>
        </p:txBody>
      </p:sp>
      <p:sp>
        <p:nvSpPr>
          <p:cNvPr id="9" name="Text Box 13"/>
          <p:cNvSpPr txBox="1">
            <a:spLocks noChangeArrowheads="1"/>
          </p:cNvSpPr>
          <p:nvPr/>
        </p:nvSpPr>
        <p:spPr bwMode="auto">
          <a:xfrm>
            <a:off x="211138" y="3276600"/>
            <a:ext cx="1173321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defRPr/>
            </a:pPr>
            <a:r>
              <a:rPr lang="vi-VN" sz="3600">
                <a:solidFill>
                  <a:srgbClr val="3333FF"/>
                </a:solidFill>
                <a:latin typeface="Times New Roman" pitchFamily="18" charset="0"/>
                <a:cs typeface="Times New Roman" pitchFamily="18" charset="0"/>
              </a:rPr>
              <a:t> - Đọc kĩ để nắm vững nội dung bản tin.</a:t>
            </a:r>
          </a:p>
          <a:p>
            <a:pPr>
              <a:defRPr/>
            </a:pPr>
            <a:r>
              <a:rPr lang="vi-VN" sz="3600">
                <a:solidFill>
                  <a:srgbClr val="3333FF"/>
                </a:solidFill>
                <a:latin typeface="Times New Roman" pitchFamily="18" charset="0"/>
                <a:cs typeface="Times New Roman" pitchFamily="18" charset="0"/>
              </a:rPr>
              <a:t> </a:t>
            </a:r>
            <a:r>
              <a:rPr lang="vi-VN" sz="3600" smtClean="0">
                <a:solidFill>
                  <a:srgbClr val="3333FF"/>
                </a:solidFill>
                <a:latin typeface="Times New Roman" pitchFamily="18" charset="0"/>
                <a:cs typeface="Times New Roman" pitchFamily="18" charset="0"/>
              </a:rPr>
              <a:t>- </a:t>
            </a:r>
            <a:r>
              <a:rPr lang="vi-VN" sz="3600">
                <a:solidFill>
                  <a:srgbClr val="3333FF"/>
                </a:solidFill>
                <a:latin typeface="Times New Roman" pitchFamily="18" charset="0"/>
                <a:cs typeface="Times New Roman" pitchFamily="18" charset="0"/>
              </a:rPr>
              <a:t>Chia bản tin thành các đoạn. </a:t>
            </a:r>
          </a:p>
          <a:p>
            <a:pPr>
              <a:defRPr/>
            </a:pPr>
            <a:r>
              <a:rPr lang="vi-VN" sz="3600">
                <a:solidFill>
                  <a:srgbClr val="3333FF"/>
                </a:solidFill>
                <a:latin typeface="Times New Roman" pitchFamily="18" charset="0"/>
                <a:cs typeface="Times New Roman" pitchFamily="18" charset="0"/>
              </a:rPr>
              <a:t> </a:t>
            </a:r>
            <a:r>
              <a:rPr lang="vi-VN" sz="3600" smtClean="0">
                <a:solidFill>
                  <a:srgbClr val="3333FF"/>
                </a:solidFill>
                <a:latin typeface="Times New Roman" pitchFamily="18" charset="0"/>
                <a:cs typeface="Times New Roman" pitchFamily="18" charset="0"/>
              </a:rPr>
              <a:t>- </a:t>
            </a:r>
            <a:r>
              <a:rPr lang="vi-VN" sz="3600">
                <a:solidFill>
                  <a:srgbClr val="3333FF"/>
                </a:solidFill>
                <a:latin typeface="Times New Roman" pitchFamily="18" charset="0"/>
                <a:cs typeface="Times New Roman" pitchFamily="18" charset="0"/>
              </a:rPr>
              <a:t>Xác định sự việc chính ở mỗi đoạn.</a:t>
            </a:r>
          </a:p>
          <a:p>
            <a:pPr>
              <a:defRPr/>
            </a:pPr>
            <a:r>
              <a:rPr lang="vi-VN" sz="3600" smtClean="0">
                <a:solidFill>
                  <a:srgbClr val="3333FF"/>
                </a:solidFill>
                <a:latin typeface="Times New Roman" pitchFamily="18" charset="0"/>
                <a:cs typeface="Times New Roman" pitchFamily="18" charset="0"/>
              </a:rPr>
              <a:t> </a:t>
            </a:r>
            <a:r>
              <a:rPr lang="vi-VN" sz="3600">
                <a:solidFill>
                  <a:srgbClr val="3333FF"/>
                </a:solidFill>
                <a:latin typeface="Times New Roman" pitchFamily="18" charset="0"/>
                <a:cs typeface="Times New Roman" pitchFamily="18" charset="0"/>
              </a:rPr>
              <a:t>- Tuỳ mục đích tóm tắt, có thể trình bày mỗi sự </a:t>
            </a:r>
            <a:r>
              <a:rPr lang="vi-VN" sz="3600" smtClean="0">
                <a:solidFill>
                  <a:srgbClr val="3333FF"/>
                </a:solidFill>
                <a:latin typeface="Times New Roman" pitchFamily="18" charset="0"/>
                <a:cs typeface="Times New Roman" pitchFamily="18" charset="0"/>
              </a:rPr>
              <a:t>việc</a:t>
            </a:r>
            <a:r>
              <a:rPr lang="en-US" sz="3600" smtClean="0">
                <a:solidFill>
                  <a:srgbClr val="3333FF"/>
                </a:solidFill>
                <a:latin typeface="Times New Roman" pitchFamily="18" charset="0"/>
                <a:cs typeface="Times New Roman" pitchFamily="18" charset="0"/>
              </a:rPr>
              <a:t> chính </a:t>
            </a:r>
            <a:r>
              <a:rPr lang="en-US" sz="3600">
                <a:solidFill>
                  <a:srgbClr val="3333FF"/>
                </a:solidFill>
                <a:latin typeface="Times New Roman" pitchFamily="18" charset="0"/>
                <a:cs typeface="Times New Roman" pitchFamily="18" charset="0"/>
              </a:rPr>
              <a:t>bằng một, hai câu hoặc bằng những </a:t>
            </a:r>
            <a:r>
              <a:rPr lang="en-US" sz="3600" smtClean="0">
                <a:solidFill>
                  <a:srgbClr val="3333FF"/>
                </a:solidFill>
                <a:latin typeface="Times New Roman" pitchFamily="18" charset="0"/>
                <a:cs typeface="Times New Roman" pitchFamily="18" charset="0"/>
              </a:rPr>
              <a:t>số </a:t>
            </a:r>
            <a:r>
              <a:rPr lang="en-US" sz="3600">
                <a:solidFill>
                  <a:srgbClr val="3333FF"/>
                </a:solidFill>
                <a:latin typeface="Times New Roman" pitchFamily="18" charset="0"/>
                <a:cs typeface="Times New Roman" pitchFamily="18" charset="0"/>
              </a:rPr>
              <a:t>liệu, từ ngữ nổi bật.</a:t>
            </a:r>
            <a:endParaRPr lang="en-US" sz="3600">
              <a:solidFill>
                <a:srgbClr val="3333FF"/>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89209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iterate type="lt">
                                    <p:tmPct val="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wedg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iterate type="lt">
                                    <p:tmPct val="0"/>
                                  </p:iterate>
                                  <p:childTnLst>
                                    <p:animEffect transition="out" filter="fade">
                                      <p:cBhvr>
                                        <p:cTn id="11" dur="500"/>
                                        <p:tgtEl>
                                          <p:spTgt spid="6">
                                            <p:txEl>
                                              <p:pRg st="0" end="0"/>
                                            </p:txEl>
                                          </p:spTgt>
                                        </p:tgtEl>
                                      </p:cBhvr>
                                    </p:animEffect>
                                    <p:set>
                                      <p:cBhvr>
                                        <p:cTn id="12" dur="1" fill="hold">
                                          <p:stCondLst>
                                            <p:cond delay="499"/>
                                          </p:stCondLst>
                                        </p:cTn>
                                        <p:tgtEl>
                                          <p:spTgt spid="6">
                                            <p:txEl>
                                              <p:pRg st="0" end="0"/>
                                            </p:txEl>
                                          </p:spTgt>
                                        </p:tgtEl>
                                        <p:attrNameLst>
                                          <p:attrName>style.visibility</p:attrName>
                                        </p:attrNameLst>
                                      </p:cBhvr>
                                      <p:to>
                                        <p:strVal val="hidden"/>
                                      </p:to>
                                    </p:set>
                                  </p:childTnLst>
                                </p:cTn>
                              </p:par>
                              <p:par>
                                <p:cTn id="13" presetID="6" presetClass="entr" presetSubtype="16" fill="hold" nodeType="with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circle(in)">
                                      <p:cBhvr>
                                        <p:cTn id="15" dur="2000"/>
                                        <p:tgtEl>
                                          <p:spTgt spid="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xit" presetSubtype="0" fill="hold" grpId="0" nodeType="clickEffect">
                                  <p:stCondLst>
                                    <p:cond delay="0"/>
                                  </p:stCondLst>
                                  <p:childTnLst>
                                    <p:anim calcmode="lin" valueType="num">
                                      <p:cBhvr>
                                        <p:cTn id="19" dur="500"/>
                                        <p:tgtEl>
                                          <p:spTgt spid="8">
                                            <p:txEl>
                                              <p:pRg st="0" end="0"/>
                                            </p:txEl>
                                          </p:spTgt>
                                        </p:tgtEl>
                                        <p:attrNameLst>
                                          <p:attrName>ppt_w</p:attrName>
                                        </p:attrNameLst>
                                      </p:cBhvr>
                                      <p:tavLst>
                                        <p:tav tm="0">
                                          <p:val>
                                            <p:strVal val="ppt_w"/>
                                          </p:val>
                                        </p:tav>
                                        <p:tav tm="100000">
                                          <p:val>
                                            <p:fltVal val="0"/>
                                          </p:val>
                                        </p:tav>
                                      </p:tavLst>
                                    </p:anim>
                                    <p:anim calcmode="lin" valueType="num">
                                      <p:cBhvr>
                                        <p:cTn id="20" dur="500"/>
                                        <p:tgtEl>
                                          <p:spTgt spid="8">
                                            <p:txEl>
                                              <p:pRg st="0" end="0"/>
                                            </p:txEl>
                                          </p:spTgt>
                                        </p:tgtEl>
                                        <p:attrNameLst>
                                          <p:attrName>ppt_h</p:attrName>
                                        </p:attrNameLst>
                                      </p:cBhvr>
                                      <p:tavLst>
                                        <p:tav tm="0">
                                          <p:val>
                                            <p:strVal val="ppt_h"/>
                                          </p:val>
                                        </p:tav>
                                        <p:tav tm="100000">
                                          <p:val>
                                            <p:fltVal val="0"/>
                                          </p:val>
                                        </p:tav>
                                      </p:tavLst>
                                    </p:anim>
                                    <p:animEffect transition="out" filter="fade">
                                      <p:cBhvr>
                                        <p:cTn id="21" dur="500"/>
                                        <p:tgtEl>
                                          <p:spTgt spid="8">
                                            <p:txEl>
                                              <p:pRg st="0" end="0"/>
                                            </p:txEl>
                                          </p:spTgt>
                                        </p:tgtEl>
                                      </p:cBhvr>
                                    </p:animEffect>
                                    <p:set>
                                      <p:cBhvr>
                                        <p:cTn id="22" dur="1" fill="hold">
                                          <p:stCondLst>
                                            <p:cond delay="499"/>
                                          </p:stCondLst>
                                        </p:cTn>
                                        <p:tgtEl>
                                          <p:spTgt spid="8">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circle(in)">
                                      <p:cBhvr>
                                        <p:cTn id="27" dur="20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edge">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build="allAtOnce"/>
      <p:bldP spid="8" grpId="0" build="allAtOnce"/>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idx="1"/>
          </p:nvPr>
        </p:nvSpPr>
        <p:spPr>
          <a:xfrm>
            <a:off x="2154238" y="1322388"/>
            <a:ext cx="8229600" cy="838200"/>
          </a:xfrm>
        </p:spPr>
        <p:txBody>
          <a:bodyPr/>
          <a:lstStyle/>
          <a:p>
            <a:pPr marL="0" indent="0" algn="ctr">
              <a:buNone/>
            </a:pPr>
            <a:r>
              <a:rPr lang="en-US" sz="4000" smtClean="0">
                <a:latin typeface="Times New Roman" pitchFamily="18" charset="0"/>
                <a:cs typeface="Times New Roman" pitchFamily="18" charset="0"/>
              </a:rPr>
              <a:t> Luyện tập tóm tắt tin tức ( tr 72)</a:t>
            </a:r>
          </a:p>
        </p:txBody>
      </p:sp>
      <p:sp>
        <p:nvSpPr>
          <p:cNvPr id="5" name="Rectangle 7"/>
          <p:cNvSpPr>
            <a:spLocks noChangeArrowheads="1"/>
          </p:cNvSpPr>
          <p:nvPr/>
        </p:nvSpPr>
        <p:spPr bwMode="auto">
          <a:xfrm>
            <a:off x="2154238" y="284163"/>
            <a:ext cx="7924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vi-VN" sz="4000" u="sng">
                <a:latin typeface="Times New Roman" pitchFamily="18" charset="0"/>
                <a:cs typeface="Times New Roman" pitchFamily="18" charset="0"/>
              </a:rPr>
              <a:t>Tập làm văn</a:t>
            </a:r>
          </a:p>
        </p:txBody>
      </p:sp>
    </p:spTree>
    <p:extLst>
      <p:ext uri="{BB962C8B-B14F-4D97-AF65-F5344CB8AC3E}">
        <p14:creationId xmlns:p14="http://schemas.microsoft.com/office/powerpoint/2010/main" val="3107132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713" y="4022315"/>
            <a:ext cx="11974287" cy="2387600"/>
          </a:xfrm>
        </p:spPr>
        <p:txBody>
          <a:bodyPr>
            <a:noAutofit/>
          </a:bodyPr>
          <a:lstStyle/>
          <a:p>
            <a:pPr algn="l">
              <a:lnSpc>
                <a:spcPct val="150000"/>
              </a:lnSpc>
            </a:pPr>
            <a:r>
              <a:rPr lang="vi-VN" sz="3600" smtClean="0"/>
              <a:t> </a:t>
            </a:r>
            <a:r>
              <a:rPr lang="vi-VN" sz="3600" smtClean="0">
                <a:solidFill>
                  <a:srgbClr val="FF0000"/>
                </a:solidFill>
              </a:rPr>
              <a:t>1. Đọc các đoạn văn sau</a:t>
            </a:r>
            <a:r>
              <a:rPr lang="vi-VN" sz="3600" smtClean="0"/>
              <a:t>:</a:t>
            </a:r>
            <a:r>
              <a:rPr lang="vi-VN" sz="3600" dirty="0" smtClean="0"/>
              <a:t/>
            </a:r>
            <a:br>
              <a:rPr lang="vi-VN" sz="3600" dirty="0" smtClean="0"/>
            </a:br>
            <a:r>
              <a:rPr lang="vi-VN" sz="3600" dirty="0" smtClean="0"/>
              <a:t>a)Được sự quan tâm của Hội Khuyến học phường An Sơn (Tam Kì, Quảng Nam), Liên đội Thiếu niên Tiền phong Hồ Chí Minh Trường Tiểu học Lê Văn Tám vừa tổ chức trao 10 suất học bổng cho các bạn học sinh nghèo học giỏi và 12 phần quà cho các bạn có hoàn cảnh đặc biệt khó khăn ở lớp học tình thương. Cũng trong dịp này, Liên đội đã tặng 2 suất học bổng cho các bạn ở Trường Tiểu học </a:t>
            </a:r>
            <a:r>
              <a:rPr lang="vi-VN" sz="3600" smtClean="0"/>
              <a:t>Tam Thăng.</a:t>
            </a:r>
            <a:endParaRPr lang="en-US" sz="3600" dirty="0"/>
          </a:p>
        </p:txBody>
      </p:sp>
    </p:spTree>
    <p:extLst>
      <p:ext uri="{BB962C8B-B14F-4D97-AF65-F5344CB8AC3E}">
        <p14:creationId xmlns:p14="http://schemas.microsoft.com/office/powerpoint/2010/main" val="1708591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685" y="2690313"/>
            <a:ext cx="11615057" cy="1325563"/>
          </a:xfrm>
        </p:spPr>
        <p:txBody>
          <a:bodyPr>
            <a:noAutofit/>
          </a:bodyPr>
          <a:lstStyle/>
          <a:p>
            <a:pPr>
              <a:lnSpc>
                <a:spcPct val="150000"/>
              </a:lnSpc>
            </a:pPr>
            <a:r>
              <a:rPr lang="vi-VN" sz="3000" dirty="0" smtClean="0"/>
              <a:t>b) 236 bạn học sinh tiểu học đến từ nhiều nước khác nhau cùng sống chung dưới một mái nhà ấm cúng: Trường Quốc tế Liên hợp quốc ( Vạn Phúc, Hà Nội). Tuy mang màu da vàng, trắng, đen, nâu khác nhau nhưng tất cả đều gắn bó với nhau như anh em một nhà. Hằng tuần, vào ngày thứ sáu, các bạn tổ chức buổi </a:t>
            </a:r>
            <a:r>
              <a:rPr lang="vi-VN" sz="3000" smtClean="0"/>
              <a:t>sinh hoạt </a:t>
            </a:r>
            <a:r>
              <a:rPr lang="vi-VN" sz="3000" dirty="0" smtClean="0"/>
              <a:t>cộng đồng với nhiều hoạt động lí thú: tự giới thiệu, sinh hoạt chủ đề, chơi trò chơi,... Mỗi năm một lần, Trường Quốc tế Liên hợp quốc tổ chức hội chợ. Các bạn học sinh sẽ tự làm các sản phẩm và bán tại hội chợ. Số tiền thu được, các bạn gửi tặng chương trình Phẫu thuật nụ cười.</a:t>
            </a:r>
            <a:endParaRPr lang="en-US" sz="3000" dirty="0"/>
          </a:p>
        </p:txBody>
      </p:sp>
    </p:spTree>
    <p:extLst>
      <p:ext uri="{BB962C8B-B14F-4D97-AF65-F5344CB8AC3E}">
        <p14:creationId xmlns:p14="http://schemas.microsoft.com/office/powerpoint/2010/main" val="1411114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0050" y="209550"/>
            <a:ext cx="4695516" cy="461665"/>
          </a:xfrm>
          <a:prstGeom prst="rect">
            <a:avLst/>
          </a:prstGeom>
          <a:noFill/>
        </p:spPr>
        <p:txBody>
          <a:bodyPr wrap="none" rtlCol="0">
            <a:spAutoFit/>
          </a:bodyPr>
          <a:lstStyle/>
          <a:p>
            <a:r>
              <a:rPr lang="en-US" sz="2400" smtClean="0">
                <a:solidFill>
                  <a:srgbClr val="FF0000"/>
                </a:solidFill>
                <a:latin typeface="Times New Roman" pitchFamily="18" charset="0"/>
                <a:cs typeface="Times New Roman" pitchFamily="18" charset="0"/>
              </a:rPr>
              <a:t>Bản tin </a:t>
            </a:r>
            <a:r>
              <a:rPr lang="en-US" sz="2400" smtClean="0">
                <a:solidFill>
                  <a:srgbClr val="FF0000"/>
                </a:solidFill>
                <a:latin typeface="Times New Roman" pitchFamily="18" charset="0"/>
                <a:cs typeface="Times New Roman" pitchFamily="18" charset="0"/>
              </a:rPr>
              <a:t>a) có </a:t>
            </a:r>
            <a:r>
              <a:rPr lang="en-US" sz="2400" smtClean="0">
                <a:solidFill>
                  <a:srgbClr val="FF0000"/>
                </a:solidFill>
                <a:latin typeface="Times New Roman" pitchFamily="18" charset="0"/>
                <a:cs typeface="Times New Roman" pitchFamily="18" charset="0"/>
              </a:rPr>
              <a:t>các sự việc chính nào? </a:t>
            </a:r>
            <a:endParaRPr lang="vi-VN" sz="2400">
              <a:solidFill>
                <a:srgbClr val="FF0000"/>
              </a:solidFill>
              <a:latin typeface="Times New Roman" pitchFamily="18" charset="0"/>
              <a:cs typeface="Times New Roman" pitchFamily="18" charset="0"/>
            </a:endParaRPr>
          </a:p>
        </p:txBody>
      </p:sp>
      <p:sp>
        <p:nvSpPr>
          <p:cNvPr id="5" name="Rectangle 4"/>
          <p:cNvSpPr/>
          <p:nvPr/>
        </p:nvSpPr>
        <p:spPr>
          <a:xfrm>
            <a:off x="228600" y="614065"/>
            <a:ext cx="5753100" cy="6186309"/>
          </a:xfrm>
          <a:prstGeom prst="rect">
            <a:avLst/>
          </a:prstGeom>
          <a:ln w="9525">
            <a:solidFill>
              <a:schemeClr val="tx1"/>
            </a:solidFill>
          </a:ln>
        </p:spPr>
        <p:txBody>
          <a:bodyPr wrap="square">
            <a:spAutoFit/>
          </a:bodyPr>
          <a:lstStyle/>
          <a:p>
            <a:pPr algn="just">
              <a:lnSpc>
                <a:spcPct val="200000"/>
              </a:lnSpc>
            </a:pPr>
            <a:r>
              <a:rPr lang="vi-VN" sz="2200" smtClean="0">
                <a:latin typeface="+mj-lt"/>
              </a:rPr>
              <a:t>   a) Được </a:t>
            </a:r>
            <a:r>
              <a:rPr lang="vi-VN" sz="2200">
                <a:latin typeface="+mj-lt"/>
              </a:rPr>
              <a:t>sự quan tâm của Hội Khuyến học phường An Sơn (Tam Kì, Quảng Nam), Liên đội Thiếu niên Tiền phong Hồ Chí Minh Trường Tiểu học Lê Văn Tám vừa tổ chức trao 10 suất học bổng cho các bạn học sinh nghèo học giỏi và 12 phần quà cho các bạn có hoàn cảnh đặc biệt khó khăn ở lớp học tình thương. Cũng trong dịp này, Liên đội đã tặng 2 suất học bổng cho các bạn ở Trường Tiểu học Tam Thăng.</a:t>
            </a:r>
          </a:p>
        </p:txBody>
      </p:sp>
      <p:sp>
        <p:nvSpPr>
          <p:cNvPr id="7" name="Rectangle 6"/>
          <p:cNvSpPr/>
          <p:nvPr/>
        </p:nvSpPr>
        <p:spPr>
          <a:xfrm>
            <a:off x="6172200" y="364867"/>
            <a:ext cx="6096000" cy="707886"/>
          </a:xfrm>
          <a:prstGeom prst="rect">
            <a:avLst/>
          </a:prstGeom>
        </p:spPr>
        <p:txBody>
          <a:bodyPr>
            <a:spAutoFit/>
          </a:bodyPr>
          <a:lstStyle/>
          <a:p>
            <a:r>
              <a:rPr lang="vi-VN" sz="2000">
                <a:solidFill>
                  <a:srgbClr val="FF0000"/>
                </a:solidFill>
                <a:latin typeface="+mj-lt"/>
              </a:rPr>
              <a:t>Liên đội Thiếu niên Tiền phong Hồ Chí Minh Trường Tiểu học Lê Văn Tám vừa tổ chức</a:t>
            </a:r>
          </a:p>
        </p:txBody>
      </p:sp>
      <p:sp>
        <p:nvSpPr>
          <p:cNvPr id="8" name="Rectangle 7"/>
          <p:cNvSpPr/>
          <p:nvPr/>
        </p:nvSpPr>
        <p:spPr>
          <a:xfrm>
            <a:off x="6172200" y="1581834"/>
            <a:ext cx="6096000" cy="954107"/>
          </a:xfrm>
          <a:prstGeom prst="rect">
            <a:avLst/>
          </a:prstGeom>
        </p:spPr>
        <p:txBody>
          <a:bodyPr>
            <a:spAutoFit/>
          </a:bodyPr>
          <a:lstStyle/>
          <a:p>
            <a:r>
              <a:rPr lang="vi-VN" sz="2800" b="1" smtClean="0">
                <a:solidFill>
                  <a:srgbClr val="008080"/>
                </a:solidFill>
                <a:latin typeface="+mj-lt"/>
              </a:rPr>
              <a:t> -  Trao </a:t>
            </a:r>
            <a:r>
              <a:rPr lang="vi-VN" sz="2800" b="1">
                <a:solidFill>
                  <a:srgbClr val="008080"/>
                </a:solidFill>
                <a:latin typeface="+mj-lt"/>
              </a:rPr>
              <a:t>10 suất học bổng cho các bạn học sinh nghèo học giỏi </a:t>
            </a:r>
          </a:p>
        </p:txBody>
      </p:sp>
      <p:sp>
        <p:nvSpPr>
          <p:cNvPr id="9" name="Rectangle 8"/>
          <p:cNvSpPr/>
          <p:nvPr/>
        </p:nvSpPr>
        <p:spPr>
          <a:xfrm>
            <a:off x="6153150" y="2948641"/>
            <a:ext cx="6096000" cy="1384995"/>
          </a:xfrm>
          <a:prstGeom prst="rect">
            <a:avLst/>
          </a:prstGeom>
        </p:spPr>
        <p:txBody>
          <a:bodyPr>
            <a:spAutoFit/>
          </a:bodyPr>
          <a:lstStyle/>
          <a:p>
            <a:r>
              <a:rPr lang="vi-VN" sz="2800" b="1" smtClean="0">
                <a:solidFill>
                  <a:srgbClr val="008080"/>
                </a:solidFill>
                <a:latin typeface="+mj-lt"/>
              </a:rPr>
              <a:t>- Tặng 12 </a:t>
            </a:r>
            <a:r>
              <a:rPr lang="vi-VN" sz="2800" b="1">
                <a:solidFill>
                  <a:srgbClr val="008080"/>
                </a:solidFill>
                <a:latin typeface="+mj-lt"/>
              </a:rPr>
              <a:t>phần quà cho các bạn có hoàn cảnh đặc biệt khó khăn ở lớp học tình thương</a:t>
            </a:r>
          </a:p>
        </p:txBody>
      </p:sp>
      <p:sp>
        <p:nvSpPr>
          <p:cNvPr id="10" name="Rectangle 9"/>
          <p:cNvSpPr/>
          <p:nvPr/>
        </p:nvSpPr>
        <p:spPr>
          <a:xfrm>
            <a:off x="6172200" y="4328486"/>
            <a:ext cx="6096000" cy="1684564"/>
          </a:xfrm>
          <a:prstGeom prst="rect">
            <a:avLst/>
          </a:prstGeom>
        </p:spPr>
        <p:txBody>
          <a:bodyPr>
            <a:spAutoFit/>
          </a:bodyPr>
          <a:lstStyle/>
          <a:p>
            <a:pPr algn="just">
              <a:lnSpc>
                <a:spcPct val="200000"/>
              </a:lnSpc>
            </a:pPr>
            <a:r>
              <a:rPr lang="vi-VN" sz="2800" b="1" smtClean="0">
                <a:solidFill>
                  <a:srgbClr val="008080"/>
                </a:solidFill>
                <a:latin typeface="+mj-lt"/>
              </a:rPr>
              <a:t>- Tặng </a:t>
            </a:r>
            <a:r>
              <a:rPr lang="vi-VN" sz="2800" b="1">
                <a:solidFill>
                  <a:srgbClr val="008080"/>
                </a:solidFill>
                <a:latin typeface="+mj-lt"/>
              </a:rPr>
              <a:t>2 suất học bổng cho các bạn ở Trường Tiểu học Tam Thăng.</a:t>
            </a:r>
          </a:p>
        </p:txBody>
      </p:sp>
    </p:spTree>
    <p:extLst>
      <p:ext uri="{BB962C8B-B14F-4D97-AF65-F5344CB8AC3E}">
        <p14:creationId xmlns:p14="http://schemas.microsoft.com/office/powerpoint/2010/main" val="1008500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ircle(in)">
                                      <p:cBhvr>
                                        <p:cTn id="2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7650" y="678240"/>
            <a:ext cx="6096000" cy="5815246"/>
          </a:xfrm>
          <a:prstGeom prst="rect">
            <a:avLst/>
          </a:prstGeom>
          <a:ln w="6350">
            <a:solidFill>
              <a:schemeClr val="tx1"/>
            </a:solidFill>
          </a:ln>
        </p:spPr>
        <p:txBody>
          <a:bodyPr>
            <a:spAutoFit/>
          </a:bodyPr>
          <a:lstStyle/>
          <a:p>
            <a:pPr algn="just">
              <a:lnSpc>
                <a:spcPct val="120000"/>
              </a:lnSpc>
            </a:pPr>
            <a:r>
              <a:rPr lang="vi-VN" sz="2400" smtClean="0">
                <a:latin typeface="+mj-lt"/>
              </a:rPr>
              <a:t>  b) </a:t>
            </a:r>
            <a:r>
              <a:rPr lang="vi-VN" sz="2400">
                <a:latin typeface="+mj-lt"/>
              </a:rPr>
              <a:t>236 bạn học sinh tiểu học đến từ nhiều nước khác nhau cùng sống chung dưới một mái nhà ấm cúng: Trường Quốc tế Liên hợp quốc ( Vạn Phúc, Hà Nội). Tuy mang màu da vàng, trắng, đen, nâu khác nhau nhưng tất cả đều gắn bó với nhau như anh em một nhà. Hằng tuần, vào ngày thứ sáu, các bạn tổ chức buổi sinh </a:t>
            </a:r>
            <a:r>
              <a:rPr lang="vi-VN" sz="2400" smtClean="0">
                <a:latin typeface="+mj-lt"/>
              </a:rPr>
              <a:t>hoạt </a:t>
            </a:r>
            <a:r>
              <a:rPr lang="vi-VN" sz="2400">
                <a:latin typeface="+mj-lt"/>
              </a:rPr>
              <a:t>cộng đồng với nhiều hoạt động lí thú: tự giới thiệu, sinh hoạt chủ đề, chơi trò chơi,... Mỗi năm một lần, Trường Quốc tế Liên hợp quốc tổ chức hội chợ. Các bạn học sinh sẽ tự làm các sản phẩm và bán tại hội chợ. Số tiền thu được, các bạn gửi tặng chương trình Phẫu thuật nụ cười.</a:t>
            </a:r>
          </a:p>
        </p:txBody>
      </p:sp>
      <p:sp>
        <p:nvSpPr>
          <p:cNvPr id="5" name="Rectangle 4"/>
          <p:cNvSpPr/>
          <p:nvPr/>
        </p:nvSpPr>
        <p:spPr>
          <a:xfrm>
            <a:off x="6648450" y="563940"/>
            <a:ext cx="5486400" cy="1815882"/>
          </a:xfrm>
          <a:prstGeom prst="rect">
            <a:avLst/>
          </a:prstGeom>
        </p:spPr>
        <p:txBody>
          <a:bodyPr wrap="square">
            <a:spAutoFit/>
          </a:bodyPr>
          <a:lstStyle/>
          <a:p>
            <a:pPr algn="just"/>
            <a:r>
              <a:rPr lang="vi-VN" sz="2800" smtClean="0">
                <a:solidFill>
                  <a:srgbClr val="FF0000"/>
                </a:solidFill>
                <a:latin typeface="+mj-lt"/>
              </a:rPr>
              <a:t>- Học sinh Trường </a:t>
            </a:r>
            <a:r>
              <a:rPr lang="vi-VN" sz="2800">
                <a:solidFill>
                  <a:srgbClr val="FF0000"/>
                </a:solidFill>
                <a:latin typeface="+mj-lt"/>
              </a:rPr>
              <a:t>Quốc tế Liên hợp quốc ( Vạn Phúc, Hà Nội</a:t>
            </a:r>
            <a:r>
              <a:rPr lang="vi-VN" sz="2800" smtClean="0">
                <a:solidFill>
                  <a:srgbClr val="FF0000"/>
                </a:solidFill>
                <a:latin typeface="+mj-lt"/>
              </a:rPr>
              <a:t>) có nhiều quốc tịch và rất đoàn kết, có nhiều hoạt động bổ ích như: </a:t>
            </a:r>
            <a:endParaRPr lang="vi-VN" sz="2800">
              <a:solidFill>
                <a:srgbClr val="FF0000"/>
              </a:solidFill>
              <a:latin typeface="+mj-lt"/>
            </a:endParaRPr>
          </a:p>
        </p:txBody>
      </p:sp>
      <p:sp>
        <p:nvSpPr>
          <p:cNvPr id="6" name="Rectangle 5"/>
          <p:cNvSpPr/>
          <p:nvPr/>
        </p:nvSpPr>
        <p:spPr>
          <a:xfrm>
            <a:off x="6743700" y="2555438"/>
            <a:ext cx="5295900" cy="1384995"/>
          </a:xfrm>
          <a:prstGeom prst="rect">
            <a:avLst/>
          </a:prstGeom>
        </p:spPr>
        <p:txBody>
          <a:bodyPr wrap="square">
            <a:spAutoFit/>
          </a:bodyPr>
          <a:lstStyle/>
          <a:p>
            <a:r>
              <a:rPr lang="vi-VN" sz="2800" smtClean="0">
                <a:solidFill>
                  <a:srgbClr val="FF0000"/>
                </a:solidFill>
                <a:latin typeface="+mj-lt"/>
              </a:rPr>
              <a:t>- Hằng </a:t>
            </a:r>
            <a:r>
              <a:rPr lang="vi-VN" sz="2800">
                <a:solidFill>
                  <a:srgbClr val="FF0000"/>
                </a:solidFill>
                <a:latin typeface="+mj-lt"/>
              </a:rPr>
              <a:t>tuần, vào ngày thứ sáu, các bạn tổ chức buổi sinh hoạt cộng </a:t>
            </a:r>
            <a:r>
              <a:rPr lang="vi-VN" sz="2800" smtClean="0">
                <a:solidFill>
                  <a:srgbClr val="FF0000"/>
                </a:solidFill>
                <a:latin typeface="+mj-lt"/>
              </a:rPr>
              <a:t>đồng.</a:t>
            </a:r>
            <a:endParaRPr lang="vi-VN" sz="2800">
              <a:solidFill>
                <a:srgbClr val="FF0000"/>
              </a:solidFill>
              <a:latin typeface="+mj-lt"/>
            </a:endParaRPr>
          </a:p>
        </p:txBody>
      </p:sp>
      <p:sp>
        <p:nvSpPr>
          <p:cNvPr id="7" name="Rectangle 6"/>
          <p:cNvSpPr/>
          <p:nvPr/>
        </p:nvSpPr>
        <p:spPr>
          <a:xfrm>
            <a:off x="6705600" y="4221415"/>
            <a:ext cx="5219700" cy="2115451"/>
          </a:xfrm>
          <a:prstGeom prst="rect">
            <a:avLst/>
          </a:prstGeom>
        </p:spPr>
        <p:txBody>
          <a:bodyPr wrap="square">
            <a:spAutoFit/>
          </a:bodyPr>
          <a:lstStyle/>
          <a:p>
            <a:pPr algn="just">
              <a:lnSpc>
                <a:spcPct val="120000"/>
              </a:lnSpc>
            </a:pPr>
            <a:r>
              <a:rPr lang="vi-VN" sz="2800" smtClean="0">
                <a:solidFill>
                  <a:srgbClr val="FF0000"/>
                </a:solidFill>
                <a:latin typeface="+mj-lt"/>
              </a:rPr>
              <a:t>- Tổ </a:t>
            </a:r>
            <a:r>
              <a:rPr lang="vi-VN" sz="2800">
                <a:solidFill>
                  <a:srgbClr val="FF0000"/>
                </a:solidFill>
                <a:latin typeface="+mj-lt"/>
              </a:rPr>
              <a:t>chức hội </a:t>
            </a:r>
            <a:r>
              <a:rPr lang="vi-VN" sz="2800" smtClean="0">
                <a:solidFill>
                  <a:srgbClr val="FF0000"/>
                </a:solidFill>
                <a:latin typeface="+mj-lt"/>
              </a:rPr>
              <a:t>chợ bán các </a:t>
            </a:r>
            <a:r>
              <a:rPr lang="vi-VN" sz="2800">
                <a:solidFill>
                  <a:srgbClr val="FF0000"/>
                </a:solidFill>
                <a:latin typeface="+mj-lt"/>
              </a:rPr>
              <a:t>sản </a:t>
            </a:r>
            <a:r>
              <a:rPr lang="vi-VN" sz="2800" smtClean="0">
                <a:solidFill>
                  <a:srgbClr val="FF0000"/>
                </a:solidFill>
                <a:latin typeface="+mj-lt"/>
              </a:rPr>
              <a:t>phẩmdo mình làm ra và gửi tặng tiền cho  </a:t>
            </a:r>
            <a:r>
              <a:rPr lang="vi-VN" sz="2800">
                <a:solidFill>
                  <a:srgbClr val="FF0000"/>
                </a:solidFill>
                <a:latin typeface="+mj-lt"/>
              </a:rPr>
              <a:t>chương trình Phẫu thuật nụ cười.</a:t>
            </a:r>
          </a:p>
        </p:txBody>
      </p:sp>
      <p:sp>
        <p:nvSpPr>
          <p:cNvPr id="8" name="TextBox 7"/>
          <p:cNvSpPr txBox="1"/>
          <p:nvPr/>
        </p:nvSpPr>
        <p:spPr>
          <a:xfrm>
            <a:off x="400050" y="209550"/>
            <a:ext cx="4695516" cy="461665"/>
          </a:xfrm>
          <a:prstGeom prst="rect">
            <a:avLst/>
          </a:prstGeom>
          <a:noFill/>
        </p:spPr>
        <p:txBody>
          <a:bodyPr wrap="none" rtlCol="0">
            <a:spAutoFit/>
          </a:bodyPr>
          <a:lstStyle/>
          <a:p>
            <a:r>
              <a:rPr lang="en-US" sz="2400" smtClean="0">
                <a:solidFill>
                  <a:srgbClr val="FF0000"/>
                </a:solidFill>
                <a:latin typeface="Times New Roman" pitchFamily="18" charset="0"/>
                <a:cs typeface="Times New Roman" pitchFamily="18" charset="0"/>
              </a:rPr>
              <a:t>Bản tin </a:t>
            </a:r>
            <a:r>
              <a:rPr lang="en-US" sz="2400">
                <a:solidFill>
                  <a:srgbClr val="FF0000"/>
                </a:solidFill>
                <a:latin typeface="Times New Roman" pitchFamily="18" charset="0"/>
                <a:cs typeface="Times New Roman" pitchFamily="18" charset="0"/>
              </a:rPr>
              <a:t>b</a:t>
            </a:r>
            <a:r>
              <a:rPr lang="en-US" sz="2400" smtClean="0">
                <a:solidFill>
                  <a:srgbClr val="FF0000"/>
                </a:solidFill>
                <a:latin typeface="Times New Roman" pitchFamily="18" charset="0"/>
                <a:cs typeface="Times New Roman" pitchFamily="18" charset="0"/>
              </a:rPr>
              <a:t>) có </a:t>
            </a:r>
            <a:r>
              <a:rPr lang="en-US" sz="2400" smtClean="0">
                <a:solidFill>
                  <a:srgbClr val="FF0000"/>
                </a:solidFill>
                <a:latin typeface="Times New Roman" pitchFamily="18" charset="0"/>
                <a:cs typeface="Times New Roman" pitchFamily="18" charset="0"/>
              </a:rPr>
              <a:t>các sự việc chính nào? </a:t>
            </a:r>
            <a:endParaRPr lang="vi-VN" sz="24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0436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60625"/>
            <a:ext cx="10515600" cy="1325563"/>
          </a:xfrm>
        </p:spPr>
        <p:txBody>
          <a:bodyPr>
            <a:normAutofit fontScale="90000"/>
          </a:bodyPr>
          <a:lstStyle/>
          <a:p>
            <a:r>
              <a:rPr lang="vi-VN" dirty="0" smtClean="0"/>
              <a:t>a) Liên đội trường Tiểu học Lê Văn Tám (An Sơn, Tam Kì, Quảng Nam) vừa trao học bổng và quà cho các bạn học sinh nghèo học giỏi và các bạn có hoàn cảnh đặc biệt khó khăn.</a:t>
            </a:r>
            <a:endParaRPr lang="en-US" dirty="0"/>
          </a:p>
        </p:txBody>
      </p:sp>
      <p:sp>
        <p:nvSpPr>
          <p:cNvPr id="3" name="TextBox 2"/>
          <p:cNvSpPr txBox="1"/>
          <p:nvPr/>
        </p:nvSpPr>
        <p:spPr>
          <a:xfrm>
            <a:off x="685800" y="907018"/>
            <a:ext cx="9999789" cy="523220"/>
          </a:xfrm>
          <a:prstGeom prst="rect">
            <a:avLst/>
          </a:prstGeom>
          <a:noFill/>
        </p:spPr>
        <p:txBody>
          <a:bodyPr wrap="none" rtlCol="0">
            <a:spAutoFit/>
          </a:bodyPr>
          <a:lstStyle/>
          <a:p>
            <a:r>
              <a:rPr lang="vi-VN" sz="2800" b="1" smtClean="0">
                <a:solidFill>
                  <a:srgbClr val="FF0000"/>
                </a:solidFill>
                <a:latin typeface="+mj-lt"/>
              </a:rPr>
              <a:t>2. Em hãy tóm tắt một trong các tin trên bằng một hoặc hai câu.</a:t>
            </a:r>
            <a:endParaRPr lang="vi-VN" sz="2800" b="1">
              <a:solidFill>
                <a:srgbClr val="FF0000"/>
              </a:solidFill>
              <a:latin typeface="+mj-lt"/>
            </a:endParaRPr>
          </a:p>
        </p:txBody>
      </p:sp>
    </p:spTree>
    <p:extLst>
      <p:ext uri="{BB962C8B-B14F-4D97-AF65-F5344CB8AC3E}">
        <p14:creationId xmlns:p14="http://schemas.microsoft.com/office/powerpoint/2010/main" val="1545627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687" y="2128611"/>
            <a:ext cx="11575868" cy="1325563"/>
          </a:xfrm>
        </p:spPr>
        <p:txBody>
          <a:bodyPr>
            <a:normAutofit fontScale="90000"/>
          </a:bodyPr>
          <a:lstStyle/>
          <a:p>
            <a:pPr>
              <a:lnSpc>
                <a:spcPct val="150000"/>
              </a:lnSpc>
            </a:pPr>
            <a:r>
              <a:rPr lang="vi-VN" dirty="0" smtClean="0"/>
              <a:t>b) HS tiểu học </a:t>
            </a:r>
            <a:r>
              <a:rPr lang="vi-VN" dirty="0"/>
              <a:t>Trường Quốc tế Liên hợp quốc ( Vạn Phúc, Hà Nội</a:t>
            </a:r>
            <a:r>
              <a:rPr lang="vi-VN" dirty="0" smtClean="0"/>
              <a:t>) đã đoàn kết và có nhiều sinh hoạt bổ ích như tổ chức sinh hoạt cộng đồng , tổ chức hội chợ bán sản phẩm do học sinh tự làm để lấy tiền tặng chương </a:t>
            </a:r>
            <a:r>
              <a:rPr lang="vi-VN" smtClean="0"/>
              <a:t>trình Phẫu </a:t>
            </a:r>
            <a:r>
              <a:rPr lang="vi-VN" dirty="0" smtClean="0"/>
              <a:t>thuật nụ cười.</a:t>
            </a:r>
            <a:endParaRPr lang="en-US" dirty="0"/>
          </a:p>
        </p:txBody>
      </p:sp>
    </p:spTree>
    <p:extLst>
      <p:ext uri="{BB962C8B-B14F-4D97-AF65-F5344CB8AC3E}">
        <p14:creationId xmlns:p14="http://schemas.microsoft.com/office/powerpoint/2010/main" val="4121024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918</Words>
  <Application>Microsoft Office PowerPoint</Application>
  <PresentationFormat>Custom</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 1. Đọc các đoạn văn sau: a)Được sự quan tâm của Hội Khuyến học phường An Sơn (Tam Kì, Quảng Nam), Liên đội Thiếu niên Tiền phong Hồ Chí Minh Trường Tiểu học Lê Văn Tám vừa tổ chức trao 10 suất học bổng cho các bạn học sinh nghèo học giỏi và 12 phần quà cho các bạn có hoàn cảnh đặc biệt khó khăn ở lớp học tình thương. Cũng trong dịp này, Liên đội đã tặng 2 suất học bổng cho các bạn ở Trường Tiểu học Tam Thăng.</vt:lpstr>
      <vt:lpstr>b) 236 bạn học sinh tiểu học đến từ nhiều nước khác nhau cùng sống chung dưới một mái nhà ấm cúng: Trường Quốc tế Liên hợp quốc ( Vạn Phúc, Hà Nội). Tuy mang màu da vàng, trắng, đen, nâu khác nhau nhưng tất cả đều gắn bó với nhau như anh em một nhà. Hằng tuần, vào ngày thứ sáu, các bạn tổ chức buổi sinh hoạt cộng đồng với nhiều hoạt động lí thú: tự giới thiệu, sinh hoạt chủ đề, chơi trò chơi,... Mỗi năm một lần, Trường Quốc tế Liên hợp quốc tổ chức hội chợ. Các bạn học sinh sẽ tự làm các sản phẩm và bán tại hội chợ. Số tiền thu được, các bạn gửi tặng chương trình Phẫu thuật nụ cười.</vt:lpstr>
      <vt:lpstr>PowerPoint Presentation</vt:lpstr>
      <vt:lpstr>PowerPoint Presentation</vt:lpstr>
      <vt:lpstr>a) Liên đội trường Tiểu học Lê Văn Tám (An Sơn, Tam Kì, Quảng Nam) vừa trao học bổng và quà cho các bạn học sinh nghèo học giỏi và các bạn có hoàn cảnh đặc biệt khó khăn.</vt:lpstr>
      <vt:lpstr>b) HS tiểu học Trường Quốc tế Liên hợp quốc ( Vạn Phúc, Hà Nội) đã đoàn kết và có nhiều sinh hoạt bổ ích như tổ chức sinh hoạt cộng đồng , tổ chức hội chợ bán sản phẩm do học sinh tự làm để lấy tiền tặng chương trình Phẫu thuật nụ cười.</vt:lpstr>
      <vt:lpstr> 3.  Dựa vào cách đưa tin như trên, em hãy viết về hoạt động của chi đội, liên đội hay của trường mà em đang học ( hoặc tin về hoạt động của thôn xóm, phường xã mà em đang ở) ; sau đó tóm tắt tin ấy bằng một hoặc hai câu.</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cp:lastModifiedBy>
  <cp:revision>13</cp:revision>
  <dcterms:created xsi:type="dcterms:W3CDTF">2020-05-11T11:21:56Z</dcterms:created>
  <dcterms:modified xsi:type="dcterms:W3CDTF">2021-01-29T06:39:22Z</dcterms:modified>
</cp:coreProperties>
</file>