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41" r:id="rId1"/>
  </p:sldMasterIdLst>
  <p:notesMasterIdLst>
    <p:notesMasterId r:id="rId19"/>
  </p:notesMasterIdLst>
  <p:handoutMasterIdLst>
    <p:handoutMasterId r:id="rId20"/>
  </p:handoutMasterIdLst>
  <p:sldIdLst>
    <p:sldId id="319" r:id="rId2"/>
    <p:sldId id="257" r:id="rId3"/>
    <p:sldId id="276" r:id="rId4"/>
    <p:sldId id="290" r:id="rId5"/>
    <p:sldId id="300" r:id="rId6"/>
    <p:sldId id="298" r:id="rId7"/>
    <p:sldId id="320" r:id="rId8"/>
    <p:sldId id="321" r:id="rId9"/>
    <p:sldId id="302" r:id="rId10"/>
    <p:sldId id="318" r:id="rId11"/>
    <p:sldId id="304" r:id="rId12"/>
    <p:sldId id="313" r:id="rId13"/>
    <p:sldId id="311" r:id="rId14"/>
    <p:sldId id="296" r:id="rId15"/>
    <p:sldId id="279" r:id="rId16"/>
    <p:sldId id="315" r:id="rId17"/>
    <p:sldId id="285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006600"/>
    <a:srgbClr val="000066"/>
    <a:srgbClr val="3399FF"/>
    <a:srgbClr val="800000"/>
    <a:srgbClr val="660033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27" autoAdjust="0"/>
    <p:restoredTop sz="99820" autoAdjust="0"/>
  </p:normalViewPr>
  <p:slideViewPr>
    <p:cSldViewPr>
      <p:cViewPr varScale="1">
        <p:scale>
          <a:sx n="93" d="100"/>
          <a:sy n="93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16B2790-8F4D-43AA-98DD-4668BFBA68F1}" type="datetimeFigureOut">
              <a:rPr lang="en-US"/>
              <a:pPr/>
              <a:t>09/09/2019</a:t>
            </a:fld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E01762D-E3AA-4843-ACE6-8C98EA21C5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46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80C56DE-7760-4854-AA52-9B1448990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83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FF644-ADDC-42E2-9031-72F6096C4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4E713-754F-4E17-A5D8-A49CB8543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84D9-D793-441C-86D1-144904CD1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20374-DBD5-4543-81F4-3126FAED9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6716F-15A5-4F04-A511-DCAFD2C2F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A4A62-696A-4514-8A69-F1887BF16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98FBE-F3B8-4A45-B940-72191EF6A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4AFE9-9891-439D-BE8C-168FFE657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926B4-930C-459B-B6EA-CA640C6AC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9B67E-9CBD-497D-B8E5-A26F63843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A0F42-309B-4798-9C09-36D1E84BB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A6FF1-A1D7-495B-8098-5D5D2CC46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0" r:id="rId3"/>
    <p:sldLayoutId id="2147483849" r:id="rId4"/>
    <p:sldLayoutId id="2147483848" r:id="rId5"/>
    <p:sldLayoutId id="2147483847" r:id="rId6"/>
    <p:sldLayoutId id="2147483846" r:id="rId7"/>
    <p:sldLayoutId id="2147483845" r:id="rId8"/>
    <p:sldLayoutId id="2147483844" r:id="rId9"/>
    <p:sldLayoutId id="2147483843" r:id="rId10"/>
    <p:sldLayoutId id="21474838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2133600" y="2209800"/>
            <a:ext cx="4516438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TẬP LÀM VĂN</a:t>
            </a:r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534988" y="914400"/>
            <a:ext cx="82375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 VÀ  ĐÀO TẠO QUẬN LONG BIÊN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04800" y="3886200"/>
            <a:ext cx="8610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4800" b="1" dirty="0" err="1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Kể</a:t>
            </a:r>
            <a:r>
              <a:rPr lang="en-US" altLang="en-US" sz="4800" b="1" dirty="0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4800" b="1" dirty="0" err="1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lại</a:t>
            </a:r>
            <a:r>
              <a:rPr lang="en-US" altLang="en-US" sz="4800" b="1" dirty="0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4800" b="1" dirty="0" err="1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lời</a:t>
            </a:r>
            <a:r>
              <a:rPr lang="en-US" altLang="en-US" sz="4800" b="1" dirty="0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4800" b="1" dirty="0" err="1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nói</a:t>
            </a:r>
            <a:r>
              <a:rPr lang="en-US" altLang="en-US" sz="4800" b="1" dirty="0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, ý </a:t>
            </a:r>
            <a:r>
              <a:rPr lang="en-US" altLang="en-US" sz="4800" b="1" dirty="0" err="1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nghĩ</a:t>
            </a:r>
            <a:r>
              <a:rPr lang="en-US" altLang="en-US" sz="4800" b="1" dirty="0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 </a:t>
            </a:r>
          </a:p>
          <a:p>
            <a:pPr algn="ctr" eaLnBrk="1" hangingPunct="1"/>
            <a:r>
              <a:rPr lang="en-US" altLang="en-US" sz="4800" b="1" dirty="0" err="1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của</a:t>
            </a:r>
            <a:r>
              <a:rPr lang="en-US" altLang="en-US" sz="4800" b="1" dirty="0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4800" b="1" dirty="0" err="1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nhân</a:t>
            </a:r>
            <a:r>
              <a:rPr lang="en-US" altLang="en-US" sz="4800" b="1" dirty="0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4800" b="1" dirty="0" err="1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vật</a:t>
            </a:r>
            <a:endParaRPr lang="en-US" altLang="en-US" sz="4800" b="1" dirty="0">
              <a:solidFill>
                <a:srgbClr val="CC33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611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elailoinoi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8" name="Rectangle 10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229600" cy="58674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3000" i="1" dirty="0" smtClean="0">
                <a:solidFill>
                  <a:srgbClr val="FF3300"/>
                </a:solidFill>
                <a:latin typeface="Times New Roman" pitchFamily="18" charset="0"/>
              </a:rPr>
              <a:t>1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.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Tìm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dẫn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trực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tiếp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và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dẫn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gián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tiếp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trong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đoạn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văn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sau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0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rủ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mải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muộn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Ba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mắng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dối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sói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đuổi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buFontTx/>
              <a:buChar char="-"/>
            </a:pP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Tx/>
              <a:buChar char="-"/>
            </a:pP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1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1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8" name="Rectangle 10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29600" cy="38862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b="1" dirty="0" smtClean="0">
                <a:solidFill>
                  <a:srgbClr val="FF3300"/>
                </a:solidFill>
                <a:latin typeface="Times New Roman" pitchFamily="18" charset="0"/>
              </a:rPr>
              <a:t>1</a:t>
            </a:r>
            <a:r>
              <a:rPr lang="en-US" i="1" dirty="0">
                <a:solidFill>
                  <a:srgbClr val="FF3300"/>
                </a:solidFill>
                <a:latin typeface="Times New Roman" pitchFamily="18" charset="0"/>
              </a:rPr>
              <a:t>. + </a:t>
            </a:r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</a:rPr>
              <a:t>dẫn</a:t>
            </a:r>
            <a:r>
              <a:rPr 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</a:rPr>
              <a:t>gián</a:t>
            </a:r>
            <a:r>
              <a:rPr 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</a:rPr>
              <a:t>tiếp</a:t>
            </a:r>
            <a:r>
              <a:rPr lang="en-US" i="1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  <a:r>
              <a:rPr lang="en-US" i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Cậu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bé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nhất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dối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)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bị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chó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sói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đuổi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găp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1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8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4196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3000" b="1" u="sng" dirty="0" err="1" smtClean="0">
                <a:solidFill>
                  <a:srgbClr val="FF3300"/>
                </a:solidFill>
                <a:latin typeface="Times New Roman" pitchFamily="18" charset="0"/>
              </a:rPr>
              <a:t>Bài</a:t>
            </a:r>
            <a:r>
              <a:rPr lang="en-US" sz="3000" b="1" u="sng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u="sng" dirty="0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.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Chuyển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dẫn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gián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tiếp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trong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đoạn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văn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sau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thành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dẫn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trực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tiếp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     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Vua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nhìn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thấy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miếng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trầu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têm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rất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khéo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bèn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bà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hàng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xem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trầu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đó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ai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têm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Bà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lão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bảo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chính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tay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bà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têm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Vua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gặng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mãi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bà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lão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đành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thật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con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gái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bà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têm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r>
              <a:rPr lang="en-US" sz="3000" dirty="0">
                <a:latin typeface="Times New Roman" pitchFamily="18" charset="0"/>
              </a:rPr>
              <a:t> </a:t>
            </a:r>
          </a:p>
          <a:p>
            <a:pPr algn="r" eaLnBrk="1" hangingPunct="1">
              <a:buFontTx/>
              <a:buNone/>
            </a:pPr>
            <a:r>
              <a:rPr lang="en-US" sz="3000" dirty="0" err="1">
                <a:latin typeface="Times New Roman" pitchFamily="18" charset="0"/>
              </a:rPr>
              <a:t>Truyện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Tấm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Cám</a:t>
            </a:r>
            <a:endParaRPr lang="en-US" sz="3000" dirty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7010400" cy="1036638"/>
          </a:xfrm>
        </p:spPr>
        <p:txBody>
          <a:bodyPr/>
          <a:lstStyle/>
          <a:p>
            <a:pPr eaLnBrk="1" hangingPunct="1"/>
            <a:r>
              <a:rPr lang="en-US" sz="360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0" y="304800"/>
            <a:ext cx="4572000" cy="6019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000" b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3300"/>
                </a:solidFill>
                <a:latin typeface="Times New Roman" pitchFamily="18" charset="0"/>
              </a:rPr>
              <a:t>dẫn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3300"/>
                </a:solidFill>
                <a:latin typeface="Times New Roman" pitchFamily="18" charset="0"/>
              </a:rPr>
              <a:t>gián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3300"/>
                </a:solidFill>
                <a:latin typeface="Times New Roman" pitchFamily="18" charset="0"/>
              </a:rPr>
              <a:t>tiếp</a:t>
            </a:r>
            <a:endParaRPr lang="en-US" sz="3000" b="1" dirty="0">
              <a:solidFill>
                <a:srgbClr val="FF33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Vua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nhìn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thấy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miếng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trầu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têm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rất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khéo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bèn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bà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hàng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xem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trầu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đó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ai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têm</a:t>
            </a:r>
            <a:r>
              <a:rPr lang="en-US" sz="3000" b="1" i="1" dirty="0"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3000" b="1" dirty="0">
              <a:solidFill>
                <a:srgbClr val="FF33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000" b="1" dirty="0" err="1">
                <a:solidFill>
                  <a:srgbClr val="FF3300"/>
                </a:solidFill>
                <a:latin typeface="Times New Roman" pitchFamily="18" charset="0"/>
              </a:rPr>
              <a:t>Bà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3300"/>
                </a:solidFill>
                <a:latin typeface="Times New Roman" pitchFamily="18" charset="0"/>
              </a:rPr>
              <a:t>lão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3300"/>
                </a:solidFill>
                <a:latin typeface="Times New Roman" pitchFamily="18" charset="0"/>
              </a:rPr>
              <a:t>bảo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chính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tay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bà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têm</a:t>
            </a:r>
            <a:r>
              <a:rPr lang="en-US" sz="3000" dirty="0"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3000" dirty="0">
              <a:solidFill>
                <a:srgbClr val="FF33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30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Vua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gặng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mãi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bà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lão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đành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thật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là</a:t>
            </a:r>
            <a:r>
              <a:rPr lang="en-US" sz="3000" b="1" dirty="0">
                <a:latin typeface="Times New Roman" pitchFamily="18" charset="0"/>
              </a:rPr>
              <a:t> con </a:t>
            </a:r>
            <a:r>
              <a:rPr lang="en-US" sz="3000" b="1" dirty="0" err="1">
                <a:latin typeface="Times New Roman" pitchFamily="18" charset="0"/>
              </a:rPr>
              <a:t>gái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bà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têm</a:t>
            </a:r>
            <a:r>
              <a:rPr lang="en-US" sz="3000" b="1" dirty="0">
                <a:latin typeface="Times New Roman" pitchFamily="18" charset="0"/>
              </a:rPr>
              <a:t>.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72000" y="381000"/>
            <a:ext cx="4419600" cy="6248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</a:rPr>
              <a:t>dẫn</a:t>
            </a:r>
            <a:r>
              <a:rPr 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</a:rPr>
              <a:t>trực</a:t>
            </a:r>
            <a:r>
              <a:rPr 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</a:rPr>
              <a:t>tiếp</a:t>
            </a:r>
            <a:endParaRPr lang="en-US" b="1" dirty="0">
              <a:solidFill>
                <a:srgbClr val="FF33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Vua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nhìn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thấy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miêng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trầu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têm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rất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khéo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bèn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bà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hàng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  </a:t>
            </a:r>
            <a:r>
              <a:rPr lang="en-US" b="1" i="1" dirty="0">
                <a:latin typeface="Times New Roman" pitchFamily="18" charset="0"/>
              </a:rPr>
              <a:t>- </a:t>
            </a:r>
            <a:r>
              <a:rPr lang="en-US" b="1" i="1" dirty="0" err="1">
                <a:latin typeface="Times New Roman" pitchFamily="18" charset="0"/>
              </a:rPr>
              <a:t>Xin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cụ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cho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biết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ai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đã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têm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trầu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này</a:t>
            </a:r>
            <a:r>
              <a:rPr lang="en-US" b="1" i="1" dirty="0"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Bà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lão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bảo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66"/>
                </a:solidFill>
                <a:latin typeface="Times New Roman" pitchFamily="18" charset="0"/>
              </a:rPr>
              <a:t>    </a:t>
            </a:r>
            <a:r>
              <a:rPr lang="en-US" b="1" dirty="0">
                <a:latin typeface="Times New Roman" pitchFamily="18" charset="0"/>
              </a:rPr>
              <a:t>- </a:t>
            </a:r>
            <a:r>
              <a:rPr lang="en-US" b="1" dirty="0" err="1">
                <a:latin typeface="Times New Roman" pitchFamily="18" charset="0"/>
              </a:rPr>
              <a:t>Tâu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bệ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hạ</a:t>
            </a:r>
            <a:r>
              <a:rPr lang="en-US" b="1" dirty="0">
                <a:latin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</a:rPr>
              <a:t>trầu</a:t>
            </a:r>
            <a:r>
              <a:rPr lang="en-US" b="1" dirty="0">
                <a:latin typeface="Times New Roman" pitchFamily="18" charset="0"/>
              </a:rPr>
              <a:t> do </a:t>
            </a:r>
            <a:r>
              <a:rPr lang="en-US" b="1" dirty="0" err="1">
                <a:latin typeface="Times New Roman" pitchFamily="18" charset="0"/>
              </a:rPr>
              <a:t>chính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già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têm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đấy</a:t>
            </a:r>
            <a:r>
              <a:rPr lang="en-US" b="1" dirty="0">
                <a:latin typeface="Times New Roman" pitchFamily="18" charset="0"/>
              </a:rPr>
              <a:t> ạ!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Nhà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vua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hông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tin,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gặng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mãi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bà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lão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đành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thật</a:t>
            </a:r>
            <a:r>
              <a:rPr lang="en-US" b="1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   - </a:t>
            </a:r>
            <a:r>
              <a:rPr lang="en-US" b="1" dirty="0" err="1">
                <a:latin typeface="Times New Roman" pitchFamily="18" charset="0"/>
              </a:rPr>
              <a:t>Thưa</a:t>
            </a:r>
            <a:r>
              <a:rPr lang="en-US" b="1" dirty="0">
                <a:latin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</a:rPr>
              <a:t>đó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là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trầu</a:t>
            </a:r>
            <a:r>
              <a:rPr lang="en-US" b="1" dirty="0">
                <a:latin typeface="Times New Roman" pitchFamily="18" charset="0"/>
              </a:rPr>
              <a:t> do con </a:t>
            </a:r>
            <a:r>
              <a:rPr lang="en-US" b="1" dirty="0" err="1">
                <a:latin typeface="Times New Roman" pitchFamily="18" charset="0"/>
              </a:rPr>
              <a:t>gái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già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têm</a:t>
            </a:r>
            <a:r>
              <a:rPr lang="en-US" b="1" dirty="0">
                <a:latin typeface="Times New Roman" pitchFamily="18" charset="0"/>
              </a:rPr>
              <a:t>.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 flipH="1" flipV="1">
            <a:off x="1372394" y="3656806"/>
            <a:ext cx="64008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1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1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1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1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1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1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1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1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1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1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1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1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1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1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1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1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1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1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1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1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1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1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1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1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1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7"/>
          <p:cNvSpPr txBox="1">
            <a:spLocks noChangeArrowheads="1"/>
          </p:cNvSpPr>
          <p:nvPr/>
        </p:nvSpPr>
        <p:spPr bwMode="auto">
          <a:xfrm>
            <a:off x="304800" y="304800"/>
            <a:ext cx="88392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</a:rPr>
              <a:t>           </a:t>
            </a:r>
            <a:endParaRPr lang="en-US" sz="4000" b="1">
              <a:solidFill>
                <a:srgbClr val="800000"/>
              </a:solidFill>
            </a:endParaRPr>
          </a:p>
        </p:txBody>
      </p:sp>
      <p:sp>
        <p:nvSpPr>
          <p:cNvPr id="183307" name="Rectangle 11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327660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n-US" sz="3000" b="1" dirty="0" err="1">
                <a:solidFill>
                  <a:srgbClr val="FF3300"/>
                </a:solidFill>
                <a:latin typeface="Times New Roman" pitchFamily="18" charset="0"/>
              </a:rPr>
              <a:t>Bài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 3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: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Chuyển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dẫn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trực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tiếp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trong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đoạn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văn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sau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thành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dẫn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gián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tiếp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Bác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thợ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Hòe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     -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Cháu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thích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làm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thợ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xây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    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Hòe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đáp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     -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Cháu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thích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lắm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!</a:t>
            </a:r>
            <a:endParaRPr lang="en-US" sz="3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3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3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3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3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3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13" name="Group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060037"/>
              </p:ext>
            </p:extLst>
          </p:nvPr>
        </p:nvGraphicFramePr>
        <p:xfrm>
          <a:off x="381000" y="1295400"/>
          <a:ext cx="8153400" cy="4114800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Lời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dẫn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trực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tiếp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Lời dẫn gián tiếp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Bác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thợ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Hòe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Cháu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thợ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xây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Hòe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đáp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Cháu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lắm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Bác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thợ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Hòe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cậu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thợ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xây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Hòe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đáp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rằng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Hòe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lắm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79274" name="Rectangle 74"/>
          <p:cNvSpPr>
            <a:spLocks noChangeArrowheads="1"/>
          </p:cNvSpPr>
          <p:nvPr/>
        </p:nvSpPr>
        <p:spPr bwMode="auto">
          <a:xfrm>
            <a:off x="914400" y="152400"/>
            <a:ext cx="76200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Tập làm văn</a:t>
            </a:r>
            <a:br>
              <a:rPr lang="en-US" sz="3200" b="1">
                <a:solidFill>
                  <a:srgbClr val="0000FF"/>
                </a:solidFill>
                <a:cs typeface="Times New Roman" pitchFamily="18" charset="0"/>
              </a:rPr>
            </a:br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Kể lại lời nói, ý nghĩ của nhân vật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6" descr="chu b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0175" y="4876800"/>
            <a:ext cx="134302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7" descr="chu be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4724400"/>
            <a:ext cx="134302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9" name="WordArt 7"/>
          <p:cNvSpPr>
            <a:spLocks noChangeArrowheads="1" noChangeShapeType="1" noTextEdit="1"/>
          </p:cNvSpPr>
          <p:nvPr/>
        </p:nvSpPr>
        <p:spPr bwMode="auto">
          <a:xfrm rot="287569">
            <a:off x="1600200" y="3581400"/>
            <a:ext cx="5638800" cy="1155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66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11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tạm biệt</a:t>
            </a:r>
          </a:p>
        </p:txBody>
      </p:sp>
      <p:sp>
        <p:nvSpPr>
          <p:cNvPr id="10" name="WordArt 16"/>
          <p:cNvSpPr>
            <a:spLocks noChangeArrowheads="1" noChangeShapeType="1" noTextEdit="1"/>
          </p:cNvSpPr>
          <p:nvPr/>
        </p:nvSpPr>
        <p:spPr bwMode="auto">
          <a:xfrm>
            <a:off x="993775" y="1838325"/>
            <a:ext cx="7162800" cy="12738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BahamasBH"/>
              </a:rPr>
              <a:t> </a:t>
            </a:r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33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chúc quý thầy cô giáo và các em mạnh khỏe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BahamasBH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030" name="Text Box 104"/>
          <p:cNvSpPr txBox="1">
            <a:spLocks noChangeArrowheads="1"/>
          </p:cNvSpPr>
          <p:nvPr/>
        </p:nvSpPr>
        <p:spPr bwMode="auto">
          <a:xfrm>
            <a:off x="533400" y="3929063"/>
            <a:ext cx="78486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800100" lvl="1" indent="-342900" eaLnBrk="0" hangingPunct="0">
              <a:spcBef>
                <a:spcPct val="50000"/>
              </a:spcBef>
              <a:buFontTx/>
              <a:buAutoNum type="alphaLcPeriod"/>
            </a:pPr>
            <a:endParaRPr lang="en-US" sz="3200" b="1">
              <a:solidFill>
                <a:srgbClr val="006600"/>
              </a:solidFill>
            </a:endParaRPr>
          </a:p>
          <a:p>
            <a:pPr marL="800100" lvl="1" indent="-342900" eaLnBrk="0" hangingPunct="0">
              <a:spcBef>
                <a:spcPct val="50000"/>
              </a:spcBef>
            </a:pPr>
            <a:endParaRPr lang="en-US" sz="3200" b="1">
              <a:solidFill>
                <a:srgbClr val="006600"/>
              </a:solidFill>
            </a:endParaRPr>
          </a:p>
        </p:txBody>
      </p:sp>
      <p:sp>
        <p:nvSpPr>
          <p:cNvPr id="109680" name="Text Box 112"/>
          <p:cNvSpPr txBox="1">
            <a:spLocks noChangeArrowheads="1"/>
          </p:cNvSpPr>
          <p:nvPr/>
        </p:nvSpPr>
        <p:spPr bwMode="auto">
          <a:xfrm>
            <a:off x="1200150" y="769540"/>
            <a:ext cx="6629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</a:rPr>
              <a:t>ÔN BÀI CŨ:</a:t>
            </a:r>
          </a:p>
        </p:txBody>
      </p:sp>
      <p:sp>
        <p:nvSpPr>
          <p:cNvPr id="109681" name="Text Box 113"/>
          <p:cNvSpPr txBox="1">
            <a:spLocks noChangeArrowheads="1"/>
          </p:cNvSpPr>
          <p:nvPr/>
        </p:nvSpPr>
        <p:spPr bwMode="auto">
          <a:xfrm>
            <a:off x="423863" y="2118518"/>
            <a:ext cx="8458200" cy="17543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*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Khi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tả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ngoại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hình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nhân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vật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cần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chú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ý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tả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những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gì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?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Lấy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ví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dụ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về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cách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tả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ngoại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hình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nhân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vật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truyện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“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Người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ăn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xin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”.</a:t>
            </a:r>
            <a:endParaRPr lang="en-US" sz="3600" b="1" dirty="0">
              <a:solidFill>
                <a:schemeClr val="hlink"/>
              </a:solidFill>
              <a:cs typeface="Times New Roman" pitchFamily="18" charset="0"/>
            </a:endParaRPr>
          </a:p>
        </p:txBody>
      </p:sp>
      <p:graphicFrame>
        <p:nvGraphicFramePr>
          <p:cNvPr id="1026" name="Object 11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18"/>
          <p:cNvGraphicFramePr>
            <a:graphicFrameLocks noChangeAspect="1"/>
          </p:cNvGraphicFramePr>
          <p:nvPr/>
        </p:nvGraphicFramePr>
        <p:xfrm>
          <a:off x="4168775" y="2667000"/>
          <a:ext cx="4841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775" y="2667000"/>
                        <a:ext cx="484188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1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0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1524000" y="593725"/>
            <a:ext cx="7620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n-US" b="1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0" name="Text Box 69"/>
          <p:cNvSpPr txBox="1">
            <a:spLocks noChangeArrowheads="1"/>
          </p:cNvSpPr>
          <p:nvPr/>
        </p:nvSpPr>
        <p:spPr bwMode="auto">
          <a:xfrm>
            <a:off x="1889125" y="6477000"/>
            <a:ext cx="5529263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endParaRPr lang="en-US" sz="1800" b="1">
              <a:solidFill>
                <a:srgbClr val="000000"/>
              </a:solidFill>
            </a:endParaRPr>
          </a:p>
        </p:txBody>
      </p:sp>
      <p:sp>
        <p:nvSpPr>
          <p:cNvPr id="179275" name="Rectangle 75"/>
          <p:cNvSpPr>
            <a:spLocks noGrp="1" noChangeArrowheads="1"/>
          </p:cNvSpPr>
          <p:nvPr>
            <p:ph type="subTitle" idx="1"/>
          </p:nvPr>
        </p:nvSpPr>
        <p:spPr>
          <a:xfrm>
            <a:off x="310356" y="859997"/>
            <a:ext cx="8686800" cy="3657600"/>
          </a:xfrm>
        </p:spPr>
        <p:txBody>
          <a:bodyPr>
            <a:noAutofit/>
          </a:bodyPr>
          <a:lstStyle/>
          <a:p>
            <a:pPr marL="1489075" indent="-1489075" algn="l" eaLnBrk="1" hangingPunct="1">
              <a:lnSpc>
                <a:spcPct val="110000"/>
              </a:lnSpc>
            </a:pPr>
            <a:r>
              <a:rPr lang="en-US" sz="36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600" b="1" u="sng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3600" b="1" u="sng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89075" indent="-1489075" algn="l" eaLnBrk="1" hangingPunct="1">
              <a:lnSpc>
                <a:spcPct val="110000"/>
              </a:lnSpc>
            </a:pP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489075" indent="-1489075" algn="just" eaLnBrk="1" hangingPunct="1">
              <a:lnSpc>
                <a:spcPct val="110000"/>
              </a:lnSpc>
            </a:pP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1489075" indent="-1489075" algn="just" eaLnBrk="1" hangingPunct="1">
              <a:lnSpc>
                <a:spcPct val="110000"/>
              </a:lnSpc>
            </a:pP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9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9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9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9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7" name="Rectangle 11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458200" cy="4495800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Những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câu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ghi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lại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ý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nghĩ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cậu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bé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+ Chao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ôi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!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Cảnh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nghèo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đói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đã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gặm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nát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con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người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đau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khổ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kia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thành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xấu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xí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biết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nhường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nào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.</a:t>
            </a:r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+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Cả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tôi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nữa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,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tôi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cũng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vừa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nhận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được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chút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gì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của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ông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lão</a:t>
            </a:r>
            <a:endParaRPr lang="en-US" sz="3000" dirty="0">
              <a:solidFill>
                <a:schemeClr val="hlink"/>
              </a:solidFill>
              <a:latin typeface="Times New Roman" pitchFamily="18" charset="0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Char char="-"/>
            </a:pP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Câu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ghi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lại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nói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cậu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bé</a:t>
            </a:r>
            <a:r>
              <a:rPr lang="en-US" sz="3000" dirty="0">
                <a:solidFill>
                  <a:srgbClr val="FF3300"/>
                </a:solidFill>
                <a:latin typeface="Times New Roman" pitchFamily="18" charset="0"/>
              </a:rPr>
              <a:t>: </a:t>
            </a:r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-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Ông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đừng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giận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cháu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,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cháu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không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có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gì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để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cho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ông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cả</a:t>
            </a:r>
            <a:endParaRPr lang="en-US" sz="3000" dirty="0">
              <a:solidFill>
                <a:schemeClr val="hlink"/>
              </a:solidFill>
              <a:latin typeface="Times New Roman" pitchFamily="18" charset="0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2.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nói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và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ý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nghĩ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cậu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bé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cho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thấy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cậu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là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một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người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nhân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hậu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,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giàu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lòng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thương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người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8435" name="Rectangle 14"/>
          <p:cNvSpPr>
            <a:spLocks noChangeArrowheads="1"/>
          </p:cNvSpPr>
          <p:nvPr/>
        </p:nvSpPr>
        <p:spPr bwMode="auto">
          <a:xfrm>
            <a:off x="533400" y="5257800"/>
            <a:ext cx="8229600" cy="11382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endParaRPr lang="en-US" sz="3200">
              <a:solidFill>
                <a:srgbClr val="000066"/>
              </a:solidFill>
            </a:endParaRPr>
          </a:p>
          <a:p>
            <a:pPr eaLnBrk="0" hangingPunct="0"/>
            <a:endParaRPr lang="en-US" sz="360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8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8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8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8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8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8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8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8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8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8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8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8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8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8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8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8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8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8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8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495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3000" b="1" i="1">
                <a:solidFill>
                  <a:srgbClr val="FF3300"/>
                </a:solidFill>
                <a:latin typeface="Times New Roman" pitchFamily="18" charset="0"/>
              </a:rPr>
              <a:t>3. </a:t>
            </a:r>
            <a:r>
              <a:rPr lang="en-US" sz="30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Lời nói và ý nghĩ của ông lão ăn xin trong hai cách kể sau đây có gì khác nhau?</a:t>
            </a:r>
          </a:p>
          <a:p>
            <a:pPr eaLnBrk="1" hangingPunct="1">
              <a:lnSpc>
                <a:spcPct val="150000"/>
              </a:lnSpc>
              <a:buFontTx/>
              <a:buAutoNum type="alphaLcParenR"/>
            </a:pPr>
            <a:r>
              <a:rPr lang="en-US" sz="30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– Cháu ơi, cảm ơn cháu! Như vậy là cháu đã cho lão rồi.- Ông lão nói bằng giọng khản đặc.</a:t>
            </a:r>
          </a:p>
          <a:p>
            <a:pPr eaLnBrk="1" hangingPunct="1">
              <a:lnSpc>
                <a:spcPct val="150000"/>
              </a:lnSpc>
              <a:buFontTx/>
              <a:buAutoNum type="alphaLcParenR"/>
            </a:pPr>
            <a:r>
              <a:rPr lang="en-US" sz="30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Bằng giọng khản đặc, ông lão cảm ơn tôi và nói rằng như vậy là tôi đã cho ông rồi.</a:t>
            </a:r>
            <a:endParaRPr lang="en-US" sz="300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8" name="Rectangle 10"/>
          <p:cNvSpPr>
            <a:spLocks noGrp="1" noChangeArrowheads="1"/>
          </p:cNvSpPr>
          <p:nvPr>
            <p:ph idx="1"/>
          </p:nvPr>
        </p:nvSpPr>
        <p:spPr>
          <a:xfrm>
            <a:off x="34247" y="152400"/>
            <a:ext cx="9144000" cy="60960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3.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3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0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Do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xưng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xưng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gián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0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xưng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endParaRPr lang="en-US" sz="3000" dirty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7" name="Rectangle 11"/>
          <p:cNvSpPr>
            <a:spLocks noGrp="1" noChangeArrowheads="1"/>
          </p:cNvSpPr>
          <p:nvPr>
            <p:ph idx="1"/>
          </p:nvPr>
        </p:nvSpPr>
        <p:spPr>
          <a:xfrm>
            <a:off x="419100" y="762000"/>
            <a:ext cx="8458200" cy="4495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Cần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kể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lại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nói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, ý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nghĩ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nhân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vật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để</a:t>
            </a:r>
            <a:endParaRPr lang="en-US" sz="3600" b="1" i="1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600" b="1" i="1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làm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gì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600" b="1" i="1" dirty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600" b="1" i="1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Để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thấy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rõ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cách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nhân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vật</a:t>
            </a:r>
            <a:endParaRPr lang="en-US" sz="3600" b="1" i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600" b="1" i="1" dirty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600" b="1" i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8435" name="Rectangle 14"/>
          <p:cNvSpPr>
            <a:spLocks noChangeArrowheads="1"/>
          </p:cNvSpPr>
          <p:nvPr/>
        </p:nvSpPr>
        <p:spPr bwMode="auto">
          <a:xfrm>
            <a:off x="533400" y="5257800"/>
            <a:ext cx="8229600" cy="11382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endParaRPr lang="en-US" sz="3200">
              <a:solidFill>
                <a:srgbClr val="000066"/>
              </a:solidFill>
            </a:endParaRPr>
          </a:p>
          <a:p>
            <a:pPr eaLnBrk="0" hangingPunct="0"/>
            <a:endParaRPr lang="en-US" sz="360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606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8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8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8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8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8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8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8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8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8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7" name="Rectangle 11"/>
          <p:cNvSpPr>
            <a:spLocks noGrp="1" noChangeArrowheads="1"/>
          </p:cNvSpPr>
          <p:nvPr>
            <p:ph idx="1"/>
          </p:nvPr>
        </p:nvSpPr>
        <p:spPr>
          <a:xfrm>
            <a:off x="419100" y="762000"/>
            <a:ext cx="8458200" cy="4495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Có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mấy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cách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kể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lại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nói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, ý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nghĩ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nhân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600" b="1" i="1" dirty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vật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?</a:t>
            </a:r>
            <a:endParaRPr lang="en-US" sz="3600" b="1" i="1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600" b="1" i="1" dirty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600" b="1" i="1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2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cách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Kể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lời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dẫn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trực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tiếp</a:t>
            </a:r>
            <a:endParaRPr lang="en-US" sz="3600" b="1" i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Kể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lời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dẫn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gián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tiếp</a:t>
            </a:r>
            <a:endParaRPr lang="en-US" sz="3600" b="1" i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600" b="1" i="1" dirty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600" b="1" i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8435" name="Rectangle 14"/>
          <p:cNvSpPr>
            <a:spLocks noChangeArrowheads="1"/>
          </p:cNvSpPr>
          <p:nvPr/>
        </p:nvSpPr>
        <p:spPr bwMode="auto">
          <a:xfrm>
            <a:off x="533400" y="5257800"/>
            <a:ext cx="8229600" cy="11382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endParaRPr lang="en-US" sz="3200">
              <a:solidFill>
                <a:srgbClr val="000066"/>
              </a:solidFill>
            </a:endParaRPr>
          </a:p>
          <a:p>
            <a:pPr eaLnBrk="0" hangingPunct="0"/>
            <a:endParaRPr lang="en-US" sz="360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9222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8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8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8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8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8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8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8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8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8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8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8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8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8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8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8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8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3000" b="1" u="sng" dirty="0">
                <a:solidFill>
                  <a:srgbClr val="FF3300"/>
                </a:solidFill>
                <a:latin typeface="Times New Roman" pitchFamily="18" charset="0"/>
              </a:rPr>
              <a:t>II. </a:t>
            </a:r>
            <a:r>
              <a:rPr lang="en-US" sz="3000" b="1" u="sng" dirty="0" err="1">
                <a:solidFill>
                  <a:srgbClr val="FF3300"/>
                </a:solidFill>
                <a:latin typeface="Times New Roman" pitchFamily="18" charset="0"/>
              </a:rPr>
              <a:t>Ghi</a:t>
            </a:r>
            <a:r>
              <a:rPr lang="en-US" sz="3000" b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>
                <a:solidFill>
                  <a:srgbClr val="FF3300"/>
                </a:solidFill>
                <a:latin typeface="Times New Roman" pitchFamily="18" charset="0"/>
              </a:rPr>
              <a:t>nhớ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  <a:r>
              <a:rPr lang="en-US" sz="3000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</a:p>
          <a:p>
            <a:pPr algn="just" eaLnBrk="1" hangingPunct="1">
              <a:buFontTx/>
              <a:buNone/>
            </a:pP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  1.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Trong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văn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kể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chuyện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,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nhiều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khi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ta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phải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kể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lại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lời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nói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và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ý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nghĩ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của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nhân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vật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.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Lời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nói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và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ý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nghĩ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cũng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nói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lên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tính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cách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nhân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vật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và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ý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nghĩa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câu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chuyện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2.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 eaLnBrk="1" hangingPunct="1">
              <a:buFontTx/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gián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3000" dirty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1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1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76&quot;/&gt;&lt;/object&gt;&lt;object type=&quot;3&quot; unique_id=&quot;10006&quot;&gt;&lt;property id=&quot;20148&quot; value=&quot;5&quot;/&gt;&lt;property id=&quot;20300&quot; value=&quot;Slide 4&quot;/&gt;&lt;property id=&quot;20307&quot; value=&quot;290&quot;/&gt;&lt;/object&gt;&lt;object type=&quot;3&quot; unique_id=&quot;10007&quot;&gt;&lt;property id=&quot;20148&quot; value=&quot;5&quot;/&gt;&lt;property id=&quot;20300&quot; value=&quot;Slide 5&quot;/&gt;&lt;property id=&quot;20307&quot; value=&quot;300&quot;/&gt;&lt;/object&gt;&lt;object type=&quot;3&quot; unique_id=&quot;10008&quot;&gt;&lt;property id=&quot;20148&quot; value=&quot;5&quot;/&gt;&lt;property id=&quot;20300&quot; value=&quot;Slide 6&quot;/&gt;&lt;property id=&quot;20307&quot; value=&quot;298&quot;/&gt;&lt;/object&gt;&lt;object type=&quot;3&quot; unique_id=&quot;10009&quot;&gt;&lt;property id=&quot;20148&quot; value=&quot;5&quot;/&gt;&lt;property id=&quot;20300&quot; value=&quot;Slide 9&quot;/&gt;&lt;property id=&quot;20307&quot; value=&quot;302&quot;/&gt;&lt;/object&gt;&lt;object type=&quot;3&quot; unique_id=&quot;10010&quot;&gt;&lt;property id=&quot;20148&quot; value=&quot;5&quot;/&gt;&lt;property id=&quot;20300&quot; value=&quot;Slide 10&quot;/&gt;&lt;property id=&quot;20307&quot; value=&quot;318&quot;/&gt;&lt;/object&gt;&lt;object type=&quot;3&quot; unique_id=&quot;10012&quot;&gt;&lt;property id=&quot;20148&quot; value=&quot;5&quot;/&gt;&lt;property id=&quot;20300&quot; value=&quot;Slide 11&quot;/&gt;&lt;property id=&quot;20307&quot; value=&quot;304&quot;/&gt;&lt;/object&gt;&lt;object type=&quot;3&quot; unique_id=&quot;10014&quot;&gt;&lt;property id=&quot;20148&quot; value=&quot;5&quot;/&gt;&lt;property id=&quot;20300&quot; value=&quot;Slide 12&quot;/&gt;&lt;property id=&quot;20307&quot; value=&quot;313&quot;/&gt;&lt;/object&gt;&lt;object type=&quot;3&quot; unique_id=&quot;10015&quot;&gt;&lt;property id=&quot;20148&quot; value=&quot;5&quot;/&gt;&lt;property id=&quot;20300&quot; value=&quot;Slide 13&quot;/&gt;&lt;property id=&quot;20307&quot; value=&quot;311&quot;/&gt;&lt;/object&gt;&lt;object type=&quot;3&quot; unique_id=&quot;10017&quot;&gt;&lt;property id=&quot;20148&quot; value=&quot;5&quot;/&gt;&lt;property id=&quot;20300&quot; value=&quot;Slide 14 - &amp;quot; &amp;quot;&quot;/&gt;&lt;property id=&quot;20307&quot; value=&quot;296&quot;/&gt;&lt;/object&gt;&lt;object type=&quot;3&quot; unique_id=&quot;10018&quot;&gt;&lt;property id=&quot;20148&quot; value=&quot;5&quot;/&gt;&lt;property id=&quot;20300&quot; value=&quot;Slide 15&quot;/&gt;&lt;property id=&quot;20307&quot; value=&quot;279&quot;/&gt;&lt;/object&gt;&lt;object type=&quot;3&quot; unique_id=&quot;10020&quot;&gt;&lt;property id=&quot;20148&quot; value=&quot;5&quot;/&gt;&lt;property id=&quot;20300&quot; value=&quot;Slide 16&quot;/&gt;&lt;property id=&quot;20307&quot; value=&quot;315&quot;/&gt;&lt;/object&gt;&lt;object type=&quot;3&quot; unique_id=&quot;10022&quot;&gt;&lt;property id=&quot;20148&quot; value=&quot;5&quot;/&gt;&lt;property id=&quot;20300&quot; value=&quot;Slide 17&quot;/&gt;&lt;property id=&quot;20307&quot; value=&quot;285&quot;/&gt;&lt;/object&gt;&lt;object type=&quot;3&quot; unique_id=&quot;15355&quot;&gt;&lt;property id=&quot;20148&quot; value=&quot;5&quot;/&gt;&lt;property id=&quot;20300&quot; value=&quot;Slide 1&quot;/&gt;&lt;property id=&quot;20307&quot; value=&quot;319&quot;/&gt;&lt;/object&gt;&lt;object type=&quot;3&quot; unique_id=&quot;15356&quot;&gt;&lt;property id=&quot;20148&quot; value=&quot;5&quot;/&gt;&lt;property id=&quot;20300&quot; value=&quot;Slide 7&quot;/&gt;&lt;property id=&quot;20307&quot; value=&quot;320&quot;/&gt;&lt;/object&gt;&lt;object type=&quot;3&quot; unique_id=&quot;15413&quot;&gt;&lt;property id=&quot;20148&quot; value=&quot;5&quot;/&gt;&lt;property id=&quot;20300&quot; value=&quot;Slide 8&quot;/&gt;&lt;property id=&quot;20307&quot; value=&quot;321&quot;/&gt;&lt;/object&gt;&lt;/object&gt;&lt;object type=&quot;8&quot; unique_id=&quot;1004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2958</TotalTime>
  <Words>1005</Words>
  <Application>Microsoft Office PowerPoint</Application>
  <PresentationFormat>On-screen Show (4:3)</PresentationFormat>
  <Paragraphs>93</Paragraphs>
  <Slides>17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</vt:vector>
  </TitlesOfParts>
  <Company>e929_f372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 TRA</dc:creator>
  <cp:lastModifiedBy>MTC</cp:lastModifiedBy>
  <cp:revision>301</cp:revision>
  <dcterms:created xsi:type="dcterms:W3CDTF">2007-02-28T03:11:48Z</dcterms:created>
  <dcterms:modified xsi:type="dcterms:W3CDTF">2019-09-09T06:48:35Z</dcterms:modified>
</cp:coreProperties>
</file>