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2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0EC85-0E7C-4DC5-A268-E08962F23D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5472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gif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gif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giao%20an%20chuyen%20de%20cum\AVSEQ02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26627" name="Picture 4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3441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6"/>
          <p:cNvGrpSpPr>
            <a:grpSpLocks/>
          </p:cNvGrpSpPr>
          <p:nvPr/>
        </p:nvGrpSpPr>
        <p:grpSpPr bwMode="auto">
          <a:xfrm rot="5400000">
            <a:off x="266700" y="-647700"/>
            <a:ext cx="2667000" cy="3352800"/>
            <a:chOff x="17" y="2256"/>
            <a:chExt cx="1829" cy="2064"/>
          </a:xfrm>
        </p:grpSpPr>
        <p:grpSp>
          <p:nvGrpSpPr>
            <p:cNvPr id="26661" name="Group 7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6669" name="Freeform 8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70" name="Freeform 9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71" name="Freeform 10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72" name="Freeform 11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73" name="Freeform 12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74" name="Freeform 13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 w 1272"/>
                  <a:gd name="T1" fmla="*/ 0 h 1495"/>
                  <a:gd name="T2" fmla="*/ 1 w 1272"/>
                  <a:gd name="T3" fmla="*/ 0 h 1495"/>
                  <a:gd name="T4" fmla="*/ 1 w 1272"/>
                  <a:gd name="T5" fmla="*/ 0 h 1495"/>
                  <a:gd name="T6" fmla="*/ 1 w 1272"/>
                  <a:gd name="T7" fmla="*/ 0 h 1495"/>
                  <a:gd name="T8" fmla="*/ 1 w 1272"/>
                  <a:gd name="T9" fmla="*/ 0 h 1495"/>
                  <a:gd name="T10" fmla="*/ 1 w 1272"/>
                  <a:gd name="T11" fmla="*/ 0 h 1495"/>
                  <a:gd name="T12" fmla="*/ 1 w 1272"/>
                  <a:gd name="T13" fmla="*/ 0 h 1495"/>
                  <a:gd name="T14" fmla="*/ 1 w 1272"/>
                  <a:gd name="T15" fmla="*/ 0 h 1495"/>
                  <a:gd name="T16" fmla="*/ 1 w 1272"/>
                  <a:gd name="T17" fmla="*/ 0 h 1495"/>
                  <a:gd name="T18" fmla="*/ 1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1 w 1272"/>
                  <a:gd name="T45" fmla="*/ 0 h 1495"/>
                  <a:gd name="T46" fmla="*/ 1 w 1272"/>
                  <a:gd name="T47" fmla="*/ 0 h 1495"/>
                  <a:gd name="T48" fmla="*/ 1 w 1272"/>
                  <a:gd name="T49" fmla="*/ 0 h 1495"/>
                  <a:gd name="T50" fmla="*/ 1 w 1272"/>
                  <a:gd name="T51" fmla="*/ 0 h 1495"/>
                  <a:gd name="T52" fmla="*/ 1 w 1272"/>
                  <a:gd name="T53" fmla="*/ 0 h 1495"/>
                  <a:gd name="T54" fmla="*/ 1 w 1272"/>
                  <a:gd name="T55" fmla="*/ 0 h 1495"/>
                  <a:gd name="T56" fmla="*/ 1 w 1272"/>
                  <a:gd name="T57" fmla="*/ 0 h 1495"/>
                  <a:gd name="T58" fmla="*/ 1 w 1272"/>
                  <a:gd name="T59" fmla="*/ 0 h 1495"/>
                  <a:gd name="T60" fmla="*/ 1 w 1272"/>
                  <a:gd name="T61" fmla="*/ 0 h 1495"/>
                  <a:gd name="T62" fmla="*/ 1 w 1272"/>
                  <a:gd name="T63" fmla="*/ 0 h 1495"/>
                  <a:gd name="T64" fmla="*/ 1 w 1272"/>
                  <a:gd name="T65" fmla="*/ 0 h 1495"/>
                  <a:gd name="T66" fmla="*/ 1 w 1272"/>
                  <a:gd name="T67" fmla="*/ 0 h 1495"/>
                  <a:gd name="T68" fmla="*/ 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75" name="Freeform 14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1 w 1338"/>
                  <a:gd name="T19" fmla="*/ 0 h 1572"/>
                  <a:gd name="T20" fmla="*/ 1 w 1338"/>
                  <a:gd name="T21" fmla="*/ 0 h 1572"/>
                  <a:gd name="T22" fmla="*/ 1 w 1338"/>
                  <a:gd name="T23" fmla="*/ 0 h 1572"/>
                  <a:gd name="T24" fmla="*/ 1 w 1338"/>
                  <a:gd name="T25" fmla="*/ 0 h 1572"/>
                  <a:gd name="T26" fmla="*/ 1 w 1338"/>
                  <a:gd name="T27" fmla="*/ 0 h 1572"/>
                  <a:gd name="T28" fmla="*/ 1 w 1338"/>
                  <a:gd name="T29" fmla="*/ 0 h 1572"/>
                  <a:gd name="T30" fmla="*/ 1 w 1338"/>
                  <a:gd name="T31" fmla="*/ 0 h 1572"/>
                  <a:gd name="T32" fmla="*/ 1 w 1338"/>
                  <a:gd name="T33" fmla="*/ 0 h 1572"/>
                  <a:gd name="T34" fmla="*/ 1 w 1338"/>
                  <a:gd name="T35" fmla="*/ 0 h 1572"/>
                  <a:gd name="T36" fmla="*/ 1 w 1338"/>
                  <a:gd name="T37" fmla="*/ 0 h 1572"/>
                  <a:gd name="T38" fmla="*/ 1 w 1338"/>
                  <a:gd name="T39" fmla="*/ 0 h 1572"/>
                  <a:gd name="T40" fmla="*/ 1 w 1338"/>
                  <a:gd name="T41" fmla="*/ 0 h 1572"/>
                  <a:gd name="T42" fmla="*/ 1 w 1338"/>
                  <a:gd name="T43" fmla="*/ 0 h 1572"/>
                  <a:gd name="T44" fmla="*/ 1 w 1338"/>
                  <a:gd name="T45" fmla="*/ 0 h 1572"/>
                  <a:gd name="T46" fmla="*/ 1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76" name="Freeform 15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1 w 1176"/>
                  <a:gd name="T65" fmla="*/ 0 h 1383"/>
                  <a:gd name="T66" fmla="*/ 1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77" name="Freeform 16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1 w 1011"/>
                  <a:gd name="T63" fmla="*/ 0 h 1223"/>
                  <a:gd name="T64" fmla="*/ 1 w 1011"/>
                  <a:gd name="T65" fmla="*/ 0 h 1223"/>
                  <a:gd name="T66" fmla="*/ 1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pic>
            <p:nvPicPr>
              <p:cNvPr id="26678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79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80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81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82" name="Freeform 21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83" name="Freeform 22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 w 1176"/>
                  <a:gd name="T1" fmla="*/ 0 h 1382"/>
                  <a:gd name="T2" fmla="*/ 1 w 1176"/>
                  <a:gd name="T3" fmla="*/ 0 h 1382"/>
                  <a:gd name="T4" fmla="*/ 1 w 1176"/>
                  <a:gd name="T5" fmla="*/ 0 h 1382"/>
                  <a:gd name="T6" fmla="*/ 1 w 1176"/>
                  <a:gd name="T7" fmla="*/ 0 h 1382"/>
                  <a:gd name="T8" fmla="*/ 1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1 w 1176"/>
                  <a:gd name="T55" fmla="*/ 0 h 1382"/>
                  <a:gd name="T56" fmla="*/ 1 w 1176"/>
                  <a:gd name="T57" fmla="*/ 0 h 1382"/>
                  <a:gd name="T58" fmla="*/ 1 w 1176"/>
                  <a:gd name="T59" fmla="*/ 0 h 1382"/>
                  <a:gd name="T60" fmla="*/ 1 w 1176"/>
                  <a:gd name="T61" fmla="*/ 0 h 1382"/>
                  <a:gd name="T62" fmla="*/ 1 w 1176"/>
                  <a:gd name="T63" fmla="*/ 0 h 1382"/>
                  <a:gd name="T64" fmla="*/ 1 w 1176"/>
                  <a:gd name="T65" fmla="*/ 0 h 1382"/>
                  <a:gd name="T66" fmla="*/ 1 w 1176"/>
                  <a:gd name="T67" fmla="*/ 0 h 1382"/>
                  <a:gd name="T68" fmla="*/ 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84" name="Freeform 23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1 w 1014"/>
                  <a:gd name="T63" fmla="*/ 0 h 1193"/>
                  <a:gd name="T64" fmla="*/ 1 w 1014"/>
                  <a:gd name="T65" fmla="*/ 0 h 1193"/>
                  <a:gd name="T66" fmla="*/ 1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pic>
            <p:nvPicPr>
              <p:cNvPr id="26685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86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662" name="Group 26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6663" name="Picture 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4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5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6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7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8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630" name="Group 33"/>
          <p:cNvGrpSpPr>
            <a:grpSpLocks/>
          </p:cNvGrpSpPr>
          <p:nvPr/>
        </p:nvGrpSpPr>
        <p:grpSpPr bwMode="auto">
          <a:xfrm rot="10800000">
            <a:off x="6781800" y="0"/>
            <a:ext cx="2667000" cy="3352800"/>
            <a:chOff x="17" y="2256"/>
            <a:chExt cx="1829" cy="2064"/>
          </a:xfrm>
        </p:grpSpPr>
        <p:grpSp>
          <p:nvGrpSpPr>
            <p:cNvPr id="26635" name="Group 34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6643" name="Freeform 35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44" name="Freeform 36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45" name="Freeform 37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46" name="Freeform 38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47" name="Freeform 39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48" name="Freeform 40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 w 1272"/>
                  <a:gd name="T1" fmla="*/ 0 h 1495"/>
                  <a:gd name="T2" fmla="*/ 1 w 1272"/>
                  <a:gd name="T3" fmla="*/ 0 h 1495"/>
                  <a:gd name="T4" fmla="*/ 1 w 1272"/>
                  <a:gd name="T5" fmla="*/ 0 h 1495"/>
                  <a:gd name="T6" fmla="*/ 1 w 1272"/>
                  <a:gd name="T7" fmla="*/ 0 h 1495"/>
                  <a:gd name="T8" fmla="*/ 1 w 1272"/>
                  <a:gd name="T9" fmla="*/ 0 h 1495"/>
                  <a:gd name="T10" fmla="*/ 1 w 1272"/>
                  <a:gd name="T11" fmla="*/ 0 h 1495"/>
                  <a:gd name="T12" fmla="*/ 1 w 1272"/>
                  <a:gd name="T13" fmla="*/ 0 h 1495"/>
                  <a:gd name="T14" fmla="*/ 1 w 1272"/>
                  <a:gd name="T15" fmla="*/ 0 h 1495"/>
                  <a:gd name="T16" fmla="*/ 1 w 1272"/>
                  <a:gd name="T17" fmla="*/ 0 h 1495"/>
                  <a:gd name="T18" fmla="*/ 1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1 w 1272"/>
                  <a:gd name="T45" fmla="*/ 0 h 1495"/>
                  <a:gd name="T46" fmla="*/ 1 w 1272"/>
                  <a:gd name="T47" fmla="*/ 0 h 1495"/>
                  <a:gd name="T48" fmla="*/ 1 w 1272"/>
                  <a:gd name="T49" fmla="*/ 0 h 1495"/>
                  <a:gd name="T50" fmla="*/ 1 w 1272"/>
                  <a:gd name="T51" fmla="*/ 0 h 1495"/>
                  <a:gd name="T52" fmla="*/ 1 w 1272"/>
                  <a:gd name="T53" fmla="*/ 0 h 1495"/>
                  <a:gd name="T54" fmla="*/ 1 w 1272"/>
                  <a:gd name="T55" fmla="*/ 0 h 1495"/>
                  <a:gd name="T56" fmla="*/ 1 w 1272"/>
                  <a:gd name="T57" fmla="*/ 0 h 1495"/>
                  <a:gd name="T58" fmla="*/ 1 w 1272"/>
                  <a:gd name="T59" fmla="*/ 0 h 1495"/>
                  <a:gd name="T60" fmla="*/ 1 w 1272"/>
                  <a:gd name="T61" fmla="*/ 0 h 1495"/>
                  <a:gd name="T62" fmla="*/ 1 w 1272"/>
                  <a:gd name="T63" fmla="*/ 0 h 1495"/>
                  <a:gd name="T64" fmla="*/ 1 w 1272"/>
                  <a:gd name="T65" fmla="*/ 0 h 1495"/>
                  <a:gd name="T66" fmla="*/ 1 w 1272"/>
                  <a:gd name="T67" fmla="*/ 0 h 1495"/>
                  <a:gd name="T68" fmla="*/ 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49" name="Freeform 41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1 w 1338"/>
                  <a:gd name="T19" fmla="*/ 0 h 1572"/>
                  <a:gd name="T20" fmla="*/ 1 w 1338"/>
                  <a:gd name="T21" fmla="*/ 0 h 1572"/>
                  <a:gd name="T22" fmla="*/ 1 w 1338"/>
                  <a:gd name="T23" fmla="*/ 0 h 1572"/>
                  <a:gd name="T24" fmla="*/ 1 w 1338"/>
                  <a:gd name="T25" fmla="*/ 0 h 1572"/>
                  <a:gd name="T26" fmla="*/ 1 w 1338"/>
                  <a:gd name="T27" fmla="*/ 0 h 1572"/>
                  <a:gd name="T28" fmla="*/ 1 w 1338"/>
                  <a:gd name="T29" fmla="*/ 0 h 1572"/>
                  <a:gd name="T30" fmla="*/ 1 w 1338"/>
                  <a:gd name="T31" fmla="*/ 0 h 1572"/>
                  <a:gd name="T32" fmla="*/ 1 w 1338"/>
                  <a:gd name="T33" fmla="*/ 0 h 1572"/>
                  <a:gd name="T34" fmla="*/ 1 w 1338"/>
                  <a:gd name="T35" fmla="*/ 0 h 1572"/>
                  <a:gd name="T36" fmla="*/ 1 w 1338"/>
                  <a:gd name="T37" fmla="*/ 0 h 1572"/>
                  <a:gd name="T38" fmla="*/ 1 w 1338"/>
                  <a:gd name="T39" fmla="*/ 0 h 1572"/>
                  <a:gd name="T40" fmla="*/ 1 w 1338"/>
                  <a:gd name="T41" fmla="*/ 0 h 1572"/>
                  <a:gd name="T42" fmla="*/ 1 w 1338"/>
                  <a:gd name="T43" fmla="*/ 0 h 1572"/>
                  <a:gd name="T44" fmla="*/ 1 w 1338"/>
                  <a:gd name="T45" fmla="*/ 0 h 1572"/>
                  <a:gd name="T46" fmla="*/ 1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50" name="Freeform 42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1 w 1176"/>
                  <a:gd name="T65" fmla="*/ 0 h 1383"/>
                  <a:gd name="T66" fmla="*/ 1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51" name="Freeform 43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1 w 1011"/>
                  <a:gd name="T63" fmla="*/ 0 h 1223"/>
                  <a:gd name="T64" fmla="*/ 1 w 1011"/>
                  <a:gd name="T65" fmla="*/ 0 h 1223"/>
                  <a:gd name="T66" fmla="*/ 1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pic>
            <p:nvPicPr>
              <p:cNvPr id="26652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3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4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5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56" name="Freeform 48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57" name="Freeform 49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 w 1176"/>
                  <a:gd name="T1" fmla="*/ 0 h 1382"/>
                  <a:gd name="T2" fmla="*/ 1 w 1176"/>
                  <a:gd name="T3" fmla="*/ 0 h 1382"/>
                  <a:gd name="T4" fmla="*/ 1 w 1176"/>
                  <a:gd name="T5" fmla="*/ 0 h 1382"/>
                  <a:gd name="T6" fmla="*/ 1 w 1176"/>
                  <a:gd name="T7" fmla="*/ 0 h 1382"/>
                  <a:gd name="T8" fmla="*/ 1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1 w 1176"/>
                  <a:gd name="T55" fmla="*/ 0 h 1382"/>
                  <a:gd name="T56" fmla="*/ 1 w 1176"/>
                  <a:gd name="T57" fmla="*/ 0 h 1382"/>
                  <a:gd name="T58" fmla="*/ 1 w 1176"/>
                  <a:gd name="T59" fmla="*/ 0 h 1382"/>
                  <a:gd name="T60" fmla="*/ 1 w 1176"/>
                  <a:gd name="T61" fmla="*/ 0 h 1382"/>
                  <a:gd name="T62" fmla="*/ 1 w 1176"/>
                  <a:gd name="T63" fmla="*/ 0 h 1382"/>
                  <a:gd name="T64" fmla="*/ 1 w 1176"/>
                  <a:gd name="T65" fmla="*/ 0 h 1382"/>
                  <a:gd name="T66" fmla="*/ 1 w 1176"/>
                  <a:gd name="T67" fmla="*/ 0 h 1382"/>
                  <a:gd name="T68" fmla="*/ 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6658" name="Freeform 50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1 w 1014"/>
                  <a:gd name="T63" fmla="*/ 0 h 1193"/>
                  <a:gd name="T64" fmla="*/ 1 w 1014"/>
                  <a:gd name="T65" fmla="*/ 0 h 1193"/>
                  <a:gd name="T66" fmla="*/ 1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pic>
            <p:nvPicPr>
              <p:cNvPr id="26659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0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636" name="Group 53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6637" name="Picture 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8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9" name="Picture 5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0" name="Picture 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1" name="Picture 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2" name="Picture 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1980" name="WordArt 60"/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7778750" cy="4572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58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>
              <a:defRPr/>
            </a:pPr>
            <a:r>
              <a:rPr lang="pt-BR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  <a:ea typeface=".VnTifani HeavyH"/>
                <a:cs typeface=".VnTifani HeavyH"/>
              </a:rPr>
              <a:t> </a:t>
            </a:r>
            <a:r>
              <a:rPr lang="pt-BR" sz="3600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  <a:ea typeface=".VnTifani HeavyH"/>
                <a:cs typeface=".VnTifani HeavyH"/>
              </a:rPr>
              <a:t> </a:t>
            </a:r>
            <a:endParaRPr lang="pt-BR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.VnTifani HeavyH"/>
              <a:ea typeface=".VnTifani HeavyH"/>
              <a:cs typeface=".VnTifani HeavyH"/>
            </a:endParaRPr>
          </a:p>
          <a:p>
            <a:pPr>
              <a:defRPr/>
            </a:pPr>
            <a:r>
              <a:rPr lang="pt-BR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  <a:ea typeface=".VnTifani HeavyH"/>
                <a:cs typeface=".VnTifani HeavyH"/>
              </a:rPr>
              <a:t> 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.VnTifani HeavyH"/>
              <a:ea typeface=".VnTifani HeavyH"/>
              <a:cs typeface=".VnTifani HeavyH"/>
            </a:endParaRPr>
          </a:p>
        </p:txBody>
      </p:sp>
      <p:sp>
        <p:nvSpPr>
          <p:cNvPr id="81981" name="WordArt 61"/>
          <p:cNvSpPr>
            <a:spLocks noChangeArrowheads="1" noChangeShapeType="1" noTextEdit="1"/>
          </p:cNvSpPr>
          <p:nvPr/>
        </p:nvSpPr>
        <p:spPr bwMode="auto">
          <a:xfrm>
            <a:off x="2152946" y="2714020"/>
            <a:ext cx="449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</a:t>
            </a:r>
            <a:r>
              <a:rPr lang="vi-VN" sz="36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endParaRPr lang="vi-VN" sz="3600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1983" name="Picture 63" descr="Pictur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406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78842" y="1457104"/>
            <a:ext cx="9296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 eaLnBrk="1" hangingPunct="1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65" name="TextBox 2"/>
          <p:cNvSpPr txBox="1">
            <a:spLocks noChangeArrowheads="1"/>
          </p:cNvSpPr>
          <p:nvPr/>
        </p:nvSpPr>
        <p:spPr bwMode="auto">
          <a:xfrm>
            <a:off x="1215611" y="3733800"/>
            <a:ext cx="64113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695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24_hocviencanhs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01681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013899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7"/>
          <p:cNvSpPr>
            <a:spLocks noChangeArrowheads="1" noChangeShapeType="1" noTextEdit="1"/>
          </p:cNvSpPr>
          <p:nvPr/>
        </p:nvSpPr>
        <p:spPr bwMode="auto">
          <a:xfrm>
            <a:off x="1447800" y="1828800"/>
            <a:ext cx="66294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 rộng vốn từ: Ước mơ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2438400" y="685800"/>
            <a:ext cx="4435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 u="sng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</a:p>
          <a:p>
            <a:pPr eaLnBrk="1" hangingPunct="1"/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14400" y="685800"/>
            <a:ext cx="2592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14400" y="1676400"/>
            <a:ext cx="69119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8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38200" y="609600"/>
            <a:ext cx="69119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6200" y="152400"/>
            <a:ext cx="1052512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vi-VN" sz="3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157287" y="176212"/>
            <a:ext cx="8001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M: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M: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602456" y="2667000"/>
            <a:ext cx="8001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533400" y="3886200"/>
            <a:ext cx="8001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0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79412" y="304800"/>
            <a:ext cx="2592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025876" y="283029"/>
            <a:ext cx="8077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85800" y="1492250"/>
            <a:ext cx="8305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)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621449"/>
              </p:ext>
            </p:extLst>
          </p:nvPr>
        </p:nvGraphicFramePr>
        <p:xfrm>
          <a:off x="152400" y="2632075"/>
          <a:ext cx="8991600" cy="3311525"/>
        </p:xfrm>
        <a:graphic>
          <a:graphicData uri="http://schemas.openxmlformats.org/drawingml/2006/table">
            <a:tbl>
              <a:tblPr/>
              <a:tblGrid>
                <a:gridCol w="2971800"/>
                <a:gridCol w="6019800"/>
              </a:tblGrid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Đánh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giá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cao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ước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đẹp</a:t>
                      </a:r>
                      <a:r>
                        <a:rPr kumimoji="0" lang="vi-V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Đánh giá không cao</a:t>
                      </a: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ước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bình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thường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Đánh giá thấp.</a:t>
                      </a: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M:ước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tầm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thường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 Box 57"/>
          <p:cNvSpPr txBox="1">
            <a:spLocks noChangeArrowheads="1"/>
          </p:cNvSpPr>
          <p:nvPr/>
        </p:nvSpPr>
        <p:spPr bwMode="auto">
          <a:xfrm>
            <a:off x="3581400" y="4192813"/>
            <a:ext cx="33115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ước mơ nho nhỏ</a:t>
            </a:r>
          </a:p>
        </p:txBody>
      </p:sp>
      <p:sp>
        <p:nvSpPr>
          <p:cNvPr id="20" name="Text Box 58"/>
          <p:cNvSpPr txBox="1">
            <a:spLocks noChangeArrowheads="1"/>
          </p:cNvSpPr>
          <p:nvPr/>
        </p:nvSpPr>
        <p:spPr bwMode="auto">
          <a:xfrm>
            <a:off x="3048000" y="5451902"/>
            <a:ext cx="70104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vi-VN" sz="21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ước </a:t>
            </a:r>
            <a:r>
              <a:rPr lang="vi-VN" sz="21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mơ viển vông, </a:t>
            </a:r>
            <a:r>
              <a:rPr lang="vi-VN" sz="21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ước </a:t>
            </a:r>
            <a:r>
              <a:rPr lang="vi-VN" sz="21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mơ kì quặc, ước mơ dại dột</a:t>
            </a:r>
          </a:p>
        </p:txBody>
      </p:sp>
      <p:sp>
        <p:nvSpPr>
          <p:cNvPr id="21" name="Text Box 59"/>
          <p:cNvSpPr txBox="1">
            <a:spLocks noChangeArrowheads="1"/>
          </p:cNvSpPr>
          <p:nvPr/>
        </p:nvSpPr>
        <p:spPr bwMode="auto">
          <a:xfrm>
            <a:off x="3212419" y="2895600"/>
            <a:ext cx="68580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ước mơ đẹp đẽ, </a:t>
            </a:r>
            <a:r>
              <a:rPr lang="vi-VN" sz="21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ước </a:t>
            </a:r>
            <a:r>
              <a:rPr lang="vi-VN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mơ cao cả, </a:t>
            </a:r>
            <a:endParaRPr lang="vi-VN" sz="21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1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ước </a:t>
            </a:r>
            <a:r>
              <a:rPr lang="vi-VN" sz="2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mơ lớn, ước mơ chính đáng </a:t>
            </a:r>
          </a:p>
        </p:txBody>
      </p:sp>
    </p:spTree>
    <p:extLst>
      <p:ext uri="{BB962C8B-B14F-4D97-AF65-F5344CB8AC3E}">
        <p14:creationId xmlns:p14="http://schemas.microsoft.com/office/powerpoint/2010/main" val="251125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vi-VN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vi-VN" sz="2400" dirty="0" smtClean="0">
                <a:solidFill>
                  <a:srgbClr val="3333FF"/>
                </a:solidFill>
                <a:latin typeface="Times New Roman" pitchFamily="18" charset="0"/>
              </a:rPr>
              <a:t>                     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vi-VN" sz="2800" dirty="0">
                <a:solidFill>
                  <a:srgbClr val="3333FF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124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4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  <a:r>
              <a:rPr lang="en-US" sz="2800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minh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họa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124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- 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giá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vươn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ích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: </a:t>
            </a:r>
          </a:p>
          <a:p>
            <a:pPr marL="609600" indent="-609600" eaLnBrk="1" hangingPunct="1">
              <a:lnSpc>
                <a:spcPct val="124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       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giỏi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sĩ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,/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kĩ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sư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,/ phi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,/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,/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thuốc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chữa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bệnh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hiểm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nghèo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; /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chinh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vũ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trụ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, /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chiến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, /…</a:t>
            </a:r>
          </a:p>
          <a:p>
            <a:pPr marL="609600" indent="-609600" eaLnBrk="1" hangingPunct="1">
              <a:lnSpc>
                <a:spcPct val="124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giá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giản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dị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nỗ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lực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:</a:t>
            </a:r>
          </a:p>
          <a:p>
            <a:pPr marL="609600" indent="-609600" eaLnBrk="1" hangingPunct="1">
              <a:lnSpc>
                <a:spcPct val="124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       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,/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xe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đạp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, /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,/…</a:t>
            </a:r>
          </a:p>
          <a:p>
            <a:pPr marL="609600" indent="-609600" eaLnBrk="1" hangingPunct="1">
              <a:lnSpc>
                <a:spcPct val="124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-  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giá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thấp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phi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ích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kỉ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lợi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thân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nhưng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gây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hại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/>
                <a:latin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:</a:t>
            </a:r>
          </a:p>
          <a:p>
            <a:pPr marL="609600" indent="-609600" eaLnBrk="1" hangingPunct="1">
              <a:lnSpc>
                <a:spcPct val="124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effectLst/>
                <a:latin typeface="Times New Roman" pitchFamily="18" charset="0"/>
              </a:rPr>
              <a:t>+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lòng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tham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đáy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vợ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lão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cá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124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kiểm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tra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. </a:t>
            </a:r>
          </a:p>
          <a:p>
            <a:pPr marL="609600" indent="-609600" eaLnBrk="1" hangingPunct="1">
              <a:lnSpc>
                <a:spcPct val="124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+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ti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vi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suốt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9813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ng166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ingin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omemorativo_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84313"/>
            <a:ext cx="35814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9242" y="4587910"/>
            <a:ext cx="80010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Chọn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chữ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trước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câu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trả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lời</a:t>
            </a:r>
            <a:r>
              <a:rPr lang="en-US" sz="3200" b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đúng</a:t>
            </a:r>
            <a:endParaRPr lang="vi-VN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7273925" cy="1073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2552671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909"/>
                            </p:stCondLst>
                            <p:childTnLst>
                              <p:par>
                                <p:cTn id="22" presetID="19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7654" grpId="0" animBg="1"/>
      <p:bldP spid="2765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ing166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ingin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-482600"/>
            <a:ext cx="603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ring166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ingin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63" y="-642938"/>
            <a:ext cx="603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54063"/>
            <a:ext cx="8556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>
          <a:xfrm>
            <a:off x="8121650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0</a:t>
            </a:r>
            <a:endParaRPr lang="vi-VN" sz="3600" dirty="0"/>
          </a:p>
        </p:txBody>
      </p:sp>
      <p:sp>
        <p:nvSpPr>
          <p:cNvPr id="24" name="Oval 23"/>
          <p:cNvSpPr/>
          <p:nvPr/>
        </p:nvSpPr>
        <p:spPr>
          <a:xfrm>
            <a:off x="8120063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1</a:t>
            </a:r>
            <a:endParaRPr lang="vi-VN" sz="3600" dirty="0"/>
          </a:p>
        </p:txBody>
      </p:sp>
      <p:sp>
        <p:nvSpPr>
          <p:cNvPr id="25" name="Oval 24"/>
          <p:cNvSpPr/>
          <p:nvPr/>
        </p:nvSpPr>
        <p:spPr>
          <a:xfrm>
            <a:off x="8121650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2</a:t>
            </a:r>
            <a:endParaRPr lang="vi-VN" sz="3600" dirty="0"/>
          </a:p>
        </p:txBody>
      </p:sp>
      <p:sp>
        <p:nvSpPr>
          <p:cNvPr id="26" name="Oval 25"/>
          <p:cNvSpPr/>
          <p:nvPr/>
        </p:nvSpPr>
        <p:spPr>
          <a:xfrm>
            <a:off x="8134350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3</a:t>
            </a:r>
            <a:endParaRPr lang="vi-VN" sz="3600" dirty="0"/>
          </a:p>
        </p:txBody>
      </p:sp>
      <p:sp>
        <p:nvSpPr>
          <p:cNvPr id="27" name="Oval 26"/>
          <p:cNvSpPr/>
          <p:nvPr/>
        </p:nvSpPr>
        <p:spPr>
          <a:xfrm>
            <a:off x="8134350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4</a:t>
            </a:r>
            <a:endParaRPr lang="vi-VN" sz="3600" dirty="0"/>
          </a:p>
        </p:txBody>
      </p:sp>
      <p:sp>
        <p:nvSpPr>
          <p:cNvPr id="28" name="Oval 27"/>
          <p:cNvSpPr/>
          <p:nvPr/>
        </p:nvSpPr>
        <p:spPr>
          <a:xfrm>
            <a:off x="8131175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5</a:t>
            </a:r>
            <a:endParaRPr lang="vi-VN" sz="3600" dirty="0"/>
          </a:p>
        </p:txBody>
      </p:sp>
      <p:sp>
        <p:nvSpPr>
          <p:cNvPr id="29" name="Oval 28"/>
          <p:cNvSpPr/>
          <p:nvPr/>
        </p:nvSpPr>
        <p:spPr>
          <a:xfrm>
            <a:off x="8132763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6</a:t>
            </a:r>
            <a:endParaRPr lang="vi-VN" sz="3600" dirty="0"/>
          </a:p>
        </p:txBody>
      </p:sp>
      <p:sp>
        <p:nvSpPr>
          <p:cNvPr id="30" name="Oval 29"/>
          <p:cNvSpPr/>
          <p:nvPr/>
        </p:nvSpPr>
        <p:spPr>
          <a:xfrm>
            <a:off x="8134350" y="100965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7</a:t>
            </a:r>
            <a:endParaRPr lang="vi-VN" sz="3600" dirty="0"/>
          </a:p>
        </p:txBody>
      </p:sp>
      <p:sp>
        <p:nvSpPr>
          <p:cNvPr id="31" name="Oval 30"/>
          <p:cNvSpPr/>
          <p:nvPr/>
        </p:nvSpPr>
        <p:spPr>
          <a:xfrm>
            <a:off x="8132763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8</a:t>
            </a:r>
            <a:endParaRPr lang="vi-VN" sz="3600" dirty="0"/>
          </a:p>
        </p:txBody>
      </p:sp>
      <p:sp>
        <p:nvSpPr>
          <p:cNvPr id="32" name="Oval 31"/>
          <p:cNvSpPr/>
          <p:nvPr/>
        </p:nvSpPr>
        <p:spPr>
          <a:xfrm>
            <a:off x="8143875" y="100012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9</a:t>
            </a:r>
            <a:endParaRPr lang="vi-VN" sz="3600" dirty="0"/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323850" y="2852738"/>
            <a:ext cx="83883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1/ Em có một ước mơ là sau này sẽ trở thành một bác sĩ để chữa bệnh giúp cho người dân nghèo ở quê hương em. Ba em bảo đó là một …………………</a:t>
            </a:r>
            <a:endParaRPr lang="vi-VN" altLang="vi-VN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47" name="Picture 36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457200" y="4343400"/>
            <a:ext cx="3505200" cy="42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 A. ước mơ nho nhỏ.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vi-VN" sz="2800" b="1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  C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. ước mơ kì quặc.</a:t>
            </a:r>
          </a:p>
        </p:txBody>
      </p:sp>
      <p:sp>
        <p:nvSpPr>
          <p:cNvPr id="22550" name="Text Box 40"/>
          <p:cNvSpPr txBox="1">
            <a:spLocks noChangeArrowheads="1"/>
          </p:cNvSpPr>
          <p:nvPr/>
        </p:nvSpPr>
        <p:spPr bwMode="auto">
          <a:xfrm>
            <a:off x="609600" y="1680168"/>
            <a:ext cx="77612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Hãy chọn chữ đặt trước câu trả lời đúng </a:t>
            </a:r>
            <a:r>
              <a:rPr lang="en-US" alt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vi-VN" alt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13" name="Rectangle 41"/>
          <p:cNvSpPr>
            <a:spLocks noChangeArrowheads="1"/>
          </p:cNvSpPr>
          <p:nvPr/>
        </p:nvSpPr>
        <p:spPr bwMode="auto">
          <a:xfrm>
            <a:off x="644013" y="5120077"/>
            <a:ext cx="2888932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  <a:defRPr/>
            </a:pP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alt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621890" y="5120075"/>
            <a:ext cx="2888932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  <a:defRPr/>
            </a:pP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vi-VN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vi-V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altLang="vi-V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vi-V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3771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87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5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66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7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8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9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066800"/>
            <a:ext cx="577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79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77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WordArt 12"/>
          <p:cNvSpPr>
            <a:spLocks noChangeArrowheads="1" noChangeShapeType="1" noTextEdit="1"/>
          </p:cNvSpPr>
          <p:nvPr/>
        </p:nvSpPr>
        <p:spPr bwMode="auto">
          <a:xfrm>
            <a:off x="1219200" y="2057400"/>
            <a:ext cx="5943601" cy="116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BÀI CŨ 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20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9"/>
          <p:cNvGraphicFramePr>
            <a:graphicFrameLocks noChangeAspect="1"/>
          </p:cNvGraphicFramePr>
          <p:nvPr/>
        </p:nvGraphicFramePr>
        <p:xfrm>
          <a:off x="2616200" y="19685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9685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707" name="Text Box 43"/>
          <p:cNvSpPr txBox="1">
            <a:spLocks noChangeArrowheads="1"/>
          </p:cNvSpPr>
          <p:nvPr/>
        </p:nvSpPr>
        <p:spPr bwMode="auto">
          <a:xfrm>
            <a:off x="1357313" y="1233488"/>
            <a:ext cx="77866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từ cùng nghĩa với từ </a:t>
            </a:r>
            <a:r>
              <a:rPr lang="en-US" alt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 mơ </a:t>
            </a:r>
            <a:r>
              <a:rPr lang="en-US" altLang="vi-VN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 :</a:t>
            </a:r>
            <a:endParaRPr lang="vi-VN" altLang="vi-VN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3709" name="Group 45"/>
          <p:cNvGrpSpPr>
            <a:grpSpLocks/>
          </p:cNvGrpSpPr>
          <p:nvPr/>
        </p:nvGrpSpPr>
        <p:grpSpPr bwMode="auto">
          <a:xfrm>
            <a:off x="179388" y="930275"/>
            <a:ext cx="1143000" cy="1203325"/>
            <a:chOff x="2448" y="0"/>
            <a:chExt cx="720" cy="758"/>
          </a:xfrm>
        </p:grpSpPr>
        <p:grpSp>
          <p:nvGrpSpPr>
            <p:cNvPr id="23591" name="Group 46"/>
            <p:cNvGrpSpPr>
              <a:grpSpLocks/>
            </p:cNvGrpSpPr>
            <p:nvPr/>
          </p:nvGrpSpPr>
          <p:grpSpPr bwMode="auto">
            <a:xfrm>
              <a:off x="2448" y="0"/>
              <a:ext cx="720" cy="758"/>
              <a:chOff x="884" y="2523"/>
              <a:chExt cx="862" cy="862"/>
            </a:xfrm>
          </p:grpSpPr>
          <p:sp>
            <p:nvSpPr>
              <p:cNvPr id="23593" name="Oval 47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94" name="Oval 48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95" name="Oval 49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96" name="Oval 50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97" name="Oval 51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98" name="Oval 52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99" name="Oval 53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600" name="Oval 54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601" name="Oval 55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 altLang="vi-VN" sz="16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3592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vi-VN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sp>
        <p:nvSpPr>
          <p:cNvPr id="113733" name="Oval 69"/>
          <p:cNvSpPr>
            <a:spLocks noChangeArrowheads="1"/>
          </p:cNvSpPr>
          <p:nvPr/>
        </p:nvSpPr>
        <p:spPr bwMode="auto">
          <a:xfrm>
            <a:off x="261938" y="2276475"/>
            <a:ext cx="71437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13734" name="Oval 70"/>
          <p:cNvSpPr>
            <a:spLocks noChangeArrowheads="1"/>
          </p:cNvSpPr>
          <p:nvPr/>
        </p:nvSpPr>
        <p:spPr bwMode="auto">
          <a:xfrm>
            <a:off x="250825" y="4149725"/>
            <a:ext cx="71437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13735" name="Oval 71"/>
          <p:cNvSpPr>
            <a:spLocks noChangeArrowheads="1"/>
          </p:cNvSpPr>
          <p:nvPr/>
        </p:nvSpPr>
        <p:spPr bwMode="auto">
          <a:xfrm>
            <a:off x="261938" y="3213100"/>
            <a:ext cx="71437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13736" name="Rectangle 72"/>
          <p:cNvSpPr>
            <a:spLocks noChangeArrowheads="1"/>
          </p:cNvSpPr>
          <p:nvPr/>
        </p:nvSpPr>
        <p:spPr bwMode="auto">
          <a:xfrm>
            <a:off x="1127125" y="2349500"/>
            <a:ext cx="6122988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mơ tưởng , ước vọng, ước lượng.</a:t>
            </a:r>
          </a:p>
        </p:txBody>
      </p:sp>
      <p:sp>
        <p:nvSpPr>
          <p:cNvPr id="113737" name="Rectangle 73"/>
          <p:cNvSpPr>
            <a:spLocks noChangeArrowheads="1"/>
          </p:cNvSpPr>
          <p:nvPr/>
        </p:nvSpPr>
        <p:spPr bwMode="auto">
          <a:xfrm>
            <a:off x="1127125" y="3213100"/>
            <a:ext cx="6122988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mơ mộng</a:t>
            </a: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, mơ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màng, ước muốn. </a:t>
            </a:r>
          </a:p>
        </p:txBody>
      </p:sp>
      <p:sp>
        <p:nvSpPr>
          <p:cNvPr id="113738" name="Rectangle 74"/>
          <p:cNvSpPr>
            <a:spLocks noChangeArrowheads="1"/>
          </p:cNvSpPr>
          <p:nvPr/>
        </p:nvSpPr>
        <p:spPr bwMode="auto">
          <a:xfrm>
            <a:off x="1127125" y="4221163"/>
            <a:ext cx="6137275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mơ ước, ước ao,  ước mong.</a:t>
            </a:r>
          </a:p>
        </p:txBody>
      </p:sp>
      <p:sp>
        <p:nvSpPr>
          <p:cNvPr id="113739" name="Oval 75"/>
          <p:cNvSpPr>
            <a:spLocks noChangeArrowheads="1"/>
          </p:cNvSpPr>
          <p:nvPr/>
        </p:nvSpPr>
        <p:spPr bwMode="auto">
          <a:xfrm>
            <a:off x="250825" y="4149725"/>
            <a:ext cx="714375" cy="720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3564" name="Oval 2"/>
          <p:cNvSpPr>
            <a:spLocks noChangeArrowheads="1"/>
          </p:cNvSpPr>
          <p:nvPr/>
        </p:nvSpPr>
        <p:spPr bwMode="auto">
          <a:xfrm rot="-933412">
            <a:off x="7297738" y="45720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65" name="Oval 3"/>
          <p:cNvSpPr>
            <a:spLocks noChangeArrowheads="1"/>
          </p:cNvSpPr>
          <p:nvPr/>
        </p:nvSpPr>
        <p:spPr bwMode="auto">
          <a:xfrm>
            <a:off x="7250113" y="6708775"/>
            <a:ext cx="1676400" cy="176213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66" name="Oval 4"/>
          <p:cNvSpPr>
            <a:spLocks noChangeArrowheads="1"/>
          </p:cNvSpPr>
          <p:nvPr/>
        </p:nvSpPr>
        <p:spPr bwMode="auto">
          <a:xfrm rot="546664">
            <a:off x="8399463" y="45720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67" name="Oval 5"/>
          <p:cNvSpPr>
            <a:spLocks noChangeArrowheads="1"/>
          </p:cNvSpPr>
          <p:nvPr/>
        </p:nvSpPr>
        <p:spPr bwMode="gray">
          <a:xfrm>
            <a:off x="7010400" y="4689475"/>
            <a:ext cx="2133600" cy="20939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68" name="Oval 6"/>
          <p:cNvSpPr>
            <a:spLocks noChangeArrowheads="1"/>
          </p:cNvSpPr>
          <p:nvPr/>
        </p:nvSpPr>
        <p:spPr bwMode="gray">
          <a:xfrm>
            <a:off x="7148513" y="4841875"/>
            <a:ext cx="1857375" cy="1824038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69" name="Oval 7"/>
          <p:cNvSpPr>
            <a:spLocks noChangeArrowheads="1"/>
          </p:cNvSpPr>
          <p:nvPr/>
        </p:nvSpPr>
        <p:spPr bwMode="gray">
          <a:xfrm>
            <a:off x="7289800" y="503396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70" name="Oval 8"/>
          <p:cNvSpPr>
            <a:spLocks noChangeArrowheads="1"/>
          </p:cNvSpPr>
          <p:nvPr/>
        </p:nvSpPr>
        <p:spPr bwMode="gray">
          <a:xfrm>
            <a:off x="7250113" y="4918075"/>
            <a:ext cx="1668462" cy="1636713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71" name="Oval 9"/>
          <p:cNvSpPr>
            <a:spLocks noChangeArrowheads="1"/>
          </p:cNvSpPr>
          <p:nvPr/>
        </p:nvSpPr>
        <p:spPr bwMode="gray">
          <a:xfrm>
            <a:off x="7277100" y="49450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72" name="Oval 10"/>
          <p:cNvSpPr>
            <a:spLocks noChangeArrowheads="1"/>
          </p:cNvSpPr>
          <p:nvPr/>
        </p:nvSpPr>
        <p:spPr bwMode="gray">
          <a:xfrm>
            <a:off x="7297738" y="49530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73" name="Oval 11"/>
          <p:cNvSpPr>
            <a:spLocks noChangeArrowheads="1"/>
          </p:cNvSpPr>
          <p:nvPr/>
        </p:nvSpPr>
        <p:spPr bwMode="gray">
          <a:xfrm>
            <a:off x="7315200" y="49688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74" name="Oval 12"/>
          <p:cNvSpPr>
            <a:spLocks noChangeArrowheads="1"/>
          </p:cNvSpPr>
          <p:nvPr/>
        </p:nvSpPr>
        <p:spPr bwMode="gray">
          <a:xfrm>
            <a:off x="7400925" y="50101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7321550" y="49244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48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HÕt</a:t>
            </a:r>
          </a:p>
          <a:p>
            <a:pPr eaLnBrk="1" hangingPunct="1"/>
            <a:r>
              <a:rPr lang="en-US" altLang="vi-VN" sz="48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giê</a:t>
            </a: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7321550" y="49498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1</a:t>
            </a: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7273925" y="49244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2</a:t>
            </a:r>
          </a:p>
        </p:txBody>
      </p:sp>
      <p:sp>
        <p:nvSpPr>
          <p:cNvPr id="68" name="Oval 17"/>
          <p:cNvSpPr>
            <a:spLocks noChangeArrowheads="1"/>
          </p:cNvSpPr>
          <p:nvPr/>
        </p:nvSpPr>
        <p:spPr bwMode="auto">
          <a:xfrm>
            <a:off x="7280275" y="49291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4</a:t>
            </a:r>
          </a:p>
        </p:txBody>
      </p:sp>
      <p:sp>
        <p:nvSpPr>
          <p:cNvPr id="69" name="Oval 18"/>
          <p:cNvSpPr>
            <a:spLocks noChangeArrowheads="1"/>
          </p:cNvSpPr>
          <p:nvPr/>
        </p:nvSpPr>
        <p:spPr bwMode="auto">
          <a:xfrm>
            <a:off x="7321550" y="494823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5</a:t>
            </a:r>
          </a:p>
        </p:txBody>
      </p:sp>
      <p:sp>
        <p:nvSpPr>
          <p:cNvPr id="70" name="Oval 19"/>
          <p:cNvSpPr>
            <a:spLocks noChangeArrowheads="1"/>
          </p:cNvSpPr>
          <p:nvPr/>
        </p:nvSpPr>
        <p:spPr bwMode="auto">
          <a:xfrm>
            <a:off x="7292975" y="49291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6</a:t>
            </a:r>
          </a:p>
        </p:txBody>
      </p:sp>
      <p:sp>
        <p:nvSpPr>
          <p:cNvPr id="71" name="Oval 20"/>
          <p:cNvSpPr>
            <a:spLocks noChangeArrowheads="1"/>
          </p:cNvSpPr>
          <p:nvPr/>
        </p:nvSpPr>
        <p:spPr bwMode="auto">
          <a:xfrm>
            <a:off x="7280275" y="49291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7</a:t>
            </a:r>
          </a:p>
        </p:txBody>
      </p:sp>
      <p:sp>
        <p:nvSpPr>
          <p:cNvPr id="72" name="Oval 21"/>
          <p:cNvSpPr>
            <a:spLocks noChangeArrowheads="1"/>
          </p:cNvSpPr>
          <p:nvPr/>
        </p:nvSpPr>
        <p:spPr bwMode="auto">
          <a:xfrm>
            <a:off x="7273925" y="49291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8</a:t>
            </a:r>
          </a:p>
        </p:txBody>
      </p:sp>
      <p:sp>
        <p:nvSpPr>
          <p:cNvPr id="73" name="Oval 22"/>
          <p:cNvSpPr>
            <a:spLocks noChangeArrowheads="1"/>
          </p:cNvSpPr>
          <p:nvPr/>
        </p:nvSpPr>
        <p:spPr bwMode="auto">
          <a:xfrm>
            <a:off x="7321550" y="495935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9</a:t>
            </a:r>
          </a:p>
        </p:txBody>
      </p:sp>
      <p:sp>
        <p:nvSpPr>
          <p:cNvPr id="74" name="Oval 23"/>
          <p:cNvSpPr>
            <a:spLocks noChangeArrowheads="1"/>
          </p:cNvSpPr>
          <p:nvPr/>
        </p:nvSpPr>
        <p:spPr bwMode="auto">
          <a:xfrm>
            <a:off x="7305675" y="49291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10</a:t>
            </a:r>
          </a:p>
        </p:txBody>
      </p:sp>
      <p:sp>
        <p:nvSpPr>
          <p:cNvPr id="75" name="Oval 40"/>
          <p:cNvSpPr>
            <a:spLocks noChangeArrowheads="1"/>
          </p:cNvSpPr>
          <p:nvPr/>
        </p:nvSpPr>
        <p:spPr bwMode="auto">
          <a:xfrm>
            <a:off x="7289800" y="49244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11</a:t>
            </a:r>
          </a:p>
        </p:txBody>
      </p:sp>
      <p:sp>
        <p:nvSpPr>
          <p:cNvPr id="76" name="Oval 41"/>
          <p:cNvSpPr>
            <a:spLocks noChangeArrowheads="1"/>
          </p:cNvSpPr>
          <p:nvPr/>
        </p:nvSpPr>
        <p:spPr bwMode="auto">
          <a:xfrm>
            <a:off x="7273925" y="49244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12</a:t>
            </a:r>
          </a:p>
        </p:txBody>
      </p:sp>
      <p:sp>
        <p:nvSpPr>
          <p:cNvPr id="77" name="Oval 42"/>
          <p:cNvSpPr>
            <a:spLocks noChangeArrowheads="1"/>
          </p:cNvSpPr>
          <p:nvPr/>
        </p:nvSpPr>
        <p:spPr bwMode="auto">
          <a:xfrm>
            <a:off x="7283450" y="49244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13</a:t>
            </a:r>
          </a:p>
        </p:txBody>
      </p:sp>
      <p:sp>
        <p:nvSpPr>
          <p:cNvPr id="78" name="Oval 43"/>
          <p:cNvSpPr>
            <a:spLocks noChangeArrowheads="1"/>
          </p:cNvSpPr>
          <p:nvPr/>
        </p:nvSpPr>
        <p:spPr bwMode="auto">
          <a:xfrm>
            <a:off x="7305675" y="4949825"/>
            <a:ext cx="1603375" cy="1609725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14</a:t>
            </a:r>
          </a:p>
        </p:txBody>
      </p:sp>
      <p:sp>
        <p:nvSpPr>
          <p:cNvPr id="79" name="Oval 44"/>
          <p:cNvSpPr>
            <a:spLocks noChangeArrowheads="1"/>
          </p:cNvSpPr>
          <p:nvPr/>
        </p:nvSpPr>
        <p:spPr bwMode="auto">
          <a:xfrm>
            <a:off x="7289800" y="495935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10000">
                <a:solidFill>
                  <a:srgbClr val="FF3300"/>
                </a:solidFill>
                <a:latin typeface=".VnVogue" pitchFamily="34" charset="0"/>
                <a:cs typeface="Arial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4824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1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07" grpId="0"/>
      <p:bldP spid="113733" grpId="0" animBg="1"/>
      <p:bldP spid="113734" grpId="0" animBg="1"/>
      <p:bldP spid="113735" grpId="0" animBg="1"/>
      <p:bldP spid="113736" grpId="0" animBg="1"/>
      <p:bldP spid="113737" grpId="0" animBg="1"/>
      <p:bldP spid="113738" grpId="0" animBg="1"/>
      <p:bldP spid="113739" grpId="0" animBg="1"/>
      <p:bldP spid="65" grpId="0" animBg="1"/>
      <p:bldP spid="66" grpId="0" animBg="1"/>
      <p:bldP spid="68" grpId="0" animBg="1"/>
      <p:bldP spid="70" grpId="0" animBg="1"/>
      <p:bldP spid="71" grpId="0" animBg="1"/>
      <p:bldP spid="73" grpId="0" animBg="1"/>
      <p:bldP spid="75" grpId="0" animBg="1"/>
      <p:bldP spid="76" grpId="0" animBg="1"/>
      <p:bldP spid="77" grpId="0" animBg="1"/>
      <p:bldP spid="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ing169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ingin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-482600"/>
            <a:ext cx="603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ring169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ingin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63" y="-642938"/>
            <a:ext cx="603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54063"/>
            <a:ext cx="8556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>
          <a:xfrm>
            <a:off x="8121650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0</a:t>
            </a:r>
            <a:endParaRPr lang="vi-VN" sz="3600" dirty="0"/>
          </a:p>
        </p:txBody>
      </p:sp>
      <p:sp>
        <p:nvSpPr>
          <p:cNvPr id="24" name="Oval 23"/>
          <p:cNvSpPr/>
          <p:nvPr/>
        </p:nvSpPr>
        <p:spPr>
          <a:xfrm>
            <a:off x="8120063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1</a:t>
            </a:r>
            <a:endParaRPr lang="vi-VN" sz="3600" dirty="0"/>
          </a:p>
        </p:txBody>
      </p:sp>
      <p:sp>
        <p:nvSpPr>
          <p:cNvPr id="25" name="Oval 24"/>
          <p:cNvSpPr/>
          <p:nvPr/>
        </p:nvSpPr>
        <p:spPr>
          <a:xfrm>
            <a:off x="8121650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2</a:t>
            </a:r>
            <a:endParaRPr lang="vi-VN" sz="3600" dirty="0"/>
          </a:p>
        </p:txBody>
      </p:sp>
      <p:sp>
        <p:nvSpPr>
          <p:cNvPr id="26" name="Oval 25"/>
          <p:cNvSpPr/>
          <p:nvPr/>
        </p:nvSpPr>
        <p:spPr>
          <a:xfrm>
            <a:off x="8134350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3</a:t>
            </a:r>
            <a:endParaRPr lang="vi-VN" sz="3600" dirty="0"/>
          </a:p>
        </p:txBody>
      </p:sp>
      <p:sp>
        <p:nvSpPr>
          <p:cNvPr id="27" name="Oval 26"/>
          <p:cNvSpPr/>
          <p:nvPr/>
        </p:nvSpPr>
        <p:spPr>
          <a:xfrm>
            <a:off x="8134350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4</a:t>
            </a:r>
            <a:endParaRPr lang="vi-VN" sz="3600" dirty="0"/>
          </a:p>
        </p:txBody>
      </p:sp>
      <p:sp>
        <p:nvSpPr>
          <p:cNvPr id="28" name="Oval 27"/>
          <p:cNvSpPr/>
          <p:nvPr/>
        </p:nvSpPr>
        <p:spPr>
          <a:xfrm>
            <a:off x="8131175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5</a:t>
            </a:r>
            <a:endParaRPr lang="vi-VN" sz="3600" dirty="0"/>
          </a:p>
        </p:txBody>
      </p:sp>
      <p:sp>
        <p:nvSpPr>
          <p:cNvPr id="29" name="Oval 28"/>
          <p:cNvSpPr/>
          <p:nvPr/>
        </p:nvSpPr>
        <p:spPr>
          <a:xfrm>
            <a:off x="8132763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6</a:t>
            </a:r>
            <a:endParaRPr lang="vi-VN" sz="3600" dirty="0"/>
          </a:p>
        </p:txBody>
      </p:sp>
      <p:sp>
        <p:nvSpPr>
          <p:cNvPr id="30" name="Oval 29"/>
          <p:cNvSpPr/>
          <p:nvPr/>
        </p:nvSpPr>
        <p:spPr>
          <a:xfrm>
            <a:off x="8134350" y="100965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7</a:t>
            </a:r>
            <a:endParaRPr lang="vi-VN" sz="3600" dirty="0"/>
          </a:p>
        </p:txBody>
      </p:sp>
      <p:sp>
        <p:nvSpPr>
          <p:cNvPr id="31" name="Oval 30"/>
          <p:cNvSpPr/>
          <p:nvPr/>
        </p:nvSpPr>
        <p:spPr>
          <a:xfrm>
            <a:off x="8132763" y="9953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8</a:t>
            </a:r>
            <a:endParaRPr lang="vi-VN" sz="3600" dirty="0"/>
          </a:p>
        </p:txBody>
      </p:sp>
      <p:sp>
        <p:nvSpPr>
          <p:cNvPr id="32" name="Oval 31"/>
          <p:cNvSpPr/>
          <p:nvPr/>
        </p:nvSpPr>
        <p:spPr>
          <a:xfrm>
            <a:off x="8143875" y="100012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9</a:t>
            </a:r>
            <a:endParaRPr lang="vi-VN" sz="3600" dirty="0"/>
          </a:p>
        </p:txBody>
      </p:sp>
      <p:sp>
        <p:nvSpPr>
          <p:cNvPr id="33" name="Oval 32"/>
          <p:cNvSpPr/>
          <p:nvPr/>
        </p:nvSpPr>
        <p:spPr>
          <a:xfrm>
            <a:off x="8143875" y="100012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Rounded MT Bold" pitchFamily="34" charset="0"/>
              </a:rPr>
              <a:t>0</a:t>
            </a:r>
            <a:endParaRPr lang="vi-VN" sz="3600" dirty="0"/>
          </a:p>
        </p:txBody>
      </p:sp>
      <p:pic>
        <p:nvPicPr>
          <p:cNvPr id="24594" name="Picture 19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609600" y="2590800"/>
            <a:ext cx="867568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3/ Biếng học nên Hà luôn ước ao có được chiếc túi thần của Đô-rê- môn để khỏi phải học bài mà vẫn thuộc. Em bảo bạn là người luôn có ước mơ    ……..............</a:t>
            </a:r>
            <a:endParaRPr lang="vi-VN" altLang="vi-VN" sz="2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8" name="Text Box 26"/>
          <p:cNvSpPr txBox="1">
            <a:spLocks noChangeArrowheads="1"/>
          </p:cNvSpPr>
          <p:nvPr/>
        </p:nvSpPr>
        <p:spPr bwMode="auto">
          <a:xfrm>
            <a:off x="620486" y="1311930"/>
            <a:ext cx="77612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Hãy chọn chữ đặt trước câu trả lời đúng </a:t>
            </a:r>
            <a:r>
              <a:rPr lang="en-US" alt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vi-VN" alt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990600" y="4038600"/>
            <a:ext cx="3505200" cy="42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 A. ước mơ nho nhỏ.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vi-VN" sz="2800" b="1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. ước mơ kì quặc.</a:t>
            </a:r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1143000" y="4793802"/>
            <a:ext cx="3409908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  <a:defRPr/>
            </a:pPr>
            <a:r>
              <a:rPr lang="en-US" alt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altLang="vi-VN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viển vông.</a:t>
            </a:r>
            <a:endParaRPr lang="en-US" altLang="vi-V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41"/>
          <p:cNvSpPr>
            <a:spLocks noChangeArrowheads="1"/>
          </p:cNvSpPr>
          <p:nvPr/>
        </p:nvSpPr>
        <p:spPr bwMode="auto">
          <a:xfrm>
            <a:off x="1143000" y="4793802"/>
            <a:ext cx="60305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  <a:defRPr/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vi-V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40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4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95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-381000" y="2057400"/>
            <a:ext cx="952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accent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30724" name="Picture 5" descr="an_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48006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an_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 descr="an_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657600"/>
            <a:ext cx="86518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 descr="an_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86677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9" descr="an_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67225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0" descr="an_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86225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1" descr="an_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30788"/>
            <a:ext cx="86677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2" descr="an_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86518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3" descr="an_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05400"/>
            <a:ext cx="86677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4" descr="an_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705225"/>
            <a:ext cx="8699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5" descr="Pictur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6" descr="Pictur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7" descr="Pictur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5334000"/>
            <a:ext cx="9921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8" descr="Pictur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19" descr="Pictur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20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57400"/>
            <a:ext cx="13716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21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1905000"/>
            <a:ext cx="1258887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2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95388"/>
            <a:ext cx="9525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23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7213"/>
            <a:ext cx="11811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24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00188"/>
            <a:ext cx="9525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25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9600"/>
            <a:ext cx="1905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Picture 26" descr="nnbutterfly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Picture 27" descr="nnbutterfly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Picture 28" descr="nnbutterfly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3962400"/>
            <a:ext cx="8016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Picture 29" descr="nnbutterfly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7788"/>
            <a:ext cx="8001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Picture 30" descr="nnbutterfly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3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" name="Picture 31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13716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1" name="Picture 32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13716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AVSEQ0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3" name="WordArt 37"/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6553200" cy="3581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407780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1935" fill="hold"/>
                                        <p:tgtEl>
                                          <p:spTgt spid="13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46"/>
                </p:tgtEl>
              </p:cMediaNode>
            </p:audio>
          </p:childTnLst>
        </p:cTn>
      </p:par>
    </p:tnLst>
    <p:bldLst>
      <p:bldP spid="133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5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66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7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8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9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1066800"/>
            <a:ext cx="577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79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77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WordArt 12"/>
          <p:cNvSpPr>
            <a:spLocks noChangeArrowheads="1" noChangeShapeType="1" noTextEdit="1"/>
          </p:cNvSpPr>
          <p:nvPr/>
        </p:nvSpPr>
        <p:spPr bwMode="auto">
          <a:xfrm>
            <a:off x="381000" y="3886200"/>
            <a:ext cx="815340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“Ai nhanh, ai đúng”</a:t>
            </a:r>
          </a:p>
        </p:txBody>
      </p:sp>
      <p:pic>
        <p:nvPicPr>
          <p:cNvPr id="18" name="Picture 17" descr="Troc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30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34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52400" y="1295400"/>
            <a:ext cx="8505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2800" b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Dấu ngoặc kép có tác dụng gì?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143000" y="21336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.VnTime" charset="0"/>
              </a:rPr>
              <a:t>A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057400" y="1981200"/>
            <a:ext cx="6553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 lời nói trực tiếp của nhân vật hoặc một người nào đó.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914400" y="4953000"/>
            <a:ext cx="914400" cy="9144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AU">
              <a:latin typeface="Arial" charset="0"/>
              <a:ea typeface="ＭＳ Ｐゴシック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43000" y="32004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.VnTime" charset="0"/>
              </a:rPr>
              <a:t>B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057400" y="3200399"/>
            <a:ext cx="5410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057400" y="3962400"/>
            <a:ext cx="6400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Đánh dấu từ ngữ được dùng với ý nghĩa đặc biệt.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143000" y="41148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143000" y="51054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057400" y="5105400"/>
            <a:ext cx="6248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 lời nói trực tiếp của nhân vật hoặc một người và đánh dấu từ được dùng với ý nghĩa đặc biệt.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Box 1"/>
          <p:cNvSpPr txBox="1">
            <a:spLocks noChangeArrowheads="1"/>
          </p:cNvSpPr>
          <p:nvPr/>
        </p:nvSpPr>
        <p:spPr bwMode="auto">
          <a:xfrm>
            <a:off x="1752600" y="304800"/>
            <a:ext cx="6019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Chọn chữ cái trước đáp án đúng</a:t>
            </a:r>
          </a:p>
          <a:p>
            <a:pPr eaLnBrk="1" hangingPunct="1"/>
            <a:endParaRPr lang="en-US" sz="2800" b="1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909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000" y="304800"/>
            <a:ext cx="850582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Trong câu văn sau, dấu ngoặc kép được       dùng để làm gì?</a:t>
            </a:r>
          </a:p>
          <a:p>
            <a:pPr eaLnBrk="1" hangingPunct="1"/>
            <a:r>
              <a:rPr lang="en-US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Từ một cậu bé mồ côi cha, phải theo mẹ quẩy gánh hàng rong, ông Bạch Thái Bưởi đã trở thành </a:t>
            </a:r>
            <a:r>
              <a:rPr lang="en-US" altLang="en-US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vua tàu thủy</a:t>
            </a:r>
            <a:r>
              <a:rPr lang="en-US" altLang="en-US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ja-JP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00200" y="28956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.VnTime" charset="0"/>
              </a:rPr>
              <a:t>A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371600" y="2667000"/>
            <a:ext cx="914400" cy="9144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AU">
              <a:latin typeface="Arial" charset="0"/>
              <a:ea typeface="ＭＳ Ｐゴシック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600200" y="39624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.VnTime" charset="0"/>
              </a:rPr>
              <a:t>B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600200" y="48768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600200" y="58674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286000" y="2743200"/>
            <a:ext cx="6400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Đánh dấu từ ngữ được dùng với ý nghĩa đặc biệt.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286000" y="3962400"/>
            <a:ext cx="640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 giải thích cho câu đứng trước.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362200" y="4876800"/>
            <a:ext cx="640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286000" y="5791200"/>
            <a:ext cx="6553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 lời nói trực tiếp của nhân vật hoặc một người nào đó.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7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2400" y="304800"/>
            <a:ext cx="850582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Trong câu văn sau, dấu ngoặc kép </a:t>
            </a:r>
          </a:p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 dùng để làm gì?</a:t>
            </a:r>
          </a:p>
          <a:p>
            <a:pPr eaLnBrk="1" hangingPunct="1"/>
            <a:r>
              <a:rPr lang="en-US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Tôi nhìn chị ngỡ ngàng: </a:t>
            </a:r>
            <a:r>
              <a:rPr lang="en-US" altLang="en-US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Cả đời người chỉ được ước một lần, sao chị lại dành điều ước tốt lành cho hàng xóm?</a:t>
            </a:r>
            <a:r>
              <a:rPr lang="en-US" altLang="en-US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ja-JP" sz="2800" b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00200" y="28956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.VnTime" charset="0"/>
              </a:rPr>
              <a:t>A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371600" y="5715000"/>
            <a:ext cx="914400" cy="9144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AU">
              <a:latin typeface="Arial" charset="0"/>
              <a:ea typeface="ＭＳ Ｐゴシック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00200" y="39624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.VnTime" charset="0"/>
              </a:rPr>
              <a:t>B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600200" y="48768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600200" y="586740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286000" y="2743200"/>
            <a:ext cx="6400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Đánh dấu từ ngữ được dùng với ý nghĩa đặc biệt.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286000" y="3962400"/>
            <a:ext cx="640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 giải thích cho sự việc đứng trước.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362200" y="4876800"/>
            <a:ext cx="640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Báo hiệu hết câu.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286000" y="5791200"/>
            <a:ext cx="6553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 lời nói trực tiếp của nhân vật hoặc một người nào đó.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6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i-co-mot-uoc-m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92015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y-mobile-manh-2-jpg-539-6357213441190526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953824"/>
      </p:ext>
    </p:extLst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v_nvp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327084"/>
      </p:ext>
    </p:extLst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3&quot;/&gt;&lt;property id=&quot;20307&quot; value=&quot;258&quot;/&gt;&lt;/object&gt;&lt;object type=&quot;3&quot; unique_id=&quot;10005&quot;&gt;&lt;property id=&quot;20148&quot; value=&quot;5&quot;/&gt;&lt;property id=&quot;20300&quot; value=&quot;Slide 4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7&quot;&gt;&lt;property id=&quot;20148&quot; value=&quot;5&quot;/&gt;&lt;property id=&quot;20300&quot; value=&quot;Slide 6&quot;/&gt;&lt;property id=&quot;20307&quot; value=&quot;261&quot;/&gt;&lt;/object&gt;&lt;object type=&quot;3&quot; unique_id=&quot;10008&quot;&gt;&lt;property id=&quot;20148&quot; value=&quot;5&quot;/&gt;&lt;property id=&quot;20300&quot; value=&quot;Slide 7&quot;/&gt;&lt;property id=&quot;20307&quot; value=&quot;263&quot;/&gt;&lt;/object&gt;&lt;object type=&quot;3&quot; unique_id=&quot;10009&quot;&gt;&lt;property id=&quot;20148&quot; value=&quot;5&quot;/&gt;&lt;property id=&quot;20300&quot; value=&quot;Slide 8&quot;/&gt;&lt;property id=&quot;20307&quot; value=&quot;264&quot;/&gt;&lt;/object&gt;&lt;object type=&quot;3&quot; unique_id=&quot;10010&quot;&gt;&lt;property id=&quot;20148&quot; value=&quot;5&quot;/&gt;&lt;property id=&quot;20300&quot; value=&quot;Slide 9&quot;/&gt;&lt;property id=&quot;20307&quot; value=&quot;265&quot;/&gt;&lt;/object&gt;&lt;object type=&quot;3&quot; unique_id=&quot;10011&quot;&gt;&lt;property id=&quot;20148&quot; value=&quot;5&quot;/&gt;&lt;property id=&quot;20300&quot; value=&quot;Slide 10&quot;/&gt;&lt;property id=&quot;20307&quot; value=&quot;266&quot;/&gt;&lt;/object&gt;&lt;object type=&quot;3&quot; unique_id=&quot;10012&quot;&gt;&lt;property id=&quot;20148&quot; value=&quot;5&quot;/&gt;&lt;property id=&quot;20300&quot; value=&quot;Slide 11&quot;/&gt;&lt;property id=&quot;20307&quot; value=&quot;267&quot;/&gt;&lt;/object&gt;&lt;object type=&quot;3&quot; unique_id=&quot;10013&quot;&gt;&lt;property id=&quot;20148&quot; value=&quot;5&quot;/&gt;&lt;property id=&quot;20300&quot; value=&quot;Slide 12&quot;/&gt;&lt;property id=&quot;20307&quot; value=&quot;269&quot;/&gt;&lt;/object&gt;&lt;object type=&quot;3&quot; unique_id=&quot;10014&quot;&gt;&lt;property id=&quot;20148&quot; value=&quot;5&quot;/&gt;&lt;property id=&quot;20300&quot; value=&quot;Slide 13&quot;/&gt;&lt;property id=&quot;20307&quot; value=&quot;270&quot;/&gt;&lt;/object&gt;&lt;object type=&quot;3&quot; unique_id=&quot;10016&quot;&gt;&lt;property id=&quot;20148&quot; value=&quot;5&quot;/&gt;&lt;property id=&quot;20300&quot; value=&quot;Slide 14&quot;/&gt;&lt;property id=&quot;20307&quot; value=&quot;272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object type=&quot;3&quot; unique_id=&quot;10018&quot;&gt;&lt;property id=&quot;20148&quot; value=&quot;5&quot;/&gt;&lt;property id=&quot;20300&quot; value=&quot;Slide 16&quot;/&gt;&lt;property id=&quot;20307&quot; value=&quot;275&quot;/&gt;&lt;/object&gt;&lt;object type=&quot;3&quot; unique_id=&quot;10019&quot;&gt;&lt;property id=&quot;20148&quot; value=&quot;5&quot;/&gt;&lt;property id=&quot;20300&quot; value=&quot;Slide 17&quot;/&gt;&lt;property id=&quot;20307&quot; value=&quot;276&quot;/&gt;&lt;/object&gt;&lt;object type=&quot;3&quot; unique_id=&quot;10020&quot;&gt;&lt;property id=&quot;20148&quot; value=&quot;5&quot;/&gt;&lt;property id=&quot;20300&quot; value=&quot;Slide 18&quot;/&gt;&lt;property id=&quot;20307&quot; value=&quot;277&quot;/&gt;&lt;/object&gt;&lt;object type=&quot;3&quot; unique_id=&quot;10021&quot;&gt;&lt;property id=&quot;20148&quot; value=&quot;5&quot;/&gt;&lt;property id=&quot;20300&quot; value=&quot;Slide 19&quot;/&gt;&lt;property id=&quot;20307&quot; value=&quot;278&quot;/&gt;&lt;/object&gt;&lt;object type=&quot;3&quot; unique_id=&quot;10022&quot;&gt;&lt;property id=&quot;20148&quot; value=&quot;5&quot;/&gt;&lt;property id=&quot;20300&quot; value=&quot;Slide 20&quot;/&gt;&lt;property id=&quot;20307&quot; value=&quot;279&quot;/&gt;&lt;/object&gt;&lt;object type=&quot;3&quot; unique_id=&quot;10023&quot;&gt;&lt;property id=&quot;20148&quot; value=&quot;5&quot;/&gt;&lt;property id=&quot;20300&quot; value=&quot;Slide 21&quot;/&gt;&lt;property id=&quot;20307&quot; value=&quot;280&quot;/&gt;&lt;/object&gt;&lt;object type=&quot;3&quot; unique_id=&quot;10024&quot;&gt;&lt;property id=&quot;20148&quot; value=&quot;5&quot;/&gt;&lt;property id=&quot;20300&quot; value=&quot;Slide 22&quot;/&gt;&lt;property id=&quot;20307&quot; value=&quot;282&quot;/&gt;&lt;/object&gt;&lt;object type=&quot;3&quot; unique_id=&quot;10164&quot;&gt;&lt;property id=&quot;20148&quot; value=&quot;5&quot;/&gt;&lt;property id=&quot;20300&quot; value=&quot;Slide 2&quot;/&gt;&lt;property id=&quot;20307&quot; value=&quot;283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999</Words>
  <Application>Microsoft Office PowerPoint</Application>
  <PresentationFormat>On-screen Show (4:3)</PresentationFormat>
  <Paragraphs>142</Paragraphs>
  <Slides>22</Slides>
  <Notes>0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</cp:lastModifiedBy>
  <cp:revision>20</cp:revision>
  <dcterms:created xsi:type="dcterms:W3CDTF">2006-08-16T00:00:00Z</dcterms:created>
  <dcterms:modified xsi:type="dcterms:W3CDTF">2020-10-16T03:38:14Z</dcterms:modified>
</cp:coreProperties>
</file>