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900" r:id="rId5"/>
  </p:sldMasterIdLst>
  <p:notesMasterIdLst>
    <p:notesMasterId r:id="rId21"/>
  </p:notesMasterIdLst>
  <p:sldIdLst>
    <p:sldId id="377" r:id="rId6"/>
    <p:sldId id="264" r:id="rId7"/>
    <p:sldId id="256" r:id="rId8"/>
    <p:sldId id="257" r:id="rId9"/>
    <p:sldId id="258" r:id="rId10"/>
    <p:sldId id="2007577122" r:id="rId11"/>
    <p:sldId id="260" r:id="rId12"/>
    <p:sldId id="261" r:id="rId13"/>
    <p:sldId id="259" r:id="rId14"/>
    <p:sldId id="2007577108" r:id="rId15"/>
    <p:sldId id="2007577121" r:id="rId16"/>
    <p:sldId id="2007577116" r:id="rId17"/>
    <p:sldId id="2007577120" r:id="rId18"/>
    <p:sldId id="2007577113" r:id="rId19"/>
    <p:sldId id="200757712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>
        <p:scale>
          <a:sx n="60" d="100"/>
          <a:sy n="60" d="100"/>
        </p:scale>
        <p:origin x="1493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1013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35326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3957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2083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3787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2201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134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737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617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2522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6372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78A31-B58C-4F22-8C52-A961D950D02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1633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715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78A31-B58C-4F22-8C52-A961D950D026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0D3A97-CF50-4079-9344-E4CA4E728C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312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6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9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4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49.png"/><Relationship Id="rId12" Type="http://schemas.openxmlformats.org/officeDocument/2006/relationships/image" Target="../media/image5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2.wdp"/><Relationship Id="rId11" Type="http://schemas.microsoft.com/office/2007/relationships/hdphoto" Target="../media/hdphoto4.wdp"/><Relationship Id="rId5" Type="http://schemas.openxmlformats.org/officeDocument/2006/relationships/image" Target="../media/image48.png"/><Relationship Id="rId15" Type="http://schemas.openxmlformats.org/officeDocument/2006/relationships/image" Target="../media/image53.png"/><Relationship Id="rId10" Type="http://schemas.openxmlformats.org/officeDocument/2006/relationships/image" Target="../media/image50.jpeg"/><Relationship Id="rId4" Type="http://schemas.openxmlformats.org/officeDocument/2006/relationships/image" Target="../media/image47.png"/><Relationship Id="rId9" Type="http://schemas.openxmlformats.org/officeDocument/2006/relationships/image" Target="../media/image44.png"/><Relationship Id="rId1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54.xml"/><Relationship Id="rId7" Type="http://schemas.microsoft.com/office/2007/relationships/hdphoto" Target="../media/hdphoto5.wdp"/><Relationship Id="rId12" Type="http://schemas.microsoft.com/office/2007/relationships/hdphoto" Target="../media/hdphoto4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5.png"/><Relationship Id="rId11" Type="http://schemas.openxmlformats.org/officeDocument/2006/relationships/image" Target="../media/image50.jpeg"/><Relationship Id="rId5" Type="http://schemas.openxmlformats.org/officeDocument/2006/relationships/image" Target="../media/image51.png"/><Relationship Id="rId15" Type="http://schemas.openxmlformats.org/officeDocument/2006/relationships/image" Target="../media/image53.png"/><Relationship Id="rId10" Type="http://schemas.openxmlformats.org/officeDocument/2006/relationships/image" Target="../media/image44.png"/><Relationship Id="rId4" Type="http://schemas.openxmlformats.org/officeDocument/2006/relationships/image" Target="../media/image54.jpeg"/><Relationship Id="rId9" Type="http://schemas.microsoft.com/office/2007/relationships/hdphoto" Target="../media/hdphoto6.wdp"/><Relationship Id="rId1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44.png"/><Relationship Id="rId18" Type="http://schemas.openxmlformats.org/officeDocument/2006/relationships/image" Target="../media/image52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59.png"/><Relationship Id="rId12" Type="http://schemas.microsoft.com/office/2007/relationships/hdphoto" Target="../media/hdphoto10.wdp"/><Relationship Id="rId17" Type="http://schemas.openxmlformats.org/officeDocument/2006/relationships/image" Target="../media/image42.png"/><Relationship Id="rId2" Type="http://schemas.openxmlformats.org/officeDocument/2006/relationships/audio" Target="../media/media3.wav"/><Relationship Id="rId16" Type="http://schemas.openxmlformats.org/officeDocument/2006/relationships/image" Target="../media/image51.png"/><Relationship Id="rId1" Type="http://schemas.microsoft.com/office/2007/relationships/media" Target="../media/media3.wav"/><Relationship Id="rId6" Type="http://schemas.microsoft.com/office/2007/relationships/hdphoto" Target="../media/hdphoto7.wdp"/><Relationship Id="rId11" Type="http://schemas.openxmlformats.org/officeDocument/2006/relationships/image" Target="../media/image61.png"/><Relationship Id="rId5" Type="http://schemas.openxmlformats.org/officeDocument/2006/relationships/image" Target="../media/image58.png"/><Relationship Id="rId15" Type="http://schemas.microsoft.com/office/2007/relationships/hdphoto" Target="../media/hdphoto4.wdp"/><Relationship Id="rId10" Type="http://schemas.microsoft.com/office/2007/relationships/hdphoto" Target="../media/hdphoto9.wdp"/><Relationship Id="rId19" Type="http://schemas.openxmlformats.org/officeDocument/2006/relationships/image" Target="../media/image53.png"/><Relationship Id="rId4" Type="http://schemas.openxmlformats.org/officeDocument/2006/relationships/image" Target="../media/image57.jpeg"/><Relationship Id="rId9" Type="http://schemas.openxmlformats.org/officeDocument/2006/relationships/image" Target="../media/image60.png"/><Relationship Id="rId14" Type="http://schemas.openxmlformats.org/officeDocument/2006/relationships/image" Target="../media/image5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53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44.png"/><Relationship Id="rId12" Type="http://schemas.openxmlformats.org/officeDocument/2006/relationships/image" Target="../media/image5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1.wdp"/><Relationship Id="rId11" Type="http://schemas.openxmlformats.org/officeDocument/2006/relationships/image" Target="../media/image42.png"/><Relationship Id="rId5" Type="http://schemas.openxmlformats.org/officeDocument/2006/relationships/image" Target="../media/image63.png"/><Relationship Id="rId10" Type="http://schemas.openxmlformats.org/officeDocument/2006/relationships/image" Target="../media/image51.png"/><Relationship Id="rId4" Type="http://schemas.openxmlformats.org/officeDocument/2006/relationships/image" Target="../media/image62.jpe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66.png"/><Relationship Id="rId12" Type="http://schemas.openxmlformats.org/officeDocument/2006/relationships/image" Target="../media/image51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2.wdp"/><Relationship Id="rId11" Type="http://schemas.microsoft.com/office/2007/relationships/hdphoto" Target="../media/hdphoto4.wdp"/><Relationship Id="rId5" Type="http://schemas.openxmlformats.org/officeDocument/2006/relationships/image" Target="../media/image65.png"/><Relationship Id="rId15" Type="http://schemas.openxmlformats.org/officeDocument/2006/relationships/image" Target="../media/image53.png"/><Relationship Id="rId10" Type="http://schemas.openxmlformats.org/officeDocument/2006/relationships/image" Target="../media/image50.jpeg"/><Relationship Id="rId4" Type="http://schemas.openxmlformats.org/officeDocument/2006/relationships/image" Target="../media/image64.jpeg"/><Relationship Id="rId9" Type="http://schemas.openxmlformats.org/officeDocument/2006/relationships/image" Target="../media/image67.png"/><Relationship Id="rId14" Type="http://schemas.openxmlformats.org/officeDocument/2006/relationships/image" Target="../media/image52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microsoft.com/office/2007/relationships/hdphoto" Target="../media/hdphoto4.wdp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69.png"/><Relationship Id="rId12" Type="http://schemas.openxmlformats.org/officeDocument/2006/relationships/image" Target="../media/image50.jpeg"/><Relationship Id="rId17" Type="http://schemas.openxmlformats.org/officeDocument/2006/relationships/image" Target="../media/image53.png"/><Relationship Id="rId2" Type="http://schemas.openxmlformats.org/officeDocument/2006/relationships/audio" Target="../media/media3.wav"/><Relationship Id="rId16" Type="http://schemas.openxmlformats.org/officeDocument/2006/relationships/image" Target="../media/image52.png"/><Relationship Id="rId1" Type="http://schemas.microsoft.com/office/2007/relationships/media" Target="../media/media3.wav"/><Relationship Id="rId6" Type="http://schemas.microsoft.com/office/2007/relationships/hdphoto" Target="../media/hdphoto14.wdp"/><Relationship Id="rId11" Type="http://schemas.openxmlformats.org/officeDocument/2006/relationships/image" Target="../media/image67.png"/><Relationship Id="rId5" Type="http://schemas.openxmlformats.org/officeDocument/2006/relationships/image" Target="../media/image68.png"/><Relationship Id="rId15" Type="http://schemas.openxmlformats.org/officeDocument/2006/relationships/image" Target="../media/image42.png"/><Relationship Id="rId10" Type="http://schemas.microsoft.com/office/2007/relationships/hdphoto" Target="../media/hdphoto16.wdp"/><Relationship Id="rId4" Type="http://schemas.openxmlformats.org/officeDocument/2006/relationships/image" Target="../media/image47.png"/><Relationship Id="rId9" Type="http://schemas.openxmlformats.org/officeDocument/2006/relationships/image" Target="../media/image70.png"/><Relationship Id="rId1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TOÁN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Bài 22: Phép trừ (có nhớ) số có hai chữ số với số có một chữ số (tiết 4)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8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C:\Users\TUAN\Downloads\Luyện tập 1.png">
            <a:extLst>
              <a:ext uri="{FF2B5EF4-FFF2-40B4-BE49-F238E27FC236}">
                <a16:creationId xmlns:a16="http://schemas.microsoft.com/office/drawing/2014/main" id="{AEDB6791-FB57-45CF-BA55-EE84686F0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2871" y="1057784"/>
            <a:ext cx="2237784" cy="863493"/>
          </a:xfrm>
          <a:prstGeom prst="rect">
            <a:avLst/>
          </a:prstGeom>
          <a:noFill/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67CA01C8-9D88-4154-AB70-6D369DA3EECC}"/>
              </a:ext>
            </a:extLst>
          </p:cNvPr>
          <p:cNvSpPr/>
          <p:nvPr/>
        </p:nvSpPr>
        <p:spPr>
          <a:xfrm>
            <a:off x="1960080" y="210444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548984B-2406-477B-AB43-E01263E88EC3}"/>
              </a:ext>
            </a:extLst>
          </p:cNvPr>
          <p:cNvGrpSpPr/>
          <p:nvPr/>
        </p:nvGrpSpPr>
        <p:grpSpPr>
          <a:xfrm>
            <a:off x="2524602" y="2175057"/>
            <a:ext cx="1116312" cy="461666"/>
            <a:chOff x="1870518" y="1440653"/>
            <a:chExt cx="1116312" cy="461666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15FF6DC7-DF0E-4CB8-8B2E-8480822D088C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D0FBD294-B286-47E1-98A0-4102ED0A70AC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C522570-45AA-4831-87BF-9299E8DAAE5B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0FCB2A8-FC70-4122-B8D5-B953F24AFDFA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aphicFrame>
        <p:nvGraphicFramePr>
          <p:cNvPr id="35" name="Table 4">
            <a:extLst>
              <a:ext uri="{FF2B5EF4-FFF2-40B4-BE49-F238E27FC236}">
                <a16:creationId xmlns:a16="http://schemas.microsoft.com/office/drawing/2014/main" id="{738AFAB3-B932-457E-B014-F34B4EAACA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653834"/>
              </p:ext>
            </p:extLst>
          </p:nvPr>
        </p:nvGraphicFramePr>
        <p:xfrm>
          <a:off x="1960080" y="3322248"/>
          <a:ext cx="8271840" cy="154041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8640">
                  <a:extLst>
                    <a:ext uri="{9D8B030D-6E8A-4147-A177-3AD203B41FA5}">
                      <a16:colId xmlns:a16="http://schemas.microsoft.com/office/drawing/2014/main" val="3824061973"/>
                    </a:ext>
                  </a:extLst>
                </a:gridCol>
                <a:gridCol w="1378640">
                  <a:extLst>
                    <a:ext uri="{9D8B030D-6E8A-4147-A177-3AD203B41FA5}">
                      <a16:colId xmlns:a16="http://schemas.microsoft.com/office/drawing/2014/main" val="1889727206"/>
                    </a:ext>
                  </a:extLst>
                </a:gridCol>
                <a:gridCol w="1378640">
                  <a:extLst>
                    <a:ext uri="{9D8B030D-6E8A-4147-A177-3AD203B41FA5}">
                      <a16:colId xmlns:a16="http://schemas.microsoft.com/office/drawing/2014/main" val="473288683"/>
                    </a:ext>
                  </a:extLst>
                </a:gridCol>
                <a:gridCol w="1378640">
                  <a:extLst>
                    <a:ext uri="{9D8B030D-6E8A-4147-A177-3AD203B41FA5}">
                      <a16:colId xmlns:a16="http://schemas.microsoft.com/office/drawing/2014/main" val="2275450563"/>
                    </a:ext>
                  </a:extLst>
                </a:gridCol>
                <a:gridCol w="1378640">
                  <a:extLst>
                    <a:ext uri="{9D8B030D-6E8A-4147-A177-3AD203B41FA5}">
                      <a16:colId xmlns:a16="http://schemas.microsoft.com/office/drawing/2014/main" val="678154345"/>
                    </a:ext>
                  </a:extLst>
                </a:gridCol>
                <a:gridCol w="1378640">
                  <a:extLst>
                    <a:ext uri="{9D8B030D-6E8A-4147-A177-3AD203B41FA5}">
                      <a16:colId xmlns:a16="http://schemas.microsoft.com/office/drawing/2014/main" val="3057743884"/>
                    </a:ext>
                  </a:extLst>
                </a:gridCol>
              </a:tblGrid>
              <a:tr h="513471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Số bị trừ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57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70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53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60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5489972"/>
                  </a:ext>
                </a:extLst>
              </a:tr>
              <a:tr h="513471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Số trừ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  8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  7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  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  4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30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5636457"/>
                  </a:ext>
                </a:extLst>
              </a:tr>
              <a:tr h="513471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Hiệu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91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49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 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 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 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  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380307"/>
                  </a:ext>
                </a:extLst>
              </a:tr>
            </a:tbl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E17D1A58-CB76-4E9B-98B2-2B28DFD78791}"/>
              </a:ext>
            </a:extLst>
          </p:cNvPr>
          <p:cNvSpPr txBox="1"/>
          <p:nvPr/>
        </p:nvSpPr>
        <p:spPr>
          <a:xfrm>
            <a:off x="5119894" y="4369246"/>
            <a:ext cx="527709" cy="461665"/>
          </a:xfrm>
          <a:prstGeom prst="rect">
            <a:avLst/>
          </a:prstGeom>
          <a:solidFill>
            <a:srgbClr val="FFE9AF"/>
          </a:solidFill>
          <a:ln>
            <a:solidFill>
              <a:srgbClr val="FFE9A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79D4D18-A76E-4122-B769-0FE45792ACDA}"/>
              </a:ext>
            </a:extLst>
          </p:cNvPr>
          <p:cNvSpPr txBox="1"/>
          <p:nvPr/>
        </p:nvSpPr>
        <p:spPr>
          <a:xfrm>
            <a:off x="6529594" y="4369246"/>
            <a:ext cx="527709" cy="461665"/>
          </a:xfrm>
          <a:prstGeom prst="rect">
            <a:avLst/>
          </a:prstGeom>
          <a:solidFill>
            <a:srgbClr val="FFE9AF"/>
          </a:solidFill>
          <a:ln>
            <a:solidFill>
              <a:srgbClr val="FFE9A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062E42-C4BC-47C7-9D66-7C72C369217B}"/>
              </a:ext>
            </a:extLst>
          </p:cNvPr>
          <p:cNvSpPr txBox="1"/>
          <p:nvPr/>
        </p:nvSpPr>
        <p:spPr>
          <a:xfrm>
            <a:off x="7901194" y="4369246"/>
            <a:ext cx="527709" cy="461665"/>
          </a:xfrm>
          <a:prstGeom prst="rect">
            <a:avLst/>
          </a:prstGeom>
          <a:solidFill>
            <a:srgbClr val="FFE9AF"/>
          </a:solidFill>
          <a:ln>
            <a:solidFill>
              <a:srgbClr val="FFE9A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1FD6CE1-88C5-4422-8A7A-9527827F071E}"/>
              </a:ext>
            </a:extLst>
          </p:cNvPr>
          <p:cNvSpPr txBox="1"/>
          <p:nvPr/>
        </p:nvSpPr>
        <p:spPr>
          <a:xfrm>
            <a:off x="9272794" y="4369246"/>
            <a:ext cx="527709" cy="461665"/>
          </a:xfrm>
          <a:prstGeom prst="rect">
            <a:avLst/>
          </a:prstGeom>
          <a:solidFill>
            <a:srgbClr val="FFE9AF"/>
          </a:solidFill>
          <a:ln>
            <a:solidFill>
              <a:srgbClr val="FFE9AF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ECB7224-CEA4-47A4-8CC4-A5DC1EF37692}"/>
              </a:ext>
            </a:extLst>
          </p:cNvPr>
          <p:cNvSpPr/>
          <p:nvPr/>
        </p:nvSpPr>
        <p:spPr>
          <a:xfrm>
            <a:off x="7366721" y="38100"/>
            <a:ext cx="4867564" cy="230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0549143-D084-475C-8ADE-11F5E7744DC3}"/>
              </a:ext>
            </a:extLst>
          </p:cNvPr>
          <p:cNvSpPr/>
          <p:nvPr/>
        </p:nvSpPr>
        <p:spPr>
          <a:xfrm>
            <a:off x="753153" y="1461094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6FDAE8-F6C2-499F-8471-BC0CB65A2865}"/>
              </a:ext>
            </a:extLst>
          </p:cNvPr>
          <p:cNvSpPr txBox="1"/>
          <p:nvPr/>
        </p:nvSpPr>
        <p:spPr>
          <a:xfrm>
            <a:off x="681947" y="2055667"/>
            <a:ext cx="381490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Mỗi chú lùn sẽ ngồi lên chiếc ghế ghi phép tính có kết quả là số trên áo của mình. Tìm ghế cho các chú lùn.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222934-7E3B-4F9C-9E5A-FE5BA4D7735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72274" y="1461094"/>
            <a:ext cx="7047222" cy="43478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7C577BB-26D8-494C-9AF6-87095BFA152E}"/>
              </a:ext>
            </a:extLst>
          </p:cNvPr>
          <p:cNvGrpSpPr/>
          <p:nvPr/>
        </p:nvGrpSpPr>
        <p:grpSpPr>
          <a:xfrm>
            <a:off x="5409414" y="3753046"/>
            <a:ext cx="807151" cy="662828"/>
            <a:chOff x="1750173" y="2926500"/>
            <a:chExt cx="807151" cy="66282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CB4DE5F-1A19-49DE-8899-99C7861FF73F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A7F00E0-568A-4301-8E2F-99F95E944A5C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15501C5-5EFE-4855-A80E-6E541FFD9D53}"/>
              </a:ext>
            </a:extLst>
          </p:cNvPr>
          <p:cNvGrpSpPr/>
          <p:nvPr/>
        </p:nvGrpSpPr>
        <p:grpSpPr>
          <a:xfrm>
            <a:off x="6048245" y="2801190"/>
            <a:ext cx="807151" cy="662828"/>
            <a:chOff x="1750173" y="2926500"/>
            <a:chExt cx="807151" cy="662828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31A22CA-331E-4238-BEC5-4B409111F349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4C2F6B2-07CB-4EDB-9B28-8CEE5F34DF16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47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EE349A6-89B2-41BA-AE94-153866F3769D}"/>
              </a:ext>
            </a:extLst>
          </p:cNvPr>
          <p:cNvGrpSpPr/>
          <p:nvPr/>
        </p:nvGrpSpPr>
        <p:grpSpPr>
          <a:xfrm>
            <a:off x="7151000" y="2280616"/>
            <a:ext cx="807151" cy="662828"/>
            <a:chOff x="1750173" y="2926500"/>
            <a:chExt cx="807151" cy="66282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9C7A2E9-2CD8-43BA-8F50-4AA5BDC482D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F2A3D77-A0A8-442D-8D9A-BB3589C5252F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75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1E09695-F7EE-4884-8693-52334BB6A286}"/>
              </a:ext>
            </a:extLst>
          </p:cNvPr>
          <p:cNvSpPr/>
          <p:nvPr/>
        </p:nvSpPr>
        <p:spPr>
          <a:xfrm>
            <a:off x="6639496" y="3416894"/>
            <a:ext cx="1866900" cy="1685761"/>
          </a:xfrm>
          <a:custGeom>
            <a:avLst/>
            <a:gdLst>
              <a:gd name="connsiteX0" fmla="*/ 1447800 w 1447800"/>
              <a:gd name="connsiteY0" fmla="*/ 1498600 h 1498600"/>
              <a:gd name="connsiteX1" fmla="*/ 558800 w 1447800"/>
              <a:gd name="connsiteY1" fmla="*/ 977900 h 1498600"/>
              <a:gd name="connsiteX2" fmla="*/ 393700 w 1447800"/>
              <a:gd name="connsiteY2" fmla="*/ 254000 h 1498600"/>
              <a:gd name="connsiteX3" fmla="*/ 0 w 1447800"/>
              <a:gd name="connsiteY3" fmla="*/ 0 h 1498600"/>
              <a:gd name="connsiteX0" fmla="*/ 1447800 w 1447800"/>
              <a:gd name="connsiteY0" fmla="*/ 1498600 h 1498600"/>
              <a:gd name="connsiteX1" fmla="*/ 667139 w 1447800"/>
              <a:gd name="connsiteY1" fmla="*/ 904516 h 1498600"/>
              <a:gd name="connsiteX2" fmla="*/ 393700 w 1447800"/>
              <a:gd name="connsiteY2" fmla="*/ 254000 h 1498600"/>
              <a:gd name="connsiteX3" fmla="*/ 0 w 1447800"/>
              <a:gd name="connsiteY3" fmla="*/ 0 h 149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7800" h="1498600">
                <a:moveTo>
                  <a:pt x="1447800" y="1498600"/>
                </a:moveTo>
                <a:cubicBezTo>
                  <a:pt x="1091141" y="1341966"/>
                  <a:pt x="842822" y="1111949"/>
                  <a:pt x="667139" y="904516"/>
                </a:cubicBezTo>
                <a:cubicBezTo>
                  <a:pt x="491456" y="697083"/>
                  <a:pt x="486833" y="416983"/>
                  <a:pt x="393700" y="254000"/>
                </a:cubicBezTo>
                <a:cubicBezTo>
                  <a:pt x="300567" y="91017"/>
                  <a:pt x="150283" y="45508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20E8E37-528F-42E7-8360-9C2BC96F3B64}"/>
              </a:ext>
            </a:extLst>
          </p:cNvPr>
          <p:cNvSpPr/>
          <p:nvPr/>
        </p:nvSpPr>
        <p:spPr>
          <a:xfrm>
            <a:off x="5979096" y="4369394"/>
            <a:ext cx="3594100" cy="1123843"/>
          </a:xfrm>
          <a:custGeom>
            <a:avLst/>
            <a:gdLst>
              <a:gd name="connsiteX0" fmla="*/ 3390900 w 3390900"/>
              <a:gd name="connsiteY0" fmla="*/ 1117600 h 1127172"/>
              <a:gd name="connsiteX1" fmla="*/ 1854200 w 3390900"/>
              <a:gd name="connsiteY1" fmla="*/ 990600 h 1127172"/>
              <a:gd name="connsiteX2" fmla="*/ 1079500 w 3390900"/>
              <a:gd name="connsiteY2" fmla="*/ 165100 h 1127172"/>
              <a:gd name="connsiteX3" fmla="*/ 0 w 3390900"/>
              <a:gd name="connsiteY3" fmla="*/ 0 h 1127172"/>
              <a:gd name="connsiteX0" fmla="*/ 3390900 w 3390900"/>
              <a:gd name="connsiteY0" fmla="*/ 1117600 h 1123843"/>
              <a:gd name="connsiteX1" fmla="*/ 1854200 w 3390900"/>
              <a:gd name="connsiteY1" fmla="*/ 990600 h 1123843"/>
              <a:gd name="connsiteX2" fmla="*/ 1013599 w 3390900"/>
              <a:gd name="connsiteY2" fmla="*/ 292100 h 1123843"/>
              <a:gd name="connsiteX3" fmla="*/ 0 w 3390900"/>
              <a:gd name="connsiteY3" fmla="*/ 0 h 1123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90900" h="1123843">
                <a:moveTo>
                  <a:pt x="3390900" y="1117600"/>
                </a:moveTo>
                <a:cubicBezTo>
                  <a:pt x="2815166" y="1133475"/>
                  <a:pt x="2250417" y="1128183"/>
                  <a:pt x="1854200" y="990600"/>
                </a:cubicBezTo>
                <a:cubicBezTo>
                  <a:pt x="1457983" y="853017"/>
                  <a:pt x="1322632" y="457200"/>
                  <a:pt x="1013599" y="292100"/>
                </a:cubicBezTo>
                <a:cubicBezTo>
                  <a:pt x="704566" y="127000"/>
                  <a:pt x="385233" y="0"/>
                  <a:pt x="0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33F8BBC-D45B-4941-B24B-347470D12B8C}"/>
              </a:ext>
            </a:extLst>
          </p:cNvPr>
          <p:cNvSpPr/>
          <p:nvPr/>
        </p:nvSpPr>
        <p:spPr>
          <a:xfrm>
            <a:off x="7230886" y="2959695"/>
            <a:ext cx="3594099" cy="1902332"/>
          </a:xfrm>
          <a:custGeom>
            <a:avLst/>
            <a:gdLst>
              <a:gd name="connsiteX0" fmla="*/ 3531621 w 3531621"/>
              <a:gd name="connsiteY0" fmla="*/ 1866900 h 1866900"/>
              <a:gd name="connsiteX1" fmla="*/ 2871221 w 3531621"/>
              <a:gd name="connsiteY1" fmla="*/ 1066800 h 1866900"/>
              <a:gd name="connsiteX2" fmla="*/ 1220221 w 3531621"/>
              <a:gd name="connsiteY2" fmla="*/ 723900 h 1866900"/>
              <a:gd name="connsiteX3" fmla="*/ 89921 w 3531621"/>
              <a:gd name="connsiteY3" fmla="*/ 698500 h 1866900"/>
              <a:gd name="connsiteX4" fmla="*/ 153421 w 3531621"/>
              <a:gd name="connsiteY4" fmla="*/ 0 h 1866900"/>
              <a:gd name="connsiteX0" fmla="*/ 3448054 w 3448054"/>
              <a:gd name="connsiteY0" fmla="*/ 1866900 h 1866900"/>
              <a:gd name="connsiteX1" fmla="*/ 2787654 w 3448054"/>
              <a:gd name="connsiteY1" fmla="*/ 1066800 h 1866900"/>
              <a:gd name="connsiteX2" fmla="*/ 1136654 w 3448054"/>
              <a:gd name="connsiteY2" fmla="*/ 723900 h 1866900"/>
              <a:gd name="connsiteX3" fmla="*/ 165104 w 3448054"/>
              <a:gd name="connsiteY3" fmla="*/ 508000 h 1866900"/>
              <a:gd name="connsiteX4" fmla="*/ 69854 w 3448054"/>
              <a:gd name="connsiteY4" fmla="*/ 0 h 1866900"/>
              <a:gd name="connsiteX0" fmla="*/ 3448054 w 3448054"/>
              <a:gd name="connsiteY0" fmla="*/ 1866900 h 1866900"/>
              <a:gd name="connsiteX1" fmla="*/ 2787654 w 3448054"/>
              <a:gd name="connsiteY1" fmla="*/ 1066800 h 1866900"/>
              <a:gd name="connsiteX2" fmla="*/ 819154 w 3448054"/>
              <a:gd name="connsiteY2" fmla="*/ 749300 h 1866900"/>
              <a:gd name="connsiteX3" fmla="*/ 165104 w 3448054"/>
              <a:gd name="connsiteY3" fmla="*/ 508000 h 1866900"/>
              <a:gd name="connsiteX4" fmla="*/ 69854 w 3448054"/>
              <a:gd name="connsiteY4" fmla="*/ 0 h 1866900"/>
              <a:gd name="connsiteX0" fmla="*/ 3459910 w 3459910"/>
              <a:gd name="connsiteY0" fmla="*/ 1866900 h 1866900"/>
              <a:gd name="connsiteX1" fmla="*/ 2799510 w 3459910"/>
              <a:gd name="connsiteY1" fmla="*/ 1066800 h 1866900"/>
              <a:gd name="connsiteX2" fmla="*/ 831010 w 3459910"/>
              <a:gd name="connsiteY2" fmla="*/ 749300 h 1866900"/>
              <a:gd name="connsiteX3" fmla="*/ 145210 w 3459910"/>
              <a:gd name="connsiteY3" fmla="*/ 546100 h 1866900"/>
              <a:gd name="connsiteX4" fmla="*/ 81710 w 3459910"/>
              <a:gd name="connsiteY4" fmla="*/ 0 h 1866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9910" h="1866900">
                <a:moveTo>
                  <a:pt x="3459910" y="1866900"/>
                </a:moveTo>
                <a:cubicBezTo>
                  <a:pt x="3322326" y="1562100"/>
                  <a:pt x="3237660" y="1253067"/>
                  <a:pt x="2799510" y="1066800"/>
                </a:cubicBezTo>
                <a:cubicBezTo>
                  <a:pt x="2361360" y="880533"/>
                  <a:pt x="1273393" y="836083"/>
                  <a:pt x="831010" y="749300"/>
                </a:cubicBezTo>
                <a:cubicBezTo>
                  <a:pt x="388627" y="662517"/>
                  <a:pt x="323010" y="666750"/>
                  <a:pt x="145210" y="546100"/>
                </a:cubicBezTo>
                <a:cubicBezTo>
                  <a:pt x="-32590" y="425450"/>
                  <a:pt x="-38940" y="288925"/>
                  <a:pt x="81710" y="0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065A6D-03E4-4061-A932-98C80E94CAA0}"/>
              </a:ext>
            </a:extLst>
          </p:cNvPr>
          <p:cNvSpPr/>
          <p:nvPr/>
        </p:nvSpPr>
        <p:spPr>
          <a:xfrm>
            <a:off x="7366721" y="38100"/>
            <a:ext cx="4867564" cy="230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2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EDB6805-A134-4291-9101-F0029EC9A855}"/>
              </a:ext>
            </a:extLst>
          </p:cNvPr>
          <p:cNvSpPr/>
          <p:nvPr/>
        </p:nvSpPr>
        <p:spPr>
          <a:xfrm>
            <a:off x="2560518" y="1488179"/>
            <a:ext cx="513964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871294-5AC1-4113-8B36-DBF3637EA049}"/>
              </a:ext>
            </a:extLst>
          </p:cNvPr>
          <p:cNvSpPr txBox="1"/>
          <p:nvPr/>
        </p:nvSpPr>
        <p:spPr>
          <a:xfrm>
            <a:off x="3123154" y="1372869"/>
            <a:ext cx="4920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 kết quả đúng.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98DF88-C32B-480D-95D5-360A441F500C}"/>
              </a:ext>
            </a:extLst>
          </p:cNvPr>
          <p:cNvSpPr txBox="1"/>
          <p:nvPr/>
        </p:nvSpPr>
        <p:spPr>
          <a:xfrm>
            <a:off x="2511846" y="1782249"/>
            <a:ext cx="7612655" cy="2093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40 + 20 – 6 = ?</a:t>
            </a: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60 	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54	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62D402-A4C9-4C67-99CE-A6FA2E5E5266}"/>
              </a:ext>
            </a:extLst>
          </p:cNvPr>
          <p:cNvSpPr txBox="1"/>
          <p:nvPr/>
        </p:nvSpPr>
        <p:spPr>
          <a:xfrm>
            <a:off x="2511846" y="3735112"/>
            <a:ext cx="7612655" cy="20939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43 – 8 + 17 = ?</a:t>
            </a:r>
          </a:p>
          <a:p>
            <a:pPr marL="0" marR="0" lvl="0" indent="0" algn="just" defTabSz="914400" rtl="0" eaLnBrk="1" fontAlgn="auto" latinLnBrk="0" hangingPunct="1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A.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35	 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B.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62	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35757"/>
                </a:solidFill>
                <a:effectLst/>
                <a:uLnTx/>
                <a:uFillTx/>
                <a:latin typeface="Arial"/>
                <a:cs typeface="+mn-cs"/>
              </a:rPr>
              <a:t>C.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52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6EAFA28-5DAE-4A2E-86AB-04D639E88937}"/>
              </a:ext>
            </a:extLst>
          </p:cNvPr>
          <p:cNvSpPr/>
          <p:nvPr/>
        </p:nvSpPr>
        <p:spPr>
          <a:xfrm>
            <a:off x="3276615" y="2595485"/>
            <a:ext cx="915176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1FBF352-1160-4537-B577-ECAA9CFFF67E}"/>
              </a:ext>
            </a:extLst>
          </p:cNvPr>
          <p:cNvSpPr/>
          <p:nvPr/>
        </p:nvSpPr>
        <p:spPr>
          <a:xfrm>
            <a:off x="4730236" y="3308429"/>
            <a:ext cx="637190" cy="584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A99E092-B726-499A-8A7A-440CFB1E5044}"/>
              </a:ext>
            </a:extLst>
          </p:cNvPr>
          <p:cNvSpPr/>
          <p:nvPr/>
        </p:nvSpPr>
        <p:spPr>
          <a:xfrm>
            <a:off x="3215118" y="4548348"/>
            <a:ext cx="957691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90F4EE4-D564-4963-B423-B1137A16A6B0}"/>
              </a:ext>
            </a:extLst>
          </p:cNvPr>
          <p:cNvSpPr/>
          <p:nvPr/>
        </p:nvSpPr>
        <p:spPr>
          <a:xfrm>
            <a:off x="6586481" y="5251379"/>
            <a:ext cx="563466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0" name="Picture 9" descr="C:\Users\TUAN\Downloads\Luyện tập 1.png">
            <a:extLst>
              <a:ext uri="{FF2B5EF4-FFF2-40B4-BE49-F238E27FC236}">
                <a16:creationId xmlns:a16="http://schemas.microsoft.com/office/drawing/2014/main" id="{7758420C-162A-44AE-86AC-8FFBDC18C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33741" y="542575"/>
            <a:ext cx="2237784" cy="863493"/>
          </a:xfrm>
          <a:prstGeom prst="rect">
            <a:avLst/>
          </a:prstGeom>
          <a:noFill/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BBC1DE2-A70D-433E-AC57-6695D7B3F3B0}"/>
              </a:ext>
            </a:extLst>
          </p:cNvPr>
          <p:cNvSpPr/>
          <p:nvPr/>
        </p:nvSpPr>
        <p:spPr>
          <a:xfrm>
            <a:off x="7366721" y="38100"/>
            <a:ext cx="4867564" cy="230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AA72ED47-4FA4-423D-AF87-DA8FBB3B237C}"/>
              </a:ext>
            </a:extLst>
          </p:cNvPr>
          <p:cNvSpPr/>
          <p:nvPr/>
        </p:nvSpPr>
        <p:spPr>
          <a:xfrm>
            <a:off x="1822122" y="72625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07FB7C-553F-4E41-8705-789B39339925}"/>
              </a:ext>
            </a:extLst>
          </p:cNvPr>
          <p:cNvSpPr txBox="1"/>
          <p:nvPr/>
        </p:nvSpPr>
        <p:spPr>
          <a:xfrm>
            <a:off x="2259444" y="641291"/>
            <a:ext cx="83277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Việt vẽ một bức tranh có 35 bông hoa. Mèo làm đổ mực vào bức tranh nên chỉ còn nhìn thấy 9 bông hoa. Hỏi có bao nhiêu bông hoa bị mực che khuất?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B2F88-4098-4CF1-9183-894986C11D3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73760" y="2097611"/>
            <a:ext cx="5644480" cy="23584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6CB028-6CDA-4FAF-AE2E-B2EADF50BA50}"/>
              </a:ext>
            </a:extLst>
          </p:cNvPr>
          <p:cNvSpPr txBox="1"/>
          <p:nvPr/>
        </p:nvSpPr>
        <p:spPr>
          <a:xfrm>
            <a:off x="5199442" y="4442661"/>
            <a:ext cx="1551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95669F-8B35-4A00-B705-648E713F37E9}"/>
              </a:ext>
            </a:extLst>
          </p:cNvPr>
          <p:cNvSpPr txBox="1"/>
          <p:nvPr/>
        </p:nvSpPr>
        <p:spPr>
          <a:xfrm>
            <a:off x="2977144" y="4886136"/>
            <a:ext cx="85244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Có số bông hoa bị mực che khuất là: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DFF2D0-9D8E-41A2-AD54-B31A6CA58732}"/>
              </a:ext>
            </a:extLst>
          </p:cNvPr>
          <p:cNvSpPr txBox="1"/>
          <p:nvPr/>
        </p:nvSpPr>
        <p:spPr>
          <a:xfrm>
            <a:off x="3557195" y="5395952"/>
            <a:ext cx="5065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35 – 9 = 26 (bông)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7C3816-4F20-4C95-A9B4-99C199E6B7B8}"/>
              </a:ext>
            </a:extLst>
          </p:cNvPr>
          <p:cNvSpPr txBox="1"/>
          <p:nvPr/>
        </p:nvSpPr>
        <p:spPr>
          <a:xfrm>
            <a:off x="3993767" y="5924321"/>
            <a:ext cx="55140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 số: 26 bông hoa.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D4A2CA-67D5-444B-92F6-C4DC97EA3AD4}"/>
              </a:ext>
            </a:extLst>
          </p:cNvPr>
          <p:cNvSpPr/>
          <p:nvPr/>
        </p:nvSpPr>
        <p:spPr>
          <a:xfrm>
            <a:off x="7366721" y="38100"/>
            <a:ext cx="4867564" cy="230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81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1240980-BB2F-4C4D-A45A-621192BD8130}"/>
              </a:ext>
            </a:extLst>
          </p:cNvPr>
          <p:cNvSpPr/>
          <p:nvPr/>
        </p:nvSpPr>
        <p:spPr>
          <a:xfrm>
            <a:off x="2957304" y="66069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D79D8A-C7A5-4F60-95AD-8B7F4D03EE29}"/>
              </a:ext>
            </a:extLst>
          </p:cNvPr>
          <p:cNvSpPr txBox="1"/>
          <p:nvPr/>
        </p:nvSpPr>
        <p:spPr>
          <a:xfrm>
            <a:off x="3394626" y="660693"/>
            <a:ext cx="76246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Rô-bốt đi theo thứ tự các số là kết quả của các phép tính dưới đây. Rô-bốt sẽ đến được tàu hỏa, ô tô hay máy bay?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B3256F18-DE53-4B3B-9EE2-82822EF93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520" y="371342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CF838C-8C6F-4918-BF3C-5B41361D6B2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2257" y="1861022"/>
            <a:ext cx="9370920" cy="4542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1297F3B-CE90-4568-8EB4-E461BB85305C}"/>
              </a:ext>
            </a:extLst>
          </p:cNvPr>
          <p:cNvGrpSpPr/>
          <p:nvPr/>
        </p:nvGrpSpPr>
        <p:grpSpPr>
          <a:xfrm>
            <a:off x="2368814" y="2419975"/>
            <a:ext cx="807151" cy="662828"/>
            <a:chOff x="1750173" y="2926500"/>
            <a:chExt cx="807151" cy="66282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0C21B333-7551-4D49-BFB2-5B9AC2D61C1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3A69CA3-E2A0-4082-89E3-614CB9D7EA07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D256F5C-295C-4E43-A721-3C245168ED3B}"/>
              </a:ext>
            </a:extLst>
          </p:cNvPr>
          <p:cNvGrpSpPr/>
          <p:nvPr/>
        </p:nvGrpSpPr>
        <p:grpSpPr>
          <a:xfrm>
            <a:off x="4084970" y="2419975"/>
            <a:ext cx="807151" cy="662828"/>
            <a:chOff x="1750173" y="2926500"/>
            <a:chExt cx="807151" cy="662828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7485D8B-9C07-48EB-870F-E78223948AD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592F27B-6A25-44AA-BE1D-1C5578DDCECA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D79B193-916C-4CA0-9537-FCF1110FA507}"/>
              </a:ext>
            </a:extLst>
          </p:cNvPr>
          <p:cNvGrpSpPr/>
          <p:nvPr/>
        </p:nvGrpSpPr>
        <p:grpSpPr>
          <a:xfrm>
            <a:off x="5801126" y="2425500"/>
            <a:ext cx="807151" cy="662828"/>
            <a:chOff x="1750173" y="2926500"/>
            <a:chExt cx="807151" cy="662828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F5C55A29-A240-4237-B35E-539847F91420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4FCBFBA-E847-4549-AD74-63FB6F2DB5BB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17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97E4503-0B54-4CED-9FEF-8D21D354F8F9}"/>
              </a:ext>
            </a:extLst>
          </p:cNvPr>
          <p:cNvGrpSpPr/>
          <p:nvPr/>
        </p:nvGrpSpPr>
        <p:grpSpPr>
          <a:xfrm>
            <a:off x="7517282" y="2431025"/>
            <a:ext cx="807151" cy="662828"/>
            <a:chOff x="1750173" y="2926500"/>
            <a:chExt cx="807151" cy="662828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F0D50AB-C0E1-4511-BDD4-DF5B2500AEB5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3BA8F32-C61C-4020-A82E-A73E296F77E4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23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308C051-8A9B-4C59-9047-9C4BEB827A93}"/>
              </a:ext>
            </a:extLst>
          </p:cNvPr>
          <p:cNvGrpSpPr/>
          <p:nvPr/>
        </p:nvGrpSpPr>
        <p:grpSpPr>
          <a:xfrm>
            <a:off x="9233438" y="2436550"/>
            <a:ext cx="807151" cy="662828"/>
            <a:chOff x="1750173" y="2926500"/>
            <a:chExt cx="807151" cy="662828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281187D-13C6-4AF0-8C31-55D49BC6FE8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26</a:t>
              </a: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6241E4B-47D6-4437-9D5C-C93DDDB333B3}"/>
                </a:ext>
              </a:extLst>
            </p:cNvPr>
            <p:cNvSpPr txBox="1"/>
            <p:nvPr/>
          </p:nvSpPr>
          <p:spPr>
            <a:xfrm>
              <a:off x="1776676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28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64ED2F8-2335-4E5E-B488-CEFB8C308A0C}"/>
              </a:ext>
            </a:extLst>
          </p:cNvPr>
          <p:cNvCxnSpPr/>
          <p:nvPr/>
        </p:nvCxnSpPr>
        <p:spPr>
          <a:xfrm>
            <a:off x="3151835" y="3422000"/>
            <a:ext cx="802307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F083B6B-0096-4C64-B53A-D36975C7E7E7}"/>
              </a:ext>
            </a:extLst>
          </p:cNvPr>
          <p:cNvCxnSpPr>
            <a:cxnSpLocks/>
          </p:cNvCxnSpPr>
          <p:nvPr/>
        </p:nvCxnSpPr>
        <p:spPr>
          <a:xfrm>
            <a:off x="4357533" y="3562970"/>
            <a:ext cx="1013460" cy="98298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16F41CE-1721-4993-B4F1-9A7AC9FCA678}"/>
              </a:ext>
            </a:extLst>
          </p:cNvPr>
          <p:cNvCxnSpPr>
            <a:cxnSpLocks/>
          </p:cNvCxnSpPr>
          <p:nvPr/>
        </p:nvCxnSpPr>
        <p:spPr>
          <a:xfrm>
            <a:off x="5665089" y="4891261"/>
            <a:ext cx="973002" cy="943739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B51C6A66-7CFF-46A6-BDCC-44A8BBDE7F0D}"/>
              </a:ext>
            </a:extLst>
          </p:cNvPr>
          <p:cNvCxnSpPr/>
          <p:nvPr/>
        </p:nvCxnSpPr>
        <p:spPr>
          <a:xfrm>
            <a:off x="7048708" y="5993750"/>
            <a:ext cx="882538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4E1A8FC-89D7-4016-82F3-CDF5E316DC3D}"/>
              </a:ext>
            </a:extLst>
          </p:cNvPr>
          <p:cNvCxnSpPr>
            <a:cxnSpLocks/>
          </p:cNvCxnSpPr>
          <p:nvPr/>
        </p:nvCxnSpPr>
        <p:spPr>
          <a:xfrm>
            <a:off x="8379462" y="5993750"/>
            <a:ext cx="658656" cy="0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057C8948-E7E9-4A84-BDC0-50F176508E26}"/>
              </a:ext>
            </a:extLst>
          </p:cNvPr>
          <p:cNvSpPr/>
          <p:nvPr/>
        </p:nvSpPr>
        <p:spPr>
          <a:xfrm>
            <a:off x="8813930" y="5235605"/>
            <a:ext cx="1501844" cy="118621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501B4DC-4227-4F52-8744-67E9248F43DF}"/>
              </a:ext>
            </a:extLst>
          </p:cNvPr>
          <p:cNvSpPr/>
          <p:nvPr/>
        </p:nvSpPr>
        <p:spPr>
          <a:xfrm>
            <a:off x="7366721" y="38100"/>
            <a:ext cx="4867564" cy="230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5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B1C2B3-7166-45F0-AA7B-1E8568A186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4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B49916-353D-49FF-8409-62DBA212C21E}"/>
              </a:ext>
            </a:extLst>
          </p:cNvPr>
          <p:cNvSpPr txBox="1"/>
          <p:nvPr/>
        </p:nvSpPr>
        <p:spPr>
          <a:xfrm>
            <a:off x="4060722" y="2389238"/>
            <a:ext cx="39244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CỐ, DẶN DÒ</a:t>
            </a:r>
          </a:p>
        </p:txBody>
      </p:sp>
    </p:spTree>
    <p:extLst>
      <p:ext uri="{BB962C8B-B14F-4D97-AF65-F5344CB8AC3E}">
        <p14:creationId xmlns:p14="http://schemas.microsoft.com/office/powerpoint/2010/main" val="1646597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 defTabSz="1219170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9" y="-25654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5560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56 – 9 = 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A.46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121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B.49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276698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48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9347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47</a:t>
            </a: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7" name="Explosion 2 7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36576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65 –8 = ?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03200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56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9245601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59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61976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58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49600" y="3006876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57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Explosion 2 51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43</a:t>
            </a: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42</a:t>
            </a: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48</a:t>
            </a:r>
          </a:p>
        </p:txBody>
      </p:sp>
      <p:sp>
        <p:nvSpPr>
          <p:cNvPr id="39" name="Rounded Rectangle 38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41</a:t>
            </a: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49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629049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32 + 9 = ?</a:t>
            </a: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7" name="Explosion 2 56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600"/>
            <a:ext cx="12191999" cy="833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1" y="3232869"/>
            <a:ext cx="8074599" cy="365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18872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38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37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</a:t>
            </a:r>
            <a:r>
              <a:rPr lang="en-US" sz="3600" dirty="0">
                <a:solidFill>
                  <a:srgbClr val="0033CC"/>
                </a:solidFill>
                <a:latin typeface="Calibri"/>
              </a:rPr>
              <a:t>35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36</a:t>
            </a:r>
            <a:endParaRPr lang="en-US" sz="2667" dirty="0">
              <a:solidFill>
                <a:srgbClr val="0033CC"/>
              </a:solidFill>
              <a:latin typeface="Calibri"/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45 – 9 = ?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98545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7035800" y="3543540"/>
            <a:ext cx="3218403" cy="3349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665886" y="2824375"/>
            <a:ext cx="4593071" cy="428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6282644" y="1509516"/>
            <a:ext cx="5535189" cy="6919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6197600" y="2971800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37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3025498" y="29464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38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9115450" y="29306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36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3049" y="29210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39</a:t>
            </a: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3302000" y="10160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45 – 6 = ?</a:t>
            </a: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16750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9946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1" y="4830374"/>
            <a:ext cx="2133600" cy="181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2786877" y="4684192"/>
            <a:ext cx="2432328" cy="192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4875475"/>
            <a:ext cx="2235200" cy="172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5243460" y="3193963"/>
            <a:ext cx="5535189" cy="531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74649" y="3006876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A. </a:t>
            </a:r>
            <a:r>
              <a:rPr lang="en-US" sz="3200">
                <a:solidFill>
                  <a:srgbClr val="0033CC"/>
                </a:solidFill>
                <a:latin typeface="Calibri"/>
              </a:rPr>
              <a:t>38</a:t>
            </a:r>
            <a:endParaRPr lang="en-US" sz="3200" dirty="0">
              <a:solidFill>
                <a:srgbClr val="0033CC"/>
              </a:solidFill>
              <a:latin typeface="Calibri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048001" y="30226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B. 37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9217050" y="3006876"/>
            <a:ext cx="2873351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D. 36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096000" y="3022600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/>
            <a:r>
              <a:rPr lang="en-US" sz="3200" dirty="0">
                <a:solidFill>
                  <a:srgbClr val="0033CC"/>
                </a:solidFill>
                <a:latin typeface="Calibri"/>
              </a:rPr>
              <a:t>C. </a:t>
            </a:r>
            <a:r>
              <a:rPr lang="en-US" sz="2667" dirty="0">
                <a:solidFill>
                  <a:srgbClr val="0033CC"/>
                </a:solidFill>
                <a:latin typeface="Calibri"/>
              </a:rPr>
              <a:t>35</a:t>
            </a: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" name="TextBox 29"/>
          <p:cNvSpPr txBox="1"/>
          <p:nvPr/>
        </p:nvSpPr>
        <p:spPr>
          <a:xfrm>
            <a:off x="3454400" y="1092201"/>
            <a:ext cx="55880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733" dirty="0">
                <a:solidFill>
                  <a:srgbClr val="0033CC"/>
                </a:solidFill>
                <a:latin typeface="Calibri"/>
              </a:rPr>
              <a:t>43 – 8 = ?</a:t>
            </a: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673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GB" sz="3733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pPr defTabSz="1219170"/>
              <a:endParaRPr lang="en-GB" sz="24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GB" sz="24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3" name="Explosion 2 52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200" dirty="0">
                <a:solidFill>
                  <a:srgbClr val="0000FF"/>
                </a:solidFill>
                <a:latin typeface="Calibri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08322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8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>
            <a:extLst>
              <a:ext uri="{FF2B5EF4-FFF2-40B4-BE49-F238E27FC236}">
                <a16:creationId xmlns:a16="http://schemas.microsoft.com/office/drawing/2014/main" id="{7BBC6EA3-06B8-4F99-B416-12F69B88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图片 2">
            <a:extLst>
              <a:ext uri="{FF2B5EF4-FFF2-40B4-BE49-F238E27FC236}">
                <a16:creationId xmlns:a16="http://schemas.microsoft.com/office/drawing/2014/main" id="{4299085A-7706-4702-9C62-6F65E3F5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660691" y="1415320"/>
            <a:ext cx="9080500" cy="680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3D235BB-ABED-41CB-AB07-3FA2D189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187" y="815118"/>
            <a:ext cx="6846887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3CCB1B3-6749-4FD7-B987-5FA5A65D2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3719" y="1768584"/>
            <a:ext cx="41402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+mn-cs"/>
              </a:rPr>
              <a:t>Tiết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+mn-cs"/>
              </a:rPr>
              <a:t> 4: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+mn-cs"/>
              </a:rPr>
              <a:t>Luyện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+mn-cs"/>
              </a:rPr>
              <a:t> </a:t>
            </a:r>
            <a:r>
              <a:rPr kumimoji="0" lang="en-US" altLang="zh-CN" sz="5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+mn-cs"/>
              </a:rPr>
              <a:t>tập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34057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418</Words>
  <Application>Microsoft Office PowerPoint</Application>
  <PresentationFormat>Widescreen</PresentationFormat>
  <Paragraphs>112</Paragraphs>
  <Slides>15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等线</vt:lpstr>
      <vt:lpstr>Arial</vt:lpstr>
      <vt:lpstr>Arial-Rounded</vt:lpstr>
      <vt:lpstr>Calibri</vt:lpstr>
      <vt:lpstr>Times New Roman</vt:lpstr>
      <vt:lpstr>Office Theme</vt:lpstr>
      <vt:lpstr>2_Office 主题</vt:lpstr>
      <vt:lpstr>https://www.freeppt7.com</vt:lpstr>
      <vt:lpstr>3_Office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Huyền Trang</cp:lastModifiedBy>
  <cp:revision>49</cp:revision>
  <dcterms:created xsi:type="dcterms:W3CDTF">2021-07-20T01:55:21Z</dcterms:created>
  <dcterms:modified xsi:type="dcterms:W3CDTF">2021-11-10T03:01:26Z</dcterms:modified>
</cp:coreProperties>
</file>