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61" r:id="rId3"/>
    <p:sldMasterId id="2147483827" r:id="rId4"/>
    <p:sldMasterId id="2147483859" r:id="rId5"/>
    <p:sldMasterId id="2147483873" r:id="rId6"/>
    <p:sldMasterId id="2147483895" r:id="rId7"/>
    <p:sldMasterId id="2147483899" r:id="rId8"/>
  </p:sldMasterIdLst>
  <p:notesMasterIdLst>
    <p:notesMasterId r:id="rId19"/>
  </p:notesMasterIdLst>
  <p:sldIdLst>
    <p:sldId id="377" r:id="rId9"/>
    <p:sldId id="3399" r:id="rId10"/>
    <p:sldId id="2007577105" r:id="rId11"/>
    <p:sldId id="2007577104" r:id="rId12"/>
    <p:sldId id="2007577103" r:id="rId13"/>
    <p:sldId id="2007577106" r:id="rId14"/>
    <p:sldId id="3397" r:id="rId15"/>
    <p:sldId id="2007577100" r:id="rId16"/>
    <p:sldId id="496" r:id="rId17"/>
    <p:sldId id="28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p:scale>
          <a:sx n="70" d="100"/>
          <a:sy n="70" d="100"/>
        </p:scale>
        <p:origin x="1109"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46865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Master" Target="../slideMasters/slideMaster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8.xml"/><Relationship Id="rId4" Type="http://schemas.openxmlformats.org/officeDocument/2006/relationships/image" Target="../media/image68.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69.gi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4" Type="http://schemas.openxmlformats.org/officeDocument/2006/relationships/image" Target="../media/image7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 Id="rId5" Type="http://schemas.openxmlformats.org/officeDocument/2006/relationships/image" Target="../media/image68.svg"/><Relationship Id="rId4" Type="http://schemas.openxmlformats.org/officeDocument/2006/relationships/image" Target="../media/image6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2021/11/26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056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920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11/26/2021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67738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779384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2021/11/26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637352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464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349008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559039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0316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904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8341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03339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972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0.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1.jp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0.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5" Type="http://schemas.openxmlformats.org/officeDocument/2006/relationships/theme" Target="../theme/theme7.xml"/><Relationship Id="rId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912" r:id="rId4"/>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181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gif"/><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9.xml"/><Relationship Id="rId5" Type="http://schemas.openxmlformats.org/officeDocument/2006/relationships/image" Target="../media/image76.emf"/><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84.jpeg"/><Relationship Id="rId5" Type="http://schemas.openxmlformats.org/officeDocument/2006/relationships/image" Target="../media/image83.png"/><Relationship Id="rId10" Type="http://schemas.openxmlformats.org/officeDocument/2006/relationships/image" Target="../media/image87.png"/><Relationship Id="rId4" Type="http://schemas.microsoft.com/office/2007/relationships/hdphoto" Target="../media/hdphoto4.wdp"/><Relationship Id="rId9"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a:t>
            </a:r>
            <a:r>
              <a:rPr lang="en-US" sz="3600" b="1" kern="1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 TOÁN</a:t>
            </a:r>
            <a:endPar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a:solidFill>
                  <a:srgbClr val="7030A0"/>
                </a:solidFill>
                <a:cs typeface="Times New Roman" pitchFamily="18" charset="0"/>
              </a:rPr>
              <a:t>Bài 24: Luyện tập chung (tiết 2)</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48889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157"/>
          </a:xfrm>
          <a:prstGeom prst="rect">
            <a:avLst/>
          </a:prstGeom>
        </p:spPr>
      </p:pic>
      <p:sp>
        <p:nvSpPr>
          <p:cNvPr id="15" name="TextBox 14">
            <a:extLst>
              <a:ext uri="{FF2B5EF4-FFF2-40B4-BE49-F238E27FC236}">
                <a16:creationId xmlns:a16="http://schemas.microsoft.com/office/drawing/2014/main" id="{C4F8E5F2-4792-4415-B6B7-F49CEAC375A5}"/>
              </a:ext>
            </a:extLst>
          </p:cNvPr>
          <p:cNvSpPr txBox="1"/>
          <p:nvPr/>
        </p:nvSpPr>
        <p:spPr>
          <a:xfrm>
            <a:off x="2462829" y="1431697"/>
            <a:ext cx="6968575" cy="1080617"/>
          </a:xfrm>
          <a:prstGeom prst="rect">
            <a:avLst/>
          </a:prstGeom>
          <a:noFill/>
          <a:ln>
            <a:noFill/>
          </a:ln>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a:ln>
                  <a:solidFill>
                    <a:srgbClr val="00B05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 CỐ KIẾN THỨC</a:t>
            </a:r>
            <a:endParaRPr kumimoji="0" lang="vi-VN" sz="8000" b="0" i="0" u="none" strike="noStrike" kern="1200" cap="none" spc="0" normalizeH="0" baseline="0" noProof="0" dirty="0">
              <a:ln>
                <a:solidFill>
                  <a:srgbClr val="00B05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06747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8272979"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952459" y="2095459"/>
            <a:ext cx="74433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Tiết</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2: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Luyện</a:t>
            </a:r>
            <a:r>
              <a:rPr kumimoji="0" lang="en-US" altLang="zh-CN"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rPr>
              <a:t>tập</a:t>
            </a:r>
            <a:endParaRPr kumimoji="0" lang="zh-CN" altLang="en-US" sz="60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mj-lt"/>
              <a:ea typeface="方正静蕾简体" panose="02000000000000000000"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0F7A015C-125D-445E-AEF9-C89288001297}"/>
              </a:ext>
            </a:extLst>
          </p:cNvPr>
          <p:cNvPicPr>
            <a:picLocks noChangeAspect="1" noChangeArrowheads="1"/>
          </p:cNvPicPr>
          <p:nvPr/>
        </p:nvPicPr>
        <p:blipFill>
          <a:blip r:embed="rId2" cstate="print"/>
          <a:srcRect/>
          <a:stretch>
            <a:fillRect/>
          </a:stretch>
        </p:blipFill>
        <p:spPr bwMode="auto">
          <a:xfrm>
            <a:off x="1376772" y="1102497"/>
            <a:ext cx="2237784" cy="863493"/>
          </a:xfrm>
          <a:prstGeom prst="rect">
            <a:avLst/>
          </a:prstGeom>
          <a:noFill/>
        </p:spPr>
      </p:pic>
      <p:sp>
        <p:nvSpPr>
          <p:cNvPr id="3" name="Oval 2">
            <a:extLst>
              <a:ext uri="{FF2B5EF4-FFF2-40B4-BE49-F238E27FC236}">
                <a16:creationId xmlns:a16="http://schemas.microsoft.com/office/drawing/2014/main" id="{D7D018DF-090F-4C5E-B8D0-C4EFE1A0AA35}"/>
              </a:ext>
            </a:extLst>
          </p:cNvPr>
          <p:cNvSpPr/>
          <p:nvPr/>
        </p:nvSpPr>
        <p:spPr>
          <a:xfrm>
            <a:off x="1512443" y="252150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endParaRPr kumimoji="0" lang="vi-VN" sz="36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A53427C9-CBFF-43C5-9EB0-43CE79BE8520}"/>
              </a:ext>
            </a:extLst>
          </p:cNvPr>
          <p:cNvSpPr txBox="1"/>
          <p:nvPr/>
        </p:nvSpPr>
        <p:spPr>
          <a:xfrm>
            <a:off x="1949765" y="2521501"/>
            <a:ext cx="10038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Tính.</a:t>
            </a:r>
          </a:p>
        </p:txBody>
      </p:sp>
      <p:grpSp>
        <p:nvGrpSpPr>
          <p:cNvPr id="5" name="Group 4">
            <a:extLst>
              <a:ext uri="{FF2B5EF4-FFF2-40B4-BE49-F238E27FC236}">
                <a16:creationId xmlns:a16="http://schemas.microsoft.com/office/drawing/2014/main" id="{9AED60BF-C17E-442B-A653-4E6640C82FF6}"/>
              </a:ext>
            </a:extLst>
          </p:cNvPr>
          <p:cNvGrpSpPr/>
          <p:nvPr/>
        </p:nvGrpSpPr>
        <p:grpSpPr>
          <a:xfrm>
            <a:off x="3967476" y="2413234"/>
            <a:ext cx="6407467" cy="751399"/>
            <a:chOff x="1824226" y="3918826"/>
            <a:chExt cx="4478547" cy="751399"/>
          </a:xfrm>
        </p:grpSpPr>
        <p:sp>
          <p:nvSpPr>
            <p:cNvPr id="6" name="Rectangle 5">
              <a:extLst>
                <a:ext uri="{FF2B5EF4-FFF2-40B4-BE49-F238E27FC236}">
                  <a16:creationId xmlns:a16="http://schemas.microsoft.com/office/drawing/2014/main" id="{089A6F2E-5FD9-43D2-996B-BB5894F29D40}"/>
                </a:ext>
              </a:extLst>
            </p:cNvPr>
            <p:cNvSpPr/>
            <p:nvPr/>
          </p:nvSpPr>
          <p:spPr>
            <a:xfrm>
              <a:off x="1824226" y="3918826"/>
              <a:ext cx="1926675"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25 + 65 – 30</a:t>
              </a:r>
            </a:p>
          </p:txBody>
        </p:sp>
        <p:sp>
          <p:nvSpPr>
            <p:cNvPr id="7" name="Rectangle 6">
              <a:extLst>
                <a:ext uri="{FF2B5EF4-FFF2-40B4-BE49-F238E27FC236}">
                  <a16:creationId xmlns:a16="http://schemas.microsoft.com/office/drawing/2014/main" id="{17D7A5B5-7BA1-40A8-BD5F-375BA99BFF2D}"/>
                </a:ext>
              </a:extLst>
            </p:cNvPr>
            <p:cNvSpPr/>
            <p:nvPr/>
          </p:nvSpPr>
          <p:spPr>
            <a:xfrm>
              <a:off x="4386086" y="3930471"/>
              <a:ext cx="1916687" cy="739754"/>
            </a:xfrm>
            <a:prstGeom prst="rect">
              <a:avLst/>
            </a:prstGeom>
            <a:solidFill>
              <a:schemeClr val="accent5">
                <a:lumMod val="60000"/>
                <a:lumOff val="4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90 – 40 – 26</a:t>
              </a:r>
            </a:p>
          </p:txBody>
        </p:sp>
      </p:grpSp>
      <p:sp>
        <p:nvSpPr>
          <p:cNvPr id="8" name="TextBox 7">
            <a:extLst>
              <a:ext uri="{FF2B5EF4-FFF2-40B4-BE49-F238E27FC236}">
                <a16:creationId xmlns:a16="http://schemas.microsoft.com/office/drawing/2014/main" id="{D66DFC04-9482-4B58-856A-885237683D2E}"/>
              </a:ext>
            </a:extLst>
          </p:cNvPr>
          <p:cNvSpPr txBox="1"/>
          <p:nvPr/>
        </p:nvSpPr>
        <p:spPr>
          <a:xfrm>
            <a:off x="3771910" y="3083714"/>
            <a:ext cx="28151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90    – 30 </a:t>
            </a:r>
          </a:p>
        </p:txBody>
      </p:sp>
      <p:sp>
        <p:nvSpPr>
          <p:cNvPr id="9" name="TextBox 8">
            <a:extLst>
              <a:ext uri="{FF2B5EF4-FFF2-40B4-BE49-F238E27FC236}">
                <a16:creationId xmlns:a16="http://schemas.microsoft.com/office/drawing/2014/main" id="{84FFD812-57C4-4997-8AD4-104913D7A35C}"/>
              </a:ext>
            </a:extLst>
          </p:cNvPr>
          <p:cNvSpPr txBox="1"/>
          <p:nvPr/>
        </p:nvSpPr>
        <p:spPr>
          <a:xfrm>
            <a:off x="3771910" y="3753806"/>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60</a:t>
            </a:r>
          </a:p>
        </p:txBody>
      </p:sp>
      <p:sp>
        <p:nvSpPr>
          <p:cNvPr id="10" name="TextBox 9">
            <a:extLst>
              <a:ext uri="{FF2B5EF4-FFF2-40B4-BE49-F238E27FC236}">
                <a16:creationId xmlns:a16="http://schemas.microsoft.com/office/drawing/2014/main" id="{F6E1F934-78AF-4202-BD0E-22065C9283E1}"/>
              </a:ext>
            </a:extLst>
          </p:cNvPr>
          <p:cNvSpPr txBox="1"/>
          <p:nvPr/>
        </p:nvSpPr>
        <p:spPr>
          <a:xfrm>
            <a:off x="7664677" y="3063695"/>
            <a:ext cx="27102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50    – 26</a:t>
            </a:r>
          </a:p>
        </p:txBody>
      </p:sp>
      <p:sp>
        <p:nvSpPr>
          <p:cNvPr id="11" name="TextBox 10">
            <a:extLst>
              <a:ext uri="{FF2B5EF4-FFF2-40B4-BE49-F238E27FC236}">
                <a16:creationId xmlns:a16="http://schemas.microsoft.com/office/drawing/2014/main" id="{3A50E85E-01D4-44B3-B093-B5B19B9DE549}"/>
              </a:ext>
            </a:extLst>
          </p:cNvPr>
          <p:cNvSpPr txBox="1"/>
          <p:nvPr/>
        </p:nvSpPr>
        <p:spPr>
          <a:xfrm>
            <a:off x="7664677" y="3702511"/>
            <a:ext cx="2132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           24</a:t>
            </a:r>
          </a:p>
        </p:txBody>
      </p:sp>
      <p:pic>
        <p:nvPicPr>
          <p:cNvPr id="13" name="Picture 12" descr="A picture containing text, queen, vector graphics&#10;&#10;Description automatically generated">
            <a:extLst>
              <a:ext uri="{FF2B5EF4-FFF2-40B4-BE49-F238E27FC236}">
                <a16:creationId xmlns:a16="http://schemas.microsoft.com/office/drawing/2014/main" id="{D5D4A169-3EB8-4622-886E-3B5D1061D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333" y="3823468"/>
            <a:ext cx="2833333" cy="2833333"/>
          </a:xfrm>
          <a:prstGeom prst="rect">
            <a:avLst/>
          </a:prstGeom>
        </p:spPr>
      </p:pic>
      <p:sp>
        <p:nvSpPr>
          <p:cNvPr id="14" name="Rectangle 13">
            <a:extLst>
              <a:ext uri="{FF2B5EF4-FFF2-40B4-BE49-F238E27FC236}">
                <a16:creationId xmlns:a16="http://schemas.microsoft.com/office/drawing/2014/main" id="{414320A3-8554-4DA8-AB75-E5E3DD56BC02}"/>
              </a:ext>
            </a:extLst>
          </p:cNvPr>
          <p:cNvSpPr/>
          <p:nvPr/>
        </p:nvSpPr>
        <p:spPr>
          <a:xfrm>
            <a:off x="7632735" y="-1"/>
            <a:ext cx="4555889"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7BFE0FB-9043-466E-B3C5-1871BEAF28E3}"/>
              </a:ext>
            </a:extLst>
          </p:cNvPr>
          <p:cNvSpPr/>
          <p:nvPr/>
        </p:nvSpPr>
        <p:spPr>
          <a:xfrm>
            <a:off x="1076872" y="1760121"/>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1419E0A2-CD8D-4066-B3FE-A92D20010E92}"/>
              </a:ext>
            </a:extLst>
          </p:cNvPr>
          <p:cNvSpPr txBox="1"/>
          <p:nvPr/>
        </p:nvSpPr>
        <p:spPr>
          <a:xfrm>
            <a:off x="1514193" y="1760121"/>
            <a:ext cx="94219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Chú ong bay về tổ theo đường hình sợi dây dưới đây, xuất phát từ mũi tên.</a:t>
            </a:r>
          </a:p>
        </p:txBody>
      </p:sp>
      <p:pic>
        <p:nvPicPr>
          <p:cNvPr id="14" name="Picture 13">
            <a:extLst>
              <a:ext uri="{FF2B5EF4-FFF2-40B4-BE49-F238E27FC236}">
                <a16:creationId xmlns:a16="http://schemas.microsoft.com/office/drawing/2014/main" id="{EFB5FF35-2B9E-4377-8BD3-C7FE63A62F0D}"/>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22262"/>
          <a:stretch/>
        </p:blipFill>
        <p:spPr>
          <a:xfrm>
            <a:off x="3090349" y="2197443"/>
            <a:ext cx="8229691" cy="2782871"/>
          </a:xfrm>
          <a:prstGeom prst="rect">
            <a:avLst/>
          </a:prstGeom>
        </p:spPr>
      </p:pic>
      <p:sp>
        <p:nvSpPr>
          <p:cNvPr id="15" name="TextBox 14">
            <a:extLst>
              <a:ext uri="{FF2B5EF4-FFF2-40B4-BE49-F238E27FC236}">
                <a16:creationId xmlns:a16="http://schemas.microsoft.com/office/drawing/2014/main" id="{C03D580F-D8B2-42C3-92D3-1FA29D1AA87F}"/>
              </a:ext>
            </a:extLst>
          </p:cNvPr>
          <p:cNvSpPr txBox="1"/>
          <p:nvPr/>
        </p:nvSpPr>
        <p:spPr>
          <a:xfrm>
            <a:off x="1166572" y="3292818"/>
            <a:ext cx="348016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Tính tổng trên ba bông hoa mà chú ong đã gặp.</a:t>
            </a:r>
          </a:p>
        </p:txBody>
      </p:sp>
      <p:sp>
        <p:nvSpPr>
          <p:cNvPr id="16" name="Rectangle 15">
            <a:extLst>
              <a:ext uri="{FF2B5EF4-FFF2-40B4-BE49-F238E27FC236}">
                <a16:creationId xmlns:a16="http://schemas.microsoft.com/office/drawing/2014/main" id="{4A7EB24F-8CD1-4646-9B54-8E9E08763B35}"/>
              </a:ext>
            </a:extLst>
          </p:cNvPr>
          <p:cNvSpPr/>
          <p:nvPr/>
        </p:nvSpPr>
        <p:spPr>
          <a:xfrm>
            <a:off x="1289556" y="4211645"/>
            <a:ext cx="290816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+ 61 + 8 =        </a:t>
            </a:r>
          </a:p>
        </p:txBody>
      </p:sp>
      <p:sp>
        <p:nvSpPr>
          <p:cNvPr id="17" name="TextBox 16">
            <a:extLst>
              <a:ext uri="{FF2B5EF4-FFF2-40B4-BE49-F238E27FC236}">
                <a16:creationId xmlns:a16="http://schemas.microsoft.com/office/drawing/2014/main" id="{F5E762DA-4671-4F8B-8F1E-E2A3A2FD81FE}"/>
              </a:ext>
            </a:extLst>
          </p:cNvPr>
          <p:cNvSpPr txBox="1"/>
          <p:nvPr/>
        </p:nvSpPr>
        <p:spPr>
          <a:xfrm>
            <a:off x="3370084" y="427972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a:cs typeface="+mn-cs"/>
              </a:rPr>
              <a:t>74</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sp>
        <p:nvSpPr>
          <p:cNvPr id="8" name="Rectangle 7">
            <a:extLst>
              <a:ext uri="{FF2B5EF4-FFF2-40B4-BE49-F238E27FC236}">
                <a16:creationId xmlns:a16="http://schemas.microsoft.com/office/drawing/2014/main" id="{50B01EAC-C445-4168-8C76-44E9222D6591}"/>
              </a:ext>
            </a:extLst>
          </p:cNvPr>
          <p:cNvSpPr/>
          <p:nvPr/>
        </p:nvSpPr>
        <p:spPr>
          <a:xfrm>
            <a:off x="7632735" y="-1"/>
            <a:ext cx="4555889"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308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29EE351-A905-4D7C-B577-DE55A7A3C021}"/>
              </a:ext>
            </a:extLst>
          </p:cNvPr>
          <p:cNvSpPr/>
          <p:nvPr/>
        </p:nvSpPr>
        <p:spPr>
          <a:xfrm>
            <a:off x="7618344" y="445268"/>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84D2C7B1-49D5-4ED2-AC35-52886B13B3FC}"/>
              </a:ext>
            </a:extLst>
          </p:cNvPr>
          <p:cNvSpPr/>
          <p:nvPr/>
        </p:nvSpPr>
        <p:spPr>
          <a:xfrm>
            <a:off x="8878553" y="-266434"/>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B1A74C9F-3842-4A55-A897-89C51C5EB22F}"/>
              </a:ext>
            </a:extLst>
          </p:cNvPr>
          <p:cNvSpPr/>
          <p:nvPr/>
        </p:nvSpPr>
        <p:spPr>
          <a:xfrm>
            <a:off x="3048328" y="184806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063DB658-41A4-4E39-A428-030D4A029EF0}"/>
              </a:ext>
            </a:extLst>
          </p:cNvPr>
          <p:cNvSpPr txBox="1"/>
          <p:nvPr/>
        </p:nvSpPr>
        <p:spPr>
          <a:xfrm>
            <a:off x="3485649" y="1848066"/>
            <a:ext cx="78515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Anh Khoai đốn được hai cây tre. Cây thứ nhất có 43 đốt, cây thứ hai có 50 đốt. Hỏi hai cây tre có tất cả bao nhiêu đốt tre?</a:t>
            </a:r>
          </a:p>
        </p:txBody>
      </p:sp>
      <p:pic>
        <p:nvPicPr>
          <p:cNvPr id="9" name="Picture 8" descr="C:\Users\TUAN\Downloads\Luyện tập 1.png">
            <a:extLst>
              <a:ext uri="{FF2B5EF4-FFF2-40B4-BE49-F238E27FC236}">
                <a16:creationId xmlns:a16="http://schemas.microsoft.com/office/drawing/2014/main" id="{BCF0F556-B5D5-4805-BD31-5C8AED90C31A}"/>
              </a:ext>
            </a:extLst>
          </p:cNvPr>
          <p:cNvPicPr>
            <a:picLocks noChangeAspect="1" noChangeArrowheads="1"/>
          </p:cNvPicPr>
          <p:nvPr/>
        </p:nvPicPr>
        <p:blipFill>
          <a:blip r:embed="rId2" cstate="print"/>
          <a:srcRect/>
          <a:stretch>
            <a:fillRect/>
          </a:stretch>
        </p:blipFill>
        <p:spPr bwMode="auto">
          <a:xfrm>
            <a:off x="816205" y="1548407"/>
            <a:ext cx="2237784" cy="863493"/>
          </a:xfrm>
          <a:prstGeom prst="rect">
            <a:avLst/>
          </a:prstGeom>
          <a:noFill/>
        </p:spPr>
      </p:pic>
      <p:sp>
        <p:nvSpPr>
          <p:cNvPr id="10" name="TextBox 9">
            <a:extLst>
              <a:ext uri="{FF2B5EF4-FFF2-40B4-BE49-F238E27FC236}">
                <a16:creationId xmlns:a16="http://schemas.microsoft.com/office/drawing/2014/main" id="{1BA8ECDB-2FB1-4468-98EB-8969FE23FB41}"/>
              </a:ext>
            </a:extLst>
          </p:cNvPr>
          <p:cNvSpPr txBox="1"/>
          <p:nvPr/>
        </p:nvSpPr>
        <p:spPr>
          <a:xfrm>
            <a:off x="7633724" y="3064186"/>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1" name="TextBox 10">
            <a:extLst>
              <a:ext uri="{FF2B5EF4-FFF2-40B4-BE49-F238E27FC236}">
                <a16:creationId xmlns:a16="http://schemas.microsoft.com/office/drawing/2014/main" id="{74756518-F16F-49B5-A423-0E179F41607D}"/>
              </a:ext>
            </a:extLst>
          </p:cNvPr>
          <p:cNvSpPr txBox="1"/>
          <p:nvPr/>
        </p:nvSpPr>
        <p:spPr>
          <a:xfrm>
            <a:off x="5505493" y="3564617"/>
            <a:ext cx="6229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Hai cây tre có tất cả số đốt tre là:</a:t>
            </a:r>
          </a:p>
        </p:txBody>
      </p:sp>
      <p:sp>
        <p:nvSpPr>
          <p:cNvPr id="12" name="TextBox 11">
            <a:extLst>
              <a:ext uri="{FF2B5EF4-FFF2-40B4-BE49-F238E27FC236}">
                <a16:creationId xmlns:a16="http://schemas.microsoft.com/office/drawing/2014/main" id="{A9050C94-6164-44B4-B8D3-38EA8CD3E9B2}"/>
              </a:ext>
            </a:extLst>
          </p:cNvPr>
          <p:cNvSpPr txBox="1"/>
          <p:nvPr/>
        </p:nvSpPr>
        <p:spPr>
          <a:xfrm>
            <a:off x="5994069" y="4145395"/>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43 + 50 = 93 (đốt tre)</a:t>
            </a:r>
          </a:p>
        </p:txBody>
      </p:sp>
      <p:sp>
        <p:nvSpPr>
          <p:cNvPr id="13" name="TextBox 12">
            <a:extLst>
              <a:ext uri="{FF2B5EF4-FFF2-40B4-BE49-F238E27FC236}">
                <a16:creationId xmlns:a16="http://schemas.microsoft.com/office/drawing/2014/main" id="{68DA9EA7-9038-4AA2-84A1-985736210839}"/>
              </a:ext>
            </a:extLst>
          </p:cNvPr>
          <p:cNvSpPr txBox="1"/>
          <p:nvPr/>
        </p:nvSpPr>
        <p:spPr>
          <a:xfrm>
            <a:off x="7128231" y="4668615"/>
            <a:ext cx="36883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93 đốt tre.</a:t>
            </a:r>
          </a:p>
        </p:txBody>
      </p:sp>
      <p:pic>
        <p:nvPicPr>
          <p:cNvPr id="14" name="Picture 13">
            <a:extLst>
              <a:ext uri="{FF2B5EF4-FFF2-40B4-BE49-F238E27FC236}">
                <a16:creationId xmlns:a16="http://schemas.microsoft.com/office/drawing/2014/main" id="{21CCC286-F410-41E4-B690-DEB89D21E883}"/>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16206" y="3047013"/>
            <a:ext cx="5087552" cy="2203971"/>
          </a:xfrm>
          <a:prstGeom prst="rect">
            <a:avLst/>
          </a:prstGeom>
        </p:spPr>
      </p:pic>
      <p:sp>
        <p:nvSpPr>
          <p:cNvPr id="15" name="Rectangle 14">
            <a:extLst>
              <a:ext uri="{FF2B5EF4-FFF2-40B4-BE49-F238E27FC236}">
                <a16:creationId xmlns:a16="http://schemas.microsoft.com/office/drawing/2014/main" id="{C65B7679-4C57-4F90-A0E9-B37658BA6231}"/>
              </a:ext>
            </a:extLst>
          </p:cNvPr>
          <p:cNvSpPr/>
          <p:nvPr/>
        </p:nvSpPr>
        <p:spPr>
          <a:xfrm>
            <a:off x="7632735" y="-1"/>
            <a:ext cx="4555889"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53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29EE351-A905-4D7C-B577-DE55A7A3C021}"/>
              </a:ext>
            </a:extLst>
          </p:cNvPr>
          <p:cNvSpPr/>
          <p:nvPr/>
        </p:nvSpPr>
        <p:spPr>
          <a:xfrm>
            <a:off x="7618344" y="445268"/>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84D2C7B1-49D5-4ED2-AC35-52886B13B3FC}"/>
              </a:ext>
            </a:extLst>
          </p:cNvPr>
          <p:cNvSpPr/>
          <p:nvPr/>
        </p:nvSpPr>
        <p:spPr>
          <a:xfrm>
            <a:off x="8878553" y="-266434"/>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B1A74C9F-3842-4A55-A897-89C51C5EB22F}"/>
              </a:ext>
            </a:extLst>
          </p:cNvPr>
          <p:cNvSpPr/>
          <p:nvPr/>
        </p:nvSpPr>
        <p:spPr>
          <a:xfrm>
            <a:off x="3048328" y="184806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063DB658-41A4-4E39-A428-030D4A029EF0}"/>
              </a:ext>
            </a:extLst>
          </p:cNvPr>
          <p:cNvSpPr txBox="1"/>
          <p:nvPr/>
        </p:nvSpPr>
        <p:spPr>
          <a:xfrm>
            <a:off x="3485649" y="1848066"/>
            <a:ext cx="78515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Anh Khoai đốn được hai cây tre. Cây thứ nhất có 43 đốt, cây thứ hai có 50 đốt. Hỏi hai cây tre có tất cả bao nhiêu đốt tre?</a:t>
            </a:r>
          </a:p>
        </p:txBody>
      </p:sp>
      <p:pic>
        <p:nvPicPr>
          <p:cNvPr id="9" name="Picture 8" descr="C:\Users\TUAN\Downloads\Luyện tập 1.png">
            <a:extLst>
              <a:ext uri="{FF2B5EF4-FFF2-40B4-BE49-F238E27FC236}">
                <a16:creationId xmlns:a16="http://schemas.microsoft.com/office/drawing/2014/main" id="{BCF0F556-B5D5-4805-BD31-5C8AED90C31A}"/>
              </a:ext>
            </a:extLst>
          </p:cNvPr>
          <p:cNvPicPr>
            <a:picLocks noChangeAspect="1" noChangeArrowheads="1"/>
          </p:cNvPicPr>
          <p:nvPr/>
        </p:nvPicPr>
        <p:blipFill>
          <a:blip r:embed="rId2" cstate="print"/>
          <a:srcRect/>
          <a:stretch>
            <a:fillRect/>
          </a:stretch>
        </p:blipFill>
        <p:spPr bwMode="auto">
          <a:xfrm>
            <a:off x="816205" y="1548407"/>
            <a:ext cx="2237784" cy="863493"/>
          </a:xfrm>
          <a:prstGeom prst="rect">
            <a:avLst/>
          </a:prstGeom>
          <a:noFill/>
        </p:spPr>
      </p:pic>
      <p:sp>
        <p:nvSpPr>
          <p:cNvPr id="10" name="TextBox 9">
            <a:extLst>
              <a:ext uri="{FF2B5EF4-FFF2-40B4-BE49-F238E27FC236}">
                <a16:creationId xmlns:a16="http://schemas.microsoft.com/office/drawing/2014/main" id="{1BA8ECDB-2FB1-4468-98EB-8969FE23FB41}"/>
              </a:ext>
            </a:extLst>
          </p:cNvPr>
          <p:cNvSpPr txBox="1"/>
          <p:nvPr/>
        </p:nvSpPr>
        <p:spPr>
          <a:xfrm>
            <a:off x="7633724" y="3064186"/>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1" name="TextBox 10">
            <a:extLst>
              <a:ext uri="{FF2B5EF4-FFF2-40B4-BE49-F238E27FC236}">
                <a16:creationId xmlns:a16="http://schemas.microsoft.com/office/drawing/2014/main" id="{74756518-F16F-49B5-A423-0E179F41607D}"/>
              </a:ext>
            </a:extLst>
          </p:cNvPr>
          <p:cNvSpPr txBox="1"/>
          <p:nvPr/>
        </p:nvSpPr>
        <p:spPr>
          <a:xfrm>
            <a:off x="5505493" y="3564617"/>
            <a:ext cx="6229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Hai cây tre có tất cả số đốt tre là:</a:t>
            </a:r>
          </a:p>
        </p:txBody>
      </p:sp>
      <p:sp>
        <p:nvSpPr>
          <p:cNvPr id="12" name="TextBox 11">
            <a:extLst>
              <a:ext uri="{FF2B5EF4-FFF2-40B4-BE49-F238E27FC236}">
                <a16:creationId xmlns:a16="http://schemas.microsoft.com/office/drawing/2014/main" id="{A9050C94-6164-44B4-B8D3-38EA8CD3E9B2}"/>
              </a:ext>
            </a:extLst>
          </p:cNvPr>
          <p:cNvSpPr txBox="1"/>
          <p:nvPr/>
        </p:nvSpPr>
        <p:spPr>
          <a:xfrm>
            <a:off x="5994069" y="4145395"/>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43 + 50 = 93 (đốt tre)</a:t>
            </a:r>
          </a:p>
        </p:txBody>
      </p:sp>
      <p:sp>
        <p:nvSpPr>
          <p:cNvPr id="13" name="TextBox 12">
            <a:extLst>
              <a:ext uri="{FF2B5EF4-FFF2-40B4-BE49-F238E27FC236}">
                <a16:creationId xmlns:a16="http://schemas.microsoft.com/office/drawing/2014/main" id="{68DA9EA7-9038-4AA2-84A1-985736210839}"/>
              </a:ext>
            </a:extLst>
          </p:cNvPr>
          <p:cNvSpPr txBox="1"/>
          <p:nvPr/>
        </p:nvSpPr>
        <p:spPr>
          <a:xfrm>
            <a:off x="7128231" y="4668615"/>
            <a:ext cx="36883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93 đốt tre.</a:t>
            </a:r>
          </a:p>
        </p:txBody>
      </p:sp>
      <p:pic>
        <p:nvPicPr>
          <p:cNvPr id="14" name="Picture 13">
            <a:extLst>
              <a:ext uri="{FF2B5EF4-FFF2-40B4-BE49-F238E27FC236}">
                <a16:creationId xmlns:a16="http://schemas.microsoft.com/office/drawing/2014/main" id="{21CCC286-F410-41E4-B690-DEB89D21E883}"/>
              </a:ext>
            </a:extLst>
          </p:cNvPr>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16206" y="3047013"/>
            <a:ext cx="5087552" cy="2203971"/>
          </a:xfrm>
          <a:prstGeom prst="rect">
            <a:avLst/>
          </a:prstGeom>
        </p:spPr>
      </p:pic>
      <p:sp>
        <p:nvSpPr>
          <p:cNvPr id="15" name="Rectangle 14">
            <a:extLst>
              <a:ext uri="{FF2B5EF4-FFF2-40B4-BE49-F238E27FC236}">
                <a16:creationId xmlns:a16="http://schemas.microsoft.com/office/drawing/2014/main" id="{951EF76C-0FCC-4794-8D8B-B2764B5DD1C8}"/>
              </a:ext>
            </a:extLst>
          </p:cNvPr>
          <p:cNvSpPr/>
          <p:nvPr/>
        </p:nvSpPr>
        <p:spPr>
          <a:xfrm>
            <a:off x="7632735" y="-1"/>
            <a:ext cx="4555889"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954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sp>
        <p:nvSpPr>
          <p:cNvPr id="4" name="Oval 3">
            <a:extLst>
              <a:ext uri="{FF2B5EF4-FFF2-40B4-BE49-F238E27FC236}">
                <a16:creationId xmlns:a16="http://schemas.microsoft.com/office/drawing/2014/main" id="{94DAFA12-EB40-4282-BC19-A29E63A9B966}"/>
              </a:ext>
            </a:extLst>
          </p:cNvPr>
          <p:cNvSpPr/>
          <p:nvPr/>
        </p:nvSpPr>
        <p:spPr>
          <a:xfrm>
            <a:off x="2788055" y="3818198"/>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id="{27274F8A-F9F6-4F30-A748-59757CC871CE}"/>
              </a:ext>
            </a:extLst>
          </p:cNvPr>
          <p:cNvSpPr/>
          <p:nvPr/>
        </p:nvSpPr>
        <p:spPr>
          <a:xfrm>
            <a:off x="1560948" y="116170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4</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FB36277E-BDE1-4D17-BE62-DF4A721DDCD7}"/>
              </a:ext>
            </a:extLst>
          </p:cNvPr>
          <p:cNvSpPr txBox="1"/>
          <p:nvPr/>
        </p:nvSpPr>
        <p:spPr>
          <a:xfrm>
            <a:off x="1998269" y="1161706"/>
            <a:ext cx="78515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Tìm chữ số thích hợp.</a:t>
            </a:r>
          </a:p>
        </p:txBody>
      </p:sp>
      <p:pic>
        <p:nvPicPr>
          <p:cNvPr id="7" name="Picture 6">
            <a:extLst>
              <a:ext uri="{FF2B5EF4-FFF2-40B4-BE49-F238E27FC236}">
                <a16:creationId xmlns:a16="http://schemas.microsoft.com/office/drawing/2014/main" id="{F147539A-BE95-4FDF-B3A2-DDC428A0C12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981405" y="2961928"/>
            <a:ext cx="10508823" cy="1653931"/>
          </a:xfrm>
          <a:prstGeom prst="rect">
            <a:avLst/>
          </a:prstGeom>
        </p:spPr>
      </p:pic>
      <p:sp>
        <p:nvSpPr>
          <p:cNvPr id="8" name="Rectangle: Rounded Corners 7">
            <a:extLst>
              <a:ext uri="{FF2B5EF4-FFF2-40B4-BE49-F238E27FC236}">
                <a16:creationId xmlns:a16="http://schemas.microsoft.com/office/drawing/2014/main" id="{0A1FD41B-0707-40FE-AF80-CA32D4DA1EA9}"/>
              </a:ext>
            </a:extLst>
          </p:cNvPr>
          <p:cNvSpPr/>
          <p:nvPr/>
        </p:nvSpPr>
        <p:spPr>
          <a:xfrm>
            <a:off x="4725954" y="3534570"/>
            <a:ext cx="559788" cy="52334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0</a:t>
            </a:r>
          </a:p>
        </p:txBody>
      </p:sp>
      <p:sp>
        <p:nvSpPr>
          <p:cNvPr id="9" name="Rectangle 8">
            <a:extLst>
              <a:ext uri="{FF2B5EF4-FFF2-40B4-BE49-F238E27FC236}">
                <a16:creationId xmlns:a16="http://schemas.microsoft.com/office/drawing/2014/main" id="{831285E7-2937-487D-ADFD-570C9F3BC83F}"/>
              </a:ext>
            </a:extLst>
          </p:cNvPr>
          <p:cNvSpPr/>
          <p:nvPr/>
        </p:nvSpPr>
        <p:spPr>
          <a:xfrm>
            <a:off x="3507036" y="4071963"/>
            <a:ext cx="6976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a:cs typeface="+mn-cs"/>
              </a:rPr>
              <a:t>51</a:t>
            </a:r>
            <a:endParaRPr kumimoji="0" lang="vi-VN" sz="3600" b="0" i="0" u="none" strike="noStrike" kern="1200" cap="none" spc="0" normalizeH="0" baseline="0" noProof="0" dirty="0">
              <a:ln>
                <a:noFill/>
              </a:ln>
              <a:solidFill>
                <a:srgbClr val="0070C0"/>
              </a:solidFill>
              <a:effectLst/>
              <a:uLnTx/>
              <a:uFillTx/>
              <a:latin typeface="Arial"/>
              <a:cs typeface="+mn-cs"/>
            </a:endParaRPr>
          </a:p>
        </p:txBody>
      </p:sp>
      <p:sp>
        <p:nvSpPr>
          <p:cNvPr id="10" name="Rectangle: Rounded Corners 9">
            <a:extLst>
              <a:ext uri="{FF2B5EF4-FFF2-40B4-BE49-F238E27FC236}">
                <a16:creationId xmlns:a16="http://schemas.microsoft.com/office/drawing/2014/main" id="{624CFD07-88FB-446D-91CB-292278E195C6}"/>
              </a:ext>
            </a:extLst>
          </p:cNvPr>
          <p:cNvSpPr/>
          <p:nvPr/>
        </p:nvSpPr>
        <p:spPr>
          <a:xfrm>
            <a:off x="10314821" y="3520460"/>
            <a:ext cx="559788" cy="548470"/>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9</a:t>
            </a:r>
          </a:p>
        </p:txBody>
      </p:sp>
      <p:sp>
        <p:nvSpPr>
          <p:cNvPr id="11" name="Rectangle 10">
            <a:extLst>
              <a:ext uri="{FF2B5EF4-FFF2-40B4-BE49-F238E27FC236}">
                <a16:creationId xmlns:a16="http://schemas.microsoft.com/office/drawing/2014/main" id="{D15CB6B8-DD38-47BF-B468-9DFA1F52D1F8}"/>
              </a:ext>
            </a:extLst>
          </p:cNvPr>
          <p:cNvSpPr/>
          <p:nvPr/>
        </p:nvSpPr>
        <p:spPr>
          <a:xfrm>
            <a:off x="8529934" y="3971107"/>
            <a:ext cx="10007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
                <a:cs typeface="+mn-cs"/>
              </a:rPr>
              <a:t>38</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8" grpId="0" animBg="1"/>
      <p:bldP spid="9"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D46F8-9509-4DAC-93D2-2CD62DA3F6EB}"/>
              </a:ext>
            </a:extLst>
          </p:cNvPr>
          <p:cNvSpPr/>
          <p:nvPr/>
        </p:nvSpPr>
        <p:spPr>
          <a:xfrm>
            <a:off x="5880135" y="6525491"/>
            <a:ext cx="4555889"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34418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Không có mô tả.">
            <a:extLst>
              <a:ext uri="{FF2B5EF4-FFF2-40B4-BE49-F238E27FC236}">
                <a16:creationId xmlns:a16="http://schemas.microsoft.com/office/drawing/2014/main" id="{AF3D1965-BD0E-4EFD-AA9D-A295E9ADF5AF}"/>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8538" y="444828"/>
            <a:ext cx="2330549" cy="88782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5CFD56B-0643-4E5C-B459-7D88B2E2613D}"/>
              </a:ext>
            </a:extLst>
          </p:cNvPr>
          <p:cNvSpPr txBox="1"/>
          <p:nvPr/>
        </p:nvSpPr>
        <p:spPr>
          <a:xfrm flipH="1">
            <a:off x="1180474" y="1465906"/>
            <a:ext cx="4844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A1E72"/>
                </a:solidFill>
                <a:effectLst>
                  <a:outerShdw blurRad="50800" dist="38100" dir="5400000" algn="t" rotWithShape="0">
                    <a:prstClr val="black">
                      <a:alpha val="40000"/>
                    </a:prstClr>
                  </a:outerShdw>
                </a:effectLst>
                <a:uLnTx/>
                <a:uFillTx/>
                <a:latin typeface="Arial"/>
                <a:cs typeface="+mn-cs"/>
              </a:rPr>
              <a:t>CẶP TẤM THẺ ANH EM</a:t>
            </a:r>
          </a:p>
        </p:txBody>
      </p:sp>
      <p:pic>
        <p:nvPicPr>
          <p:cNvPr id="37" name="Picture 2" descr="Empty Easter Basket Clip Art at Clker.com - vector clip art online, royalty  free &amp;amp; public domain">
            <a:extLst>
              <a:ext uri="{FF2B5EF4-FFF2-40B4-BE49-F238E27FC236}">
                <a16:creationId xmlns:a16="http://schemas.microsoft.com/office/drawing/2014/main" id="{039EA51F-DAFC-4022-9E49-7AFD0964D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22" y="3249852"/>
            <a:ext cx="2597037" cy="3118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Download Empty Easter Basket Clip Art At Clker - Empty Gift Basket Clip Art  PNG Image with No Background - PNGkey.com">
            <a:extLst>
              <a:ext uri="{FF2B5EF4-FFF2-40B4-BE49-F238E27FC236}">
                <a16:creationId xmlns:a16="http://schemas.microsoft.com/office/drawing/2014/main" id="{BA209ED3-CDD6-4F0A-8559-CF41C5D90A5B}"/>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90033" y="3117182"/>
            <a:ext cx="4106305" cy="338019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1EE54159-2943-410F-A068-E3B9BD77A456}"/>
              </a:ext>
            </a:extLst>
          </p:cNvPr>
          <p:cNvSpPr/>
          <p:nvPr/>
        </p:nvSpPr>
        <p:spPr>
          <a:xfrm rot="18317183">
            <a:off x="1776935" y="5012811"/>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BB990C9A-C4F1-40FA-A385-E073B5B2963E}"/>
              </a:ext>
            </a:extLst>
          </p:cNvPr>
          <p:cNvSpPr/>
          <p:nvPr/>
        </p:nvSpPr>
        <p:spPr>
          <a:xfrm rot="21208698">
            <a:off x="1956463" y="5047333"/>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1" name="Rectangle: Rounded Corners 40">
            <a:extLst>
              <a:ext uri="{FF2B5EF4-FFF2-40B4-BE49-F238E27FC236}">
                <a16:creationId xmlns:a16="http://schemas.microsoft.com/office/drawing/2014/main" id="{5BE09E1F-FEEF-4420-B947-8C90FF4A3755}"/>
              </a:ext>
            </a:extLst>
          </p:cNvPr>
          <p:cNvSpPr/>
          <p:nvPr/>
        </p:nvSpPr>
        <p:spPr>
          <a:xfrm rot="5723098">
            <a:off x="2096229" y="514276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2" name="Rectangle: Rounded Corners 41">
            <a:extLst>
              <a:ext uri="{FF2B5EF4-FFF2-40B4-BE49-F238E27FC236}">
                <a16:creationId xmlns:a16="http://schemas.microsoft.com/office/drawing/2014/main" id="{2F4D3B47-1577-4B7C-B154-F7A1AEF4B047}"/>
              </a:ext>
            </a:extLst>
          </p:cNvPr>
          <p:cNvSpPr/>
          <p:nvPr/>
        </p:nvSpPr>
        <p:spPr>
          <a:xfrm rot="19643185">
            <a:off x="2566243" y="4996371"/>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3" name="Rectangle: Rounded Corners 42">
            <a:extLst>
              <a:ext uri="{FF2B5EF4-FFF2-40B4-BE49-F238E27FC236}">
                <a16:creationId xmlns:a16="http://schemas.microsoft.com/office/drawing/2014/main" id="{33C60162-A6E1-4AE4-A507-87A2384CC2BA}"/>
              </a:ext>
            </a:extLst>
          </p:cNvPr>
          <p:cNvSpPr/>
          <p:nvPr/>
        </p:nvSpPr>
        <p:spPr>
          <a:xfrm rot="5723098">
            <a:off x="2087963" y="5158173"/>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4" name="Rectangle: Rounded Corners 43">
            <a:extLst>
              <a:ext uri="{FF2B5EF4-FFF2-40B4-BE49-F238E27FC236}">
                <a16:creationId xmlns:a16="http://schemas.microsoft.com/office/drawing/2014/main" id="{F5F92367-F009-4A98-8B66-5264D21FFF17}"/>
              </a:ext>
            </a:extLst>
          </p:cNvPr>
          <p:cNvSpPr/>
          <p:nvPr/>
        </p:nvSpPr>
        <p:spPr>
          <a:xfrm rot="3370869">
            <a:off x="2332113" y="4986719"/>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5" name="Rectangle: Rounded Corners 44">
            <a:extLst>
              <a:ext uri="{FF2B5EF4-FFF2-40B4-BE49-F238E27FC236}">
                <a16:creationId xmlns:a16="http://schemas.microsoft.com/office/drawing/2014/main" id="{3338F993-3A97-4F72-805A-547E178495BA}"/>
              </a:ext>
            </a:extLst>
          </p:cNvPr>
          <p:cNvSpPr/>
          <p:nvPr/>
        </p:nvSpPr>
        <p:spPr>
          <a:xfrm rot="18317183">
            <a:off x="4682481" y="5114796"/>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6" name="Rectangle: Rounded Corners 45">
            <a:extLst>
              <a:ext uri="{FF2B5EF4-FFF2-40B4-BE49-F238E27FC236}">
                <a16:creationId xmlns:a16="http://schemas.microsoft.com/office/drawing/2014/main" id="{522A18D4-1075-426C-9645-4E90177A9E0C}"/>
              </a:ext>
            </a:extLst>
          </p:cNvPr>
          <p:cNvSpPr/>
          <p:nvPr/>
        </p:nvSpPr>
        <p:spPr>
          <a:xfrm rot="21208698">
            <a:off x="4862009" y="5149318"/>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7" name="Rectangle: Rounded Corners 46">
            <a:extLst>
              <a:ext uri="{FF2B5EF4-FFF2-40B4-BE49-F238E27FC236}">
                <a16:creationId xmlns:a16="http://schemas.microsoft.com/office/drawing/2014/main" id="{5858CADB-EFAE-4A7A-8A11-68A5E3285532}"/>
              </a:ext>
            </a:extLst>
          </p:cNvPr>
          <p:cNvSpPr/>
          <p:nvPr/>
        </p:nvSpPr>
        <p:spPr>
          <a:xfrm rot="19643185">
            <a:off x="5471789" y="5098356"/>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8" name="Rectangle: Rounded Corners 47">
            <a:extLst>
              <a:ext uri="{FF2B5EF4-FFF2-40B4-BE49-F238E27FC236}">
                <a16:creationId xmlns:a16="http://schemas.microsoft.com/office/drawing/2014/main" id="{F1C03A7F-6628-4D23-A6C4-F836EBC10F1C}"/>
              </a:ext>
            </a:extLst>
          </p:cNvPr>
          <p:cNvSpPr/>
          <p:nvPr/>
        </p:nvSpPr>
        <p:spPr>
          <a:xfrm rot="5723098">
            <a:off x="5001777" y="525570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9" name="Rectangle: Rounded Corners 48">
            <a:extLst>
              <a:ext uri="{FF2B5EF4-FFF2-40B4-BE49-F238E27FC236}">
                <a16:creationId xmlns:a16="http://schemas.microsoft.com/office/drawing/2014/main" id="{8FA6227B-61D4-47E4-AB01-B0068DE60EDB}"/>
              </a:ext>
            </a:extLst>
          </p:cNvPr>
          <p:cNvSpPr/>
          <p:nvPr/>
        </p:nvSpPr>
        <p:spPr>
          <a:xfrm rot="3370869">
            <a:off x="5237659" y="5088704"/>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pic>
        <p:nvPicPr>
          <p:cNvPr id="50" name="Picture 6" descr="Business Rules Clip Art - Royalty Free - GoGraph">
            <a:extLst>
              <a:ext uri="{FF2B5EF4-FFF2-40B4-BE49-F238E27FC236}">
                <a16:creationId xmlns:a16="http://schemas.microsoft.com/office/drawing/2014/main" id="{368F9E0D-86DB-444C-A26F-D388CBFC73CF}"/>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22677"/>
          <a:stretch/>
        </p:blipFill>
        <p:spPr bwMode="auto">
          <a:xfrm>
            <a:off x="8004270" y="608627"/>
            <a:ext cx="2238375" cy="14288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E4E7015-3B72-412D-BF57-45C29749C550}"/>
              </a:ext>
            </a:extLst>
          </p:cNvPr>
          <p:cNvSpPr txBox="1"/>
          <p:nvPr/>
        </p:nvSpPr>
        <p:spPr>
          <a:xfrm>
            <a:off x="6848800" y="2269700"/>
            <a:ext cx="4311673"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Người chơi lấy ở mỗi nhóm một tấm thẻ. Nếu là cặp tấm thẻ anh em (cặp tấm thẻ ghi phép tính và kết quả của phép tính đó) thì người chơi được giữ lấy, nếu không thì xếp trả lại.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Trò chơi kết thúc khi có người lấy được 2 cặp tấm thẻ anh em.</a:t>
            </a:r>
          </a:p>
        </p:txBody>
      </p:sp>
      <p:sp>
        <p:nvSpPr>
          <p:cNvPr id="52" name="Rectangle: Rounded Corners 51">
            <a:extLst>
              <a:ext uri="{FF2B5EF4-FFF2-40B4-BE49-F238E27FC236}">
                <a16:creationId xmlns:a16="http://schemas.microsoft.com/office/drawing/2014/main" id="{EDBF6719-0F20-4B16-B24F-B509DDAA1042}"/>
              </a:ext>
            </a:extLst>
          </p:cNvPr>
          <p:cNvSpPr/>
          <p:nvPr/>
        </p:nvSpPr>
        <p:spPr>
          <a:xfrm>
            <a:off x="6742567" y="608627"/>
            <a:ext cx="4524141" cy="5789602"/>
          </a:xfrm>
          <a:prstGeom prst="roundRect">
            <a:avLst/>
          </a:prstGeom>
          <a:noFill/>
          <a:ln w="28575">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3" name="Rectangle: Rounded Corners 52">
            <a:extLst>
              <a:ext uri="{FF2B5EF4-FFF2-40B4-BE49-F238E27FC236}">
                <a16:creationId xmlns:a16="http://schemas.microsoft.com/office/drawing/2014/main" id="{AC997FDA-C34A-4230-9885-B77499402B5C}"/>
              </a:ext>
            </a:extLst>
          </p:cNvPr>
          <p:cNvSpPr/>
          <p:nvPr/>
        </p:nvSpPr>
        <p:spPr>
          <a:xfrm>
            <a:off x="12867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30 – 5 </a:t>
            </a:r>
          </a:p>
        </p:txBody>
      </p:sp>
      <p:sp>
        <p:nvSpPr>
          <p:cNvPr id="54" name="Rectangle: Rounded Corners 53">
            <a:extLst>
              <a:ext uri="{FF2B5EF4-FFF2-40B4-BE49-F238E27FC236}">
                <a16:creationId xmlns:a16="http://schemas.microsoft.com/office/drawing/2014/main" id="{17B9C807-94D0-414E-BC74-52BF59E3B95D}"/>
              </a:ext>
            </a:extLst>
          </p:cNvPr>
          <p:cNvSpPr/>
          <p:nvPr/>
        </p:nvSpPr>
        <p:spPr>
          <a:xfrm>
            <a:off x="4305132"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27</a:t>
            </a:r>
          </a:p>
        </p:txBody>
      </p:sp>
      <p:pic>
        <p:nvPicPr>
          <p:cNvPr id="55" name="Picture 2" descr="Free no sign cross 1194357 PNG with Transparent Background">
            <a:extLst>
              <a:ext uri="{FF2B5EF4-FFF2-40B4-BE49-F238E27FC236}">
                <a16:creationId xmlns:a16="http://schemas.microsoft.com/office/drawing/2014/main" id="{D5F6E61A-6786-41D8-8912-F5B4D5E72B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7143" y="2269700"/>
            <a:ext cx="1171908" cy="1182859"/>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F05DA1DE-4776-4B71-854F-395B50ECED79}"/>
              </a:ext>
            </a:extLst>
          </p:cNvPr>
          <p:cNvSpPr/>
          <p:nvPr/>
        </p:nvSpPr>
        <p:spPr>
          <a:xfrm rot="3370869">
            <a:off x="5237645" y="5096438"/>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7" name="Rectangle: Rounded Corners 56">
            <a:extLst>
              <a:ext uri="{FF2B5EF4-FFF2-40B4-BE49-F238E27FC236}">
                <a16:creationId xmlns:a16="http://schemas.microsoft.com/office/drawing/2014/main" id="{64544138-3966-4257-8E45-AC4D6CFAC54A}"/>
              </a:ext>
            </a:extLst>
          </p:cNvPr>
          <p:cNvSpPr/>
          <p:nvPr/>
        </p:nvSpPr>
        <p:spPr>
          <a:xfrm>
            <a:off x="1279986" y="2144192"/>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52 – 15</a:t>
            </a:r>
          </a:p>
        </p:txBody>
      </p:sp>
      <p:sp>
        <p:nvSpPr>
          <p:cNvPr id="58" name="Rectangle: Rounded Corners 57">
            <a:extLst>
              <a:ext uri="{FF2B5EF4-FFF2-40B4-BE49-F238E27FC236}">
                <a16:creationId xmlns:a16="http://schemas.microsoft.com/office/drawing/2014/main" id="{09872922-7340-44A3-AC1A-2350BC9AA78F}"/>
              </a:ext>
            </a:extLst>
          </p:cNvPr>
          <p:cNvSpPr/>
          <p:nvPr/>
        </p:nvSpPr>
        <p:spPr>
          <a:xfrm>
            <a:off x="42984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37</a:t>
            </a:r>
          </a:p>
        </p:txBody>
      </p:sp>
      <p:pic>
        <p:nvPicPr>
          <p:cNvPr id="59" name="Picture 6">
            <a:extLst>
              <a:ext uri="{FF2B5EF4-FFF2-40B4-BE49-F238E27FC236}">
                <a16:creationId xmlns:a16="http://schemas.microsoft.com/office/drawing/2014/main" id="{518411D3-B656-4D0D-8502-D2D13AEC9F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197" y="2358202"/>
            <a:ext cx="1370090" cy="11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0" dur="1000" fill="hold"/>
                                        <p:tgtEl>
                                          <p:spTgt spid="3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heel(1)">
                                      <p:cBhvr>
                                        <p:cTn id="58" dur="1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800" decel="100000"/>
                                        <p:tgtEl>
                                          <p:spTgt spid="50"/>
                                        </p:tgtEl>
                                      </p:cBhvr>
                                    </p:animEffect>
                                    <p:anim calcmode="lin" valueType="num">
                                      <p:cBhvr>
                                        <p:cTn id="64" dur="800" decel="100000" fill="hold"/>
                                        <p:tgtEl>
                                          <p:spTgt spid="50"/>
                                        </p:tgtEl>
                                        <p:attrNameLst>
                                          <p:attrName>style.rotation</p:attrName>
                                        </p:attrNameLst>
                                      </p:cBhvr>
                                      <p:tavLst>
                                        <p:tav tm="0">
                                          <p:val>
                                            <p:fltVal val="-90"/>
                                          </p:val>
                                        </p:tav>
                                        <p:tav tm="100000">
                                          <p:val>
                                            <p:fltVal val="0"/>
                                          </p:val>
                                        </p:tav>
                                      </p:tavLst>
                                    </p:anim>
                                    <p:anim calcmode="lin" valueType="num">
                                      <p:cBhvr>
                                        <p:cTn id="65" dur="800" decel="100000" fill="hold"/>
                                        <p:tgtEl>
                                          <p:spTgt spid="50"/>
                                        </p:tgtEl>
                                        <p:attrNameLst>
                                          <p:attrName>ppt_x</p:attrName>
                                        </p:attrNameLst>
                                      </p:cBhvr>
                                      <p:tavLst>
                                        <p:tav tm="0">
                                          <p:val>
                                            <p:strVal val="#ppt_x+0.4"/>
                                          </p:val>
                                        </p:tav>
                                        <p:tav tm="100000">
                                          <p:val>
                                            <p:strVal val="#ppt_x-0.05"/>
                                          </p:val>
                                        </p:tav>
                                      </p:tavLst>
                                    </p:anim>
                                    <p:anim calcmode="lin" valueType="num">
                                      <p:cBhvr>
                                        <p:cTn id="66" dur="800" decel="100000" fill="hold"/>
                                        <p:tgtEl>
                                          <p:spTgt spid="5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1">
                                            <p:txEl>
                                              <p:pRg st="0" end="0"/>
                                            </p:txEl>
                                          </p:spTgt>
                                        </p:tgtEl>
                                        <p:attrNameLst>
                                          <p:attrName>style.visibility</p:attrName>
                                        </p:attrNameLst>
                                      </p:cBhvr>
                                      <p:to>
                                        <p:strVal val="visible"/>
                                      </p:to>
                                    </p:set>
                                    <p:animEffect transition="in" filter="wipe(left)">
                                      <p:cBhvr>
                                        <p:cTn id="73" dur="500"/>
                                        <p:tgtEl>
                                          <p:spTgt spid="51">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85185E-6 L 0.00248 -0.4243 " pathEditMode="relative" rAng="0" ptsTypes="AA">
                                      <p:cBhvr>
                                        <p:cTn id="77" dur="1000" fill="hold"/>
                                        <p:tgtEl>
                                          <p:spTgt spid="43"/>
                                        </p:tgtEl>
                                        <p:attrNameLst>
                                          <p:attrName>ppt_x</p:attrName>
                                          <p:attrName>ppt_y</p:attrName>
                                        </p:attrNameLst>
                                      </p:cBhvr>
                                      <p:rCtr x="117" y="-21227"/>
                                    </p:animMotion>
                                  </p:childTnLst>
                                </p:cTn>
                              </p:par>
                            </p:childTnLst>
                          </p:cTn>
                        </p:par>
                        <p:par>
                          <p:cTn id="78" fill="hold">
                            <p:stCondLst>
                              <p:cond delay="1000"/>
                            </p:stCondLst>
                            <p:childTnLst>
                              <p:par>
                                <p:cTn id="79" presetID="1" presetClass="exit" presetSubtype="0" fill="hold" grpId="2" nodeType="afterEffect">
                                  <p:stCondLst>
                                    <p:cond delay="0"/>
                                  </p:stCondLst>
                                  <p:childTnLst>
                                    <p:set>
                                      <p:cBhvr>
                                        <p:cTn id="80" dur="1" fill="hold">
                                          <p:stCondLst>
                                            <p:cond delay="0"/>
                                          </p:stCondLst>
                                        </p:cTn>
                                        <p:tgtEl>
                                          <p:spTgt spid="43"/>
                                        </p:tgtEl>
                                        <p:attrNameLst>
                                          <p:attrName>style.visibility</p:attrName>
                                        </p:attrNameLst>
                                      </p:cBhvr>
                                      <p:to>
                                        <p:strVal val="hidden"/>
                                      </p:to>
                                    </p:set>
                                  </p:childTnLst>
                                </p:cTn>
                              </p:par>
                            </p:childTnLst>
                          </p:cTn>
                        </p:par>
                        <p:par>
                          <p:cTn id="81" fill="hold">
                            <p:stCondLst>
                              <p:cond delay="1000"/>
                            </p:stCondLst>
                            <p:childTnLst>
                              <p:par>
                                <p:cTn id="82" presetID="53" presetClass="entr" presetSubtype="16"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p:cTn id="84" dur="500" fill="hold"/>
                                        <p:tgtEl>
                                          <p:spTgt spid="53"/>
                                        </p:tgtEl>
                                        <p:attrNameLst>
                                          <p:attrName>ppt_w</p:attrName>
                                        </p:attrNameLst>
                                      </p:cBhvr>
                                      <p:tavLst>
                                        <p:tav tm="0">
                                          <p:val>
                                            <p:fltVal val="0"/>
                                          </p:val>
                                        </p:tav>
                                        <p:tav tm="100000">
                                          <p:val>
                                            <p:strVal val="#ppt_w"/>
                                          </p:val>
                                        </p:tav>
                                      </p:tavLst>
                                    </p:anim>
                                    <p:anim calcmode="lin" valueType="num">
                                      <p:cBhvr>
                                        <p:cTn id="85" dur="500" fill="hold"/>
                                        <p:tgtEl>
                                          <p:spTgt spid="53"/>
                                        </p:tgtEl>
                                        <p:attrNameLst>
                                          <p:attrName>ppt_h</p:attrName>
                                        </p:attrNameLst>
                                      </p:cBhvr>
                                      <p:tavLst>
                                        <p:tav tm="0">
                                          <p:val>
                                            <p:fltVal val="0"/>
                                          </p:val>
                                        </p:tav>
                                        <p:tav tm="100000">
                                          <p:val>
                                            <p:strVal val="#ppt_h"/>
                                          </p:val>
                                        </p:tav>
                                      </p:tavLst>
                                    </p:anim>
                                    <p:animEffect transition="in" filter="fade">
                                      <p:cBhvr>
                                        <p:cTn id="86" dur="500"/>
                                        <p:tgtEl>
                                          <p:spTgt spid="53"/>
                                        </p:tgtEl>
                                      </p:cBhvr>
                                    </p:animEffect>
                                  </p:childTnLst>
                                </p:cTn>
                              </p:par>
                            </p:childTnLst>
                          </p:cTn>
                        </p:par>
                        <p:par>
                          <p:cTn id="87" fill="hold">
                            <p:stCondLst>
                              <p:cond delay="1500"/>
                            </p:stCondLst>
                            <p:childTnLst>
                              <p:par>
                                <p:cTn id="88" presetID="42" presetClass="path" presetSubtype="0" accel="50000" decel="50000" fill="hold" grpId="1" nodeType="afterEffect">
                                  <p:stCondLst>
                                    <p:cond delay="0"/>
                                  </p:stCondLst>
                                  <p:childTnLst>
                                    <p:animMotion origin="layout" path="M 3.54167E-6 1.85185E-6 L -0.01198 -0.42824 " pathEditMode="relative" rAng="0" ptsTypes="AA">
                                      <p:cBhvr>
                                        <p:cTn id="89" dur="1000" fill="hold"/>
                                        <p:tgtEl>
                                          <p:spTgt spid="49"/>
                                        </p:tgtEl>
                                        <p:attrNameLst>
                                          <p:attrName>ppt_x</p:attrName>
                                          <p:attrName>ppt_y</p:attrName>
                                        </p:attrNameLst>
                                      </p:cBhvr>
                                      <p:rCtr x="-599" y="-21412"/>
                                    </p:animMotion>
                                  </p:childTnLst>
                                </p:cTn>
                              </p:par>
                            </p:childTnLst>
                          </p:cTn>
                        </p:par>
                        <p:par>
                          <p:cTn id="90" fill="hold">
                            <p:stCondLst>
                              <p:cond delay="2500"/>
                            </p:stCondLst>
                            <p:childTnLst>
                              <p:par>
                                <p:cTn id="91" presetID="1" presetClass="exit" presetSubtype="0" fill="hold" grpId="2" nodeType="afterEffect">
                                  <p:stCondLst>
                                    <p:cond delay="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2500"/>
                            </p:stCondLst>
                            <p:childTnLst>
                              <p:par>
                                <p:cTn id="94" presetID="53" presetClass="entr" presetSubtype="16"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 calcmode="lin" valueType="num">
                                      <p:cBhvr>
                                        <p:cTn id="96" dur="500" fill="hold"/>
                                        <p:tgtEl>
                                          <p:spTgt spid="54"/>
                                        </p:tgtEl>
                                        <p:attrNameLst>
                                          <p:attrName>ppt_w</p:attrName>
                                        </p:attrNameLst>
                                      </p:cBhvr>
                                      <p:tavLst>
                                        <p:tav tm="0">
                                          <p:val>
                                            <p:fltVal val="0"/>
                                          </p:val>
                                        </p:tav>
                                        <p:tav tm="100000">
                                          <p:val>
                                            <p:strVal val="#ppt_w"/>
                                          </p:val>
                                        </p:tav>
                                      </p:tavLst>
                                    </p:anim>
                                    <p:anim calcmode="lin" valueType="num">
                                      <p:cBhvr>
                                        <p:cTn id="97" dur="500" fill="hold"/>
                                        <p:tgtEl>
                                          <p:spTgt spid="54"/>
                                        </p:tgtEl>
                                        <p:attrNameLst>
                                          <p:attrName>ppt_h</p:attrName>
                                        </p:attrNameLst>
                                      </p:cBhvr>
                                      <p:tavLst>
                                        <p:tav tm="0">
                                          <p:val>
                                            <p:fltVal val="0"/>
                                          </p:val>
                                        </p:tav>
                                        <p:tav tm="100000">
                                          <p:val>
                                            <p:strVal val="#ppt_h"/>
                                          </p:val>
                                        </p:tav>
                                      </p:tavLst>
                                    </p:anim>
                                    <p:animEffect transition="in" filter="fade">
                                      <p:cBhvr>
                                        <p:cTn id="98" dur="500"/>
                                        <p:tgtEl>
                                          <p:spTgt spid="54"/>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p:cTn id="102" dur="500" fill="hold"/>
                                        <p:tgtEl>
                                          <p:spTgt spid="55"/>
                                        </p:tgtEl>
                                        <p:attrNameLst>
                                          <p:attrName>ppt_w</p:attrName>
                                        </p:attrNameLst>
                                      </p:cBhvr>
                                      <p:tavLst>
                                        <p:tav tm="0">
                                          <p:val>
                                            <p:fltVal val="0"/>
                                          </p:val>
                                        </p:tav>
                                        <p:tav tm="100000">
                                          <p:val>
                                            <p:strVal val="#ppt_w"/>
                                          </p:val>
                                        </p:tav>
                                      </p:tavLst>
                                    </p:anim>
                                    <p:anim calcmode="lin" valueType="num">
                                      <p:cBhvr>
                                        <p:cTn id="103" dur="500" fill="hold"/>
                                        <p:tgtEl>
                                          <p:spTgt spid="55"/>
                                        </p:tgtEl>
                                        <p:attrNameLst>
                                          <p:attrName>ppt_h</p:attrName>
                                        </p:attrNameLst>
                                      </p:cBhvr>
                                      <p:tavLst>
                                        <p:tav tm="0">
                                          <p:val>
                                            <p:fltVal val="0"/>
                                          </p:val>
                                        </p:tav>
                                        <p:tav tm="100000">
                                          <p:val>
                                            <p:strVal val="#ppt_h"/>
                                          </p:val>
                                        </p:tav>
                                      </p:tavLst>
                                    </p:anim>
                                    <p:animEffect transition="in" filter="fade">
                                      <p:cBhvr>
                                        <p:cTn id="104" dur="500"/>
                                        <p:tgtEl>
                                          <p:spTgt spid="55"/>
                                        </p:tgtEl>
                                      </p:cBhvr>
                                    </p:animEffect>
                                  </p:childTnLst>
                                </p:cTn>
                              </p:par>
                            </p:childTnLst>
                          </p:cTn>
                        </p:par>
                        <p:par>
                          <p:cTn id="105" fill="hold">
                            <p:stCondLst>
                              <p:cond delay="3500"/>
                            </p:stCondLst>
                            <p:childTnLst>
                              <p:par>
                                <p:cTn id="106" presetID="26" presetClass="emph" presetSubtype="0" repeatCount="3000" fill="hold" nodeType="afterEffect">
                                  <p:stCondLst>
                                    <p:cond delay="0"/>
                                  </p:stCondLst>
                                  <p:childTnLst>
                                    <p:animEffect transition="out" filter="fade">
                                      <p:cBhvr>
                                        <p:cTn id="107" dur="500" tmFilter="0, 0; .2, .5; .8, .5; 1, 0"/>
                                        <p:tgtEl>
                                          <p:spTgt spid="55"/>
                                        </p:tgtEl>
                                      </p:cBhvr>
                                    </p:animEffect>
                                    <p:animScale>
                                      <p:cBhvr>
                                        <p:cTn id="108" dur="250" autoRev="1" fill="hold"/>
                                        <p:tgtEl>
                                          <p:spTgt spid="55"/>
                                        </p:tgtEl>
                                      </p:cBhvr>
                                      <p:by x="105000" y="105000"/>
                                    </p:animScale>
                                  </p:childTnLst>
                                </p:cTn>
                              </p:par>
                            </p:childTnLst>
                          </p:cTn>
                        </p:par>
                        <p:par>
                          <p:cTn id="109" fill="hold">
                            <p:stCondLst>
                              <p:cond delay="5000"/>
                            </p:stCondLst>
                            <p:childTnLst>
                              <p:par>
                                <p:cTn id="110" presetID="1" presetClass="exit" presetSubtype="0" fill="hold" grpId="1" nodeType="after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55"/>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43"/>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par>
                          <p:cTn id="122" fill="hold">
                            <p:stCondLst>
                              <p:cond delay="5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childTnLst>
                          </p:cTn>
                        </p:par>
                        <p:par>
                          <p:cTn id="129" fill="hold">
                            <p:stCondLst>
                              <p:cond delay="5500"/>
                            </p:stCondLst>
                            <p:childTnLst>
                              <p:par>
                                <p:cTn id="130" presetID="42" presetClass="path" presetSubtype="0" accel="50000" decel="50000" fill="hold" grpId="1" nodeType="afterEffect">
                                  <p:stCondLst>
                                    <p:cond delay="0"/>
                                  </p:stCondLst>
                                  <p:childTnLst>
                                    <p:animMotion origin="layout" path="M -2.29167E-6 2.96296E-6 L 0.02604 -0.40371 " pathEditMode="relative" rAng="0" ptsTypes="AA">
                                      <p:cBhvr>
                                        <p:cTn id="131" dur="1000" fill="hold"/>
                                        <p:tgtEl>
                                          <p:spTgt spid="39"/>
                                        </p:tgtEl>
                                        <p:attrNameLst>
                                          <p:attrName>ppt_x</p:attrName>
                                          <p:attrName>ppt_y</p:attrName>
                                        </p:attrNameLst>
                                      </p:cBhvr>
                                      <p:rCtr x="1302" y="-20185"/>
                                    </p:animMotion>
                                  </p:childTnLst>
                                </p:cTn>
                              </p:par>
                            </p:childTnLst>
                          </p:cTn>
                        </p:par>
                        <p:par>
                          <p:cTn id="132" fill="hold">
                            <p:stCondLst>
                              <p:cond delay="6500"/>
                            </p:stCondLst>
                            <p:childTnLst>
                              <p:par>
                                <p:cTn id="133" presetID="1" presetClass="exit" presetSubtype="0" fill="hold" grpId="2" nodeType="afterEffect">
                                  <p:stCondLst>
                                    <p:cond delay="0"/>
                                  </p:stCondLst>
                                  <p:childTnLst>
                                    <p:set>
                                      <p:cBhvr>
                                        <p:cTn id="134" dur="1" fill="hold">
                                          <p:stCondLst>
                                            <p:cond delay="0"/>
                                          </p:stCondLst>
                                        </p:cTn>
                                        <p:tgtEl>
                                          <p:spTgt spid="39"/>
                                        </p:tgtEl>
                                        <p:attrNameLst>
                                          <p:attrName>style.visibility</p:attrName>
                                        </p:attrNameLst>
                                      </p:cBhvr>
                                      <p:to>
                                        <p:strVal val="hidden"/>
                                      </p:to>
                                    </p:set>
                                  </p:childTnLst>
                                </p:cTn>
                              </p:par>
                            </p:childTnLst>
                          </p:cTn>
                        </p:par>
                        <p:par>
                          <p:cTn id="135" fill="hold">
                            <p:stCondLst>
                              <p:cond delay="6500"/>
                            </p:stCondLst>
                            <p:childTnLst>
                              <p:par>
                                <p:cTn id="136" presetID="53" presetClass="entr" presetSubtype="16" fill="hold" grpId="0" nodeType="after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fltVal val="0"/>
                                          </p:val>
                                        </p:tav>
                                        <p:tav tm="100000">
                                          <p:val>
                                            <p:strVal val="#ppt_w"/>
                                          </p:val>
                                        </p:tav>
                                      </p:tavLst>
                                    </p:anim>
                                    <p:anim calcmode="lin" valueType="num">
                                      <p:cBhvr>
                                        <p:cTn id="139" dur="500" fill="hold"/>
                                        <p:tgtEl>
                                          <p:spTgt spid="57"/>
                                        </p:tgtEl>
                                        <p:attrNameLst>
                                          <p:attrName>ppt_h</p:attrName>
                                        </p:attrNameLst>
                                      </p:cBhvr>
                                      <p:tavLst>
                                        <p:tav tm="0">
                                          <p:val>
                                            <p:fltVal val="0"/>
                                          </p:val>
                                        </p:tav>
                                        <p:tav tm="100000">
                                          <p:val>
                                            <p:strVal val="#ppt_h"/>
                                          </p:val>
                                        </p:tav>
                                      </p:tavLst>
                                    </p:anim>
                                    <p:animEffect transition="in" filter="fade">
                                      <p:cBhvr>
                                        <p:cTn id="140" dur="500"/>
                                        <p:tgtEl>
                                          <p:spTgt spid="57"/>
                                        </p:tgtEl>
                                      </p:cBhvr>
                                    </p:animEffect>
                                  </p:childTnLst>
                                </p:cTn>
                              </p:par>
                            </p:childTnLst>
                          </p:cTn>
                        </p:par>
                        <p:par>
                          <p:cTn id="141" fill="hold">
                            <p:stCondLst>
                              <p:cond delay="7000"/>
                            </p:stCondLst>
                            <p:childTnLst>
                              <p:par>
                                <p:cTn id="142" presetID="42" presetClass="path" presetSubtype="0" accel="50000" decel="50000" fill="hold" grpId="1" nodeType="afterEffect">
                                  <p:stCondLst>
                                    <p:cond delay="0"/>
                                  </p:stCondLst>
                                  <p:childTnLst>
                                    <p:animMotion origin="layout" path="M 2.70833E-6 2.96296E-6 L -0.02474 -0.42963 " pathEditMode="relative" rAng="0" ptsTypes="AA">
                                      <p:cBhvr>
                                        <p:cTn id="143" dur="1000" fill="hold"/>
                                        <p:tgtEl>
                                          <p:spTgt spid="47"/>
                                        </p:tgtEl>
                                        <p:attrNameLst>
                                          <p:attrName>ppt_x</p:attrName>
                                          <p:attrName>ppt_y</p:attrName>
                                        </p:attrNameLst>
                                      </p:cBhvr>
                                      <p:rCtr x="-1237" y="-21481"/>
                                    </p:animMotion>
                                  </p:childTnLst>
                                </p:cTn>
                              </p:par>
                            </p:childTnLst>
                          </p:cTn>
                        </p:par>
                        <p:par>
                          <p:cTn id="144" fill="hold">
                            <p:stCondLst>
                              <p:cond delay="8000"/>
                            </p:stCondLst>
                            <p:childTnLst>
                              <p:par>
                                <p:cTn id="145" presetID="1" presetClass="exit" presetSubtype="0" fill="hold" grpId="2" nodeType="afterEffect">
                                  <p:stCondLst>
                                    <p:cond delay="0"/>
                                  </p:stCondLst>
                                  <p:childTnLst>
                                    <p:set>
                                      <p:cBhvr>
                                        <p:cTn id="146" dur="1" fill="hold">
                                          <p:stCondLst>
                                            <p:cond delay="0"/>
                                          </p:stCondLst>
                                        </p:cTn>
                                        <p:tgtEl>
                                          <p:spTgt spid="47"/>
                                        </p:tgtEl>
                                        <p:attrNameLst>
                                          <p:attrName>style.visibility</p:attrName>
                                        </p:attrNameLst>
                                      </p:cBhvr>
                                      <p:to>
                                        <p:strVal val="hidden"/>
                                      </p:to>
                                    </p:set>
                                  </p:childTnLst>
                                </p:cTn>
                              </p:par>
                            </p:childTnLst>
                          </p:cTn>
                        </p:par>
                        <p:par>
                          <p:cTn id="147" fill="hold">
                            <p:stCondLst>
                              <p:cond delay="8000"/>
                            </p:stCondLst>
                            <p:childTnLst>
                              <p:par>
                                <p:cTn id="148" presetID="53" presetClass="entr" presetSubtype="16"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p:cTn id="150" dur="500" fill="hold"/>
                                        <p:tgtEl>
                                          <p:spTgt spid="58"/>
                                        </p:tgtEl>
                                        <p:attrNameLst>
                                          <p:attrName>ppt_w</p:attrName>
                                        </p:attrNameLst>
                                      </p:cBhvr>
                                      <p:tavLst>
                                        <p:tav tm="0">
                                          <p:val>
                                            <p:fltVal val="0"/>
                                          </p:val>
                                        </p:tav>
                                        <p:tav tm="100000">
                                          <p:val>
                                            <p:strVal val="#ppt_w"/>
                                          </p:val>
                                        </p:tav>
                                      </p:tavLst>
                                    </p:anim>
                                    <p:anim calcmode="lin" valueType="num">
                                      <p:cBhvr>
                                        <p:cTn id="151" dur="500" fill="hold"/>
                                        <p:tgtEl>
                                          <p:spTgt spid="58"/>
                                        </p:tgtEl>
                                        <p:attrNameLst>
                                          <p:attrName>ppt_h</p:attrName>
                                        </p:attrNameLst>
                                      </p:cBhvr>
                                      <p:tavLst>
                                        <p:tav tm="0">
                                          <p:val>
                                            <p:fltVal val="0"/>
                                          </p:val>
                                        </p:tav>
                                        <p:tav tm="100000">
                                          <p:val>
                                            <p:strVal val="#ppt_h"/>
                                          </p:val>
                                        </p:tav>
                                      </p:tavLst>
                                    </p:anim>
                                    <p:animEffect transition="in" filter="fade">
                                      <p:cBhvr>
                                        <p:cTn id="152" dur="500"/>
                                        <p:tgtEl>
                                          <p:spTgt spid="58"/>
                                        </p:tgtEl>
                                      </p:cBhvr>
                                    </p:animEffect>
                                  </p:childTnLst>
                                </p:cTn>
                              </p:par>
                            </p:childTnLst>
                          </p:cTn>
                        </p:par>
                        <p:par>
                          <p:cTn id="153" fill="hold">
                            <p:stCondLst>
                              <p:cond delay="8500"/>
                            </p:stCondLst>
                            <p:childTnLst>
                              <p:par>
                                <p:cTn id="154" presetID="53" presetClass="entr" presetSubtype="16" fill="hold" nodeType="afterEffect">
                                  <p:stCondLst>
                                    <p:cond delay="0"/>
                                  </p:stCondLst>
                                  <p:childTnLst>
                                    <p:set>
                                      <p:cBhvr>
                                        <p:cTn id="155" dur="1" fill="hold">
                                          <p:stCondLst>
                                            <p:cond delay="0"/>
                                          </p:stCondLst>
                                        </p:cTn>
                                        <p:tgtEl>
                                          <p:spTgt spid="59"/>
                                        </p:tgtEl>
                                        <p:attrNameLst>
                                          <p:attrName>style.visibility</p:attrName>
                                        </p:attrNameLst>
                                      </p:cBhvr>
                                      <p:to>
                                        <p:strVal val="visible"/>
                                      </p:to>
                                    </p:set>
                                    <p:anim calcmode="lin" valueType="num">
                                      <p:cBhvr>
                                        <p:cTn id="156" dur="500" fill="hold"/>
                                        <p:tgtEl>
                                          <p:spTgt spid="59"/>
                                        </p:tgtEl>
                                        <p:attrNameLst>
                                          <p:attrName>ppt_w</p:attrName>
                                        </p:attrNameLst>
                                      </p:cBhvr>
                                      <p:tavLst>
                                        <p:tav tm="0">
                                          <p:val>
                                            <p:fltVal val="0"/>
                                          </p:val>
                                        </p:tav>
                                        <p:tav tm="100000">
                                          <p:val>
                                            <p:strVal val="#ppt_w"/>
                                          </p:val>
                                        </p:tav>
                                      </p:tavLst>
                                    </p:anim>
                                    <p:anim calcmode="lin" valueType="num">
                                      <p:cBhvr>
                                        <p:cTn id="157" dur="500" fill="hold"/>
                                        <p:tgtEl>
                                          <p:spTgt spid="59"/>
                                        </p:tgtEl>
                                        <p:attrNameLst>
                                          <p:attrName>ppt_h</p:attrName>
                                        </p:attrNameLst>
                                      </p:cBhvr>
                                      <p:tavLst>
                                        <p:tav tm="0">
                                          <p:val>
                                            <p:fltVal val="0"/>
                                          </p:val>
                                        </p:tav>
                                        <p:tav tm="100000">
                                          <p:val>
                                            <p:strVal val="#ppt_h"/>
                                          </p:val>
                                        </p:tav>
                                      </p:tavLst>
                                    </p:anim>
                                    <p:animEffect transition="in" filter="fade">
                                      <p:cBhvr>
                                        <p:cTn id="158" dur="500"/>
                                        <p:tgtEl>
                                          <p:spTgt spid="59"/>
                                        </p:tgtEl>
                                      </p:cBhvr>
                                    </p:animEffect>
                                  </p:childTnLst>
                                </p:cTn>
                              </p:par>
                            </p:childTnLst>
                          </p:cTn>
                        </p:par>
                        <p:par>
                          <p:cTn id="159" fill="hold">
                            <p:stCondLst>
                              <p:cond delay="9000"/>
                            </p:stCondLst>
                            <p:childTnLst>
                              <p:par>
                                <p:cTn id="160" presetID="26" presetClass="emph" presetSubtype="0" repeatCount="3000" fill="hold" nodeType="afterEffect">
                                  <p:stCondLst>
                                    <p:cond delay="0"/>
                                  </p:stCondLst>
                                  <p:childTnLst>
                                    <p:animEffect transition="out" filter="fade">
                                      <p:cBhvr>
                                        <p:cTn id="161" dur="500" tmFilter="0, 0; .2, .5; .8, .5; 1, 0"/>
                                        <p:tgtEl>
                                          <p:spTgt spid="59"/>
                                        </p:tgtEl>
                                      </p:cBhvr>
                                    </p:animEffect>
                                    <p:animScale>
                                      <p:cBhvr>
                                        <p:cTn id="162" dur="250" autoRev="1" fill="hold"/>
                                        <p:tgtEl>
                                          <p:spTgt spid="59"/>
                                        </p:tgtEl>
                                      </p:cBhvr>
                                      <p:by x="105000" y="105000"/>
                                    </p:animScale>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51">
                                            <p:txEl>
                                              <p:pRg st="1" end="1"/>
                                            </p:txEl>
                                          </p:spTgt>
                                        </p:tgtEl>
                                        <p:attrNameLst>
                                          <p:attrName>style.visibility</p:attrName>
                                        </p:attrNameLst>
                                      </p:cBhvr>
                                      <p:to>
                                        <p:strVal val="visible"/>
                                      </p:to>
                                    </p:set>
                                    <p:animEffect transition="in" filter="wipe(left)">
                                      <p:cBhvr>
                                        <p:cTn id="167"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39" grpId="1" animBg="1"/>
      <p:bldP spid="39" grpId="2" animBg="1"/>
      <p:bldP spid="40" grpId="0" animBg="1"/>
      <p:bldP spid="41" grpId="0" animBg="1"/>
      <p:bldP spid="42" grpId="0" animBg="1"/>
      <p:bldP spid="43" grpId="0" animBg="1"/>
      <p:bldP spid="43" grpId="1" animBg="1"/>
      <p:bldP spid="43" grpId="2" animBg="1"/>
      <p:bldP spid="43" grpId="3" animBg="1"/>
      <p:bldP spid="44" grpId="0" animBg="1"/>
      <p:bldP spid="45" grpId="0" animBg="1"/>
      <p:bldP spid="46" grpId="0" animBg="1"/>
      <p:bldP spid="47" grpId="0" animBg="1"/>
      <p:bldP spid="47" grpId="1" animBg="1"/>
      <p:bldP spid="47" grpId="2" animBg="1"/>
      <p:bldP spid="48" grpId="0" animBg="1"/>
      <p:bldP spid="49" grpId="0" animBg="1"/>
      <p:bldP spid="49" grpId="1" animBg="1"/>
      <p:bldP spid="49" grpId="2" animBg="1"/>
      <p:bldP spid="49" grpId="3" animBg="1"/>
      <p:bldP spid="51" grpId="0" uiExpand="1" build="p"/>
      <p:bldP spid="52" grpId="0" animBg="1"/>
      <p:bldP spid="53" grpId="0" animBg="1"/>
      <p:bldP spid="53" grpId="1" animBg="1"/>
      <p:bldP spid="54" grpId="0" animBg="1"/>
      <p:bldP spid="54" grpId="1" animBg="1"/>
      <p:bldP spid="56" grpId="0" animBg="1"/>
      <p:bldP spid="57" grpId="0" animBg="1"/>
      <p:bldP spid="5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318</Words>
  <Application>Microsoft Office PowerPoint</Application>
  <PresentationFormat>Widescreen</PresentationFormat>
  <Paragraphs>48</Paragraphs>
  <Slides>10</Slides>
  <Notes>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10</vt:i4>
      </vt:variant>
    </vt:vector>
  </HeadingPairs>
  <TitlesOfParts>
    <vt:vector size="26" baseType="lpstr">
      <vt:lpstr>等线</vt:lpstr>
      <vt:lpstr>微软雅黑</vt:lpstr>
      <vt:lpstr>Arial</vt:lpstr>
      <vt:lpstr>Arial-Rounded</vt:lpstr>
      <vt:lpstr>Calibri</vt:lpstr>
      <vt:lpstr>ITC Avant Garde Std Bk</vt:lpstr>
      <vt:lpstr>Times New Roman</vt:lpstr>
      <vt:lpstr>字魂59号-创粗黑</vt:lpstr>
      <vt:lpstr>Office Theme</vt:lpstr>
      <vt:lpstr>千图网海量PPT模板www.58pic.com​​</vt:lpstr>
      <vt:lpstr>2_Office 主题</vt:lpstr>
      <vt:lpstr>https://www.freeppt7.com</vt:lpstr>
      <vt:lpstr>1_Office Theme</vt:lpstr>
      <vt:lpstr>3_Office 主题</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47</cp:revision>
  <dcterms:created xsi:type="dcterms:W3CDTF">2021-07-20T01:55:21Z</dcterms:created>
  <dcterms:modified xsi:type="dcterms:W3CDTF">2021-11-26T09:24:16Z</dcterms:modified>
</cp:coreProperties>
</file>