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A320-2B74-41DA-B401-4018A333112C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2B56-AF78-4A0A-B715-63BD1B85C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A320-2B74-41DA-B401-4018A333112C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2B56-AF78-4A0A-B715-63BD1B85C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A320-2B74-41DA-B401-4018A333112C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2B56-AF78-4A0A-B715-63BD1B85C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A320-2B74-41DA-B401-4018A333112C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2B56-AF78-4A0A-B715-63BD1B85C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A320-2B74-41DA-B401-4018A333112C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2B56-AF78-4A0A-B715-63BD1B85C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A320-2B74-41DA-B401-4018A333112C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2B56-AF78-4A0A-B715-63BD1B85C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A320-2B74-41DA-B401-4018A333112C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2B56-AF78-4A0A-B715-63BD1B85C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A320-2B74-41DA-B401-4018A333112C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2B56-AF78-4A0A-B715-63BD1B85C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A320-2B74-41DA-B401-4018A333112C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2B56-AF78-4A0A-B715-63BD1B85C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A320-2B74-41DA-B401-4018A333112C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2B56-AF78-4A0A-B715-63BD1B85C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A320-2B74-41DA-B401-4018A333112C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2B56-AF78-4A0A-B715-63BD1B85C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0A320-2B74-41DA-B401-4018A333112C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22B56-AF78-4A0A-B715-63BD1B85C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WordArt 11"/>
          <p:cNvSpPr>
            <a:spLocks noChangeArrowheads="1" noChangeShapeType="1" noTextEdit="1"/>
          </p:cNvSpPr>
          <p:nvPr/>
        </p:nvSpPr>
        <p:spPr bwMode="auto">
          <a:xfrm>
            <a:off x="1295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en-US" sz="1100" b="1" kern="10">
              <a:ln w="12700">
                <a:round/>
                <a:headEnd/>
                <a:tailEnd/>
              </a:ln>
              <a:gradFill rotWithShape="0">
                <a:gsLst>
                  <a:gs pos="0">
                    <a:srgbClr val="000000"/>
                  </a:gs>
                  <a:gs pos="20000">
                    <a:srgbClr val="0A128C"/>
                  </a:gs>
                  <a:gs pos="35000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5000">
                    <a:srgbClr val="181CC7"/>
                  </a:gs>
                  <a:gs pos="80001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.VnTimeH"/>
            </a:endParaRPr>
          </a:p>
        </p:txBody>
      </p:sp>
      <p:sp>
        <p:nvSpPr>
          <p:cNvPr id="17" name="WordArt 12"/>
          <p:cNvSpPr>
            <a:spLocks noChangeArrowheads="1" noChangeShapeType="1" noTextEdit="1"/>
          </p:cNvSpPr>
          <p:nvPr/>
        </p:nvSpPr>
        <p:spPr bwMode="auto">
          <a:xfrm>
            <a:off x="1676400" y="2590800"/>
            <a:ext cx="6096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.VnTimeH"/>
              </a:rPr>
              <a:t>Ph</a:t>
            </a:r>
            <a:r>
              <a:rPr lang="en-US" sz="36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ÂN MÔN: KỂ CHUYỆN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.VnTimeH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927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800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Bài: Quả tim khỉ</a:t>
            </a:r>
            <a:endParaRPr lang="en-US" sz="3600" b="1"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37732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4800" y="1524000"/>
            <a:ext cx="8839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04800" y="3276600"/>
            <a:ext cx="8839200" cy="207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457200"/>
            <a:ext cx="449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kumimoji="1" lang="en-US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 bài </a:t>
            </a:r>
            <a:r>
              <a:rPr kumimoji="1"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kumimoji="1"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kumimoji="1"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quả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3999" cy="5257800"/>
          </a:xfrm>
          <a:noFill/>
          <a:ln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24200" y="-22086"/>
            <a:ext cx="26084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4000" b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87825" y="693003"/>
            <a:ext cx="32319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</a:rPr>
              <a:t>Quả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</a:rPr>
              <a:t>tim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</a:rPr>
              <a:t>khỉ</a:t>
            </a:r>
            <a:endParaRPr lang="en-US" sz="4800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4572000" cy="281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2504" y="1371600"/>
            <a:ext cx="4546901" cy="281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91000"/>
            <a:ext cx="4572000" cy="25920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3956" y="4191000"/>
            <a:ext cx="4495800" cy="26227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 Dựa vào các bức tranh sau, hãy kể lại từng đoạn câu chuyện Quả tim khỉ: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33400" y="531812"/>
            <a:ext cx="4114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400800" y="533400"/>
            <a:ext cx="1981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200" y="1066800"/>
            <a:ext cx="990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05000" y="1066800"/>
            <a:ext cx="3505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408" y="963055"/>
            <a:ext cx="9144000" cy="5791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50608" y="5839855"/>
            <a:ext cx="716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>
                <a:solidFill>
                  <a:srgbClr val="0000FF"/>
                </a:solidFill>
                <a:latin typeface="Times New Roman" pitchFamily="18" charset="0"/>
              </a:rPr>
              <a:t>Tranh trên vẽ cảnh gì?</a:t>
            </a: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408" y="1039255"/>
            <a:ext cx="4327525" cy="2667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474408" y="1115455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Khỉ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kết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cá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Sấu</a:t>
            </a:r>
            <a:endParaRPr 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-152400" y="1184275"/>
            <a:ext cx="9448800" cy="6324600"/>
            <a:chOff x="415" y="-380"/>
            <a:chExt cx="4945" cy="3819"/>
          </a:xfrm>
        </p:grpSpPr>
        <p:pic>
          <p:nvPicPr>
            <p:cNvPr id="10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" y="-380"/>
              <a:ext cx="4916" cy="33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415" y="3100"/>
              <a:ext cx="4903" cy="3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3200" b="1">
                <a:solidFill>
                  <a:srgbClr val="3333CC"/>
                </a:solidFill>
                <a:latin typeface="Times New Roman" pitchFamily="18" charset="0"/>
              </a:endParaRPr>
            </a:p>
          </p:txBody>
        </p:sp>
      </p:grp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1084008" y="6258955"/>
            <a:ext cx="769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rgbClr val="3333CC"/>
                </a:solidFill>
                <a:latin typeface="Times New Roman" pitchFamily="18" charset="0"/>
              </a:rPr>
              <a:t>Nêu nội dung của tranh 2?</a:t>
            </a:r>
            <a:endParaRPr lang="en-US" sz="2800">
              <a:latin typeface="Times New Roman" pitchFamily="18" charset="0"/>
            </a:endParaRPr>
          </a:p>
        </p:txBody>
      </p:sp>
      <p:pic>
        <p:nvPicPr>
          <p:cNvPr id="13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5683" y="1039255"/>
            <a:ext cx="4800600" cy="2676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5122608" y="3325255"/>
            <a:ext cx="3657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Cá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Sấu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vờ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mời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khỉ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đến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nhà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chơi</a:t>
            </a:r>
            <a:endParaRPr lang="en-US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5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35192" y="921780"/>
            <a:ext cx="9372600" cy="583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3598608" y="5916055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3333CC"/>
                </a:solidFill>
                <a:latin typeface="Times New Roman" pitchFamily="18" charset="0"/>
              </a:rPr>
              <a:t>Em nhìn thấy gì ở tranh 3 ?</a:t>
            </a:r>
            <a:endParaRPr lang="en-US" sz="2400">
              <a:latin typeface="Times New Roman" pitchFamily="18" charset="0"/>
            </a:endParaRPr>
          </a:p>
        </p:txBody>
      </p:sp>
      <p:pic>
        <p:nvPicPr>
          <p:cNvPr id="17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8992" y="3782455"/>
            <a:ext cx="4495800" cy="288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93408" y="3858655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Khỉ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thoát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nạn</a:t>
            </a:r>
            <a:endParaRPr lang="en-US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9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-58992" y="963055"/>
            <a:ext cx="9144000" cy="5791200"/>
          </a:xfrm>
          <a:prstGeom prst="rect">
            <a:avLst/>
          </a:prstGeom>
          <a:noFill/>
          <a:ln/>
        </p:spPr>
      </p:pic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4284408" y="5992255"/>
            <a:ext cx="426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rgbClr val="0000FF"/>
                </a:solidFill>
                <a:latin typeface="Times New Roman" pitchFamily="18" charset="0"/>
              </a:rPr>
              <a:t>Nội dung tranh 4 là gì?</a:t>
            </a:r>
          </a:p>
        </p:txBody>
      </p:sp>
      <p:pic>
        <p:nvPicPr>
          <p:cNvPr id="21" name="Picture 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6808" y="3776105"/>
            <a:ext cx="4648200" cy="2901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6951408" y="5687455"/>
            <a:ext cx="22860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Sấu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Sấu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tẽn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tò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lủi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Dựa vào các bức tranh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sau, hãy 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kể lại từng đoạn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câu chuyện </a:t>
            </a:r>
            <a:r>
              <a:rPr lang="en-US" sz="3200" i="1" u="sng" dirty="0" smtClean="0">
                <a:latin typeface="Times New Roman" pitchFamily="18" charset="0"/>
                <a:cs typeface="Times New Roman" pitchFamily="18" charset="0"/>
              </a:rPr>
              <a:t>Quả tim khỉ:</a:t>
            </a:r>
            <a:endParaRPr lang="en-US" sz="3200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12" grpId="0"/>
      <p:bldP spid="12" grpId="1"/>
      <p:bldP spid="14" grpId="0"/>
      <p:bldP spid="16" grpId="0"/>
      <p:bldP spid="16" grpId="1"/>
      <p:bldP spid="18" grpId="0"/>
      <p:bldP spid="20" grpId="0"/>
      <p:bldP spid="20" grpId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629400"/>
            <a:ext cx="9144000" cy="435672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4800" y="0"/>
            <a:ext cx="662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Phân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vai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dựng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lại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chuyện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447800" y="1015425"/>
            <a:ext cx="75520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</a:rPr>
              <a:t>Giọng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</a:rPr>
              <a:t>người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</a:rPr>
              <a:t>dẫn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</a:rPr>
              <a:t>chuyện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</a:rPr>
              <a:t>nên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</a:rPr>
              <a:t>kể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</a:rPr>
              <a:t>thế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</a:rPr>
              <a:t>nào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</a:rPr>
              <a:t>?</a:t>
            </a:r>
            <a:r>
              <a:rPr lang="en-US" sz="3200" dirty="0">
                <a:latin typeface="Times New Roman" pitchFamily="18" charset="0"/>
              </a:rPr>
              <a:t>  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752600" y="1524000"/>
            <a:ext cx="6781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-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Đoạn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1: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Giọng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kể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vui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vẻ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</a:p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-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Đoạn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2: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Giọng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kể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hồi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hộp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</a:p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-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Đoạn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3 + 4: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Giọng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kể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đắc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chí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447800" y="3072825"/>
            <a:ext cx="35798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?.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14313" y="3657600"/>
            <a:ext cx="89296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Giọng kể chân thật, hồn nhiên, bình tĩnh, khôn ngoan,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tức giận (ở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 cuối).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371600" y="4800600"/>
            <a:ext cx="4786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Sấu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?.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057400" y="5486400"/>
            <a:ext cx="51972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dối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" name="Picture 7" descr="animated_cartoon_animal%20cat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1975" y="5943600"/>
            <a:ext cx="9620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/>
          <p:nvPr/>
        </p:nvCxnSpPr>
        <p:spPr>
          <a:xfrm>
            <a:off x="762000" y="533400"/>
            <a:ext cx="13716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86000" y="533400"/>
            <a:ext cx="29718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304801" y="685800"/>
            <a:ext cx="883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8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22" grpId="0"/>
      <p:bldP spid="2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865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19200" y="1750874"/>
            <a:ext cx="7315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Thực hành </a:t>
            </a:r>
            <a:r>
              <a:rPr lang="en-US" sz="5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theo nhóm</a:t>
            </a:r>
            <a:endParaRPr lang="en-US" sz="5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5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5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5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5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7" descr="animated_cartoon_animal%20cat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5057775"/>
            <a:ext cx="16478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faegirlpin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800600"/>
            <a:ext cx="14744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8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19400" y="609600"/>
            <a:ext cx="38972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</a:rPr>
              <a:t>Quả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</a:rPr>
              <a:t>tim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</a:rPr>
              <a:t>khỉ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5400" b="0" dirty="0">
              <a:solidFill>
                <a:srgbClr val="FF0000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9294"/>
            <a:ext cx="4572000" cy="24265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2504" y="2057400"/>
            <a:ext cx="4546901" cy="2438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27756"/>
            <a:ext cx="4572000" cy="22553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3956" y="4527756"/>
            <a:ext cx="4495800" cy="228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04800" y="914400"/>
            <a:ext cx="79816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3333CC"/>
                </a:solidFill>
                <a:latin typeface="Times New Roman" pitchFamily="18" charset="0"/>
              </a:rPr>
              <a:t>- </a:t>
            </a:r>
            <a:r>
              <a:rPr lang="en-US" sz="3600" b="1" smtClean="0">
                <a:solidFill>
                  <a:srgbClr val="3333CC"/>
                </a:solidFill>
                <a:latin typeface="Times New Roman" pitchFamily="18" charset="0"/>
              </a:rPr>
              <a:t> Câu </a:t>
            </a: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</a:rPr>
              <a:t>chuyện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</a:rPr>
              <a:t>khuyên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</a:rPr>
              <a:t>chúng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</a:rPr>
              <a:t>ta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</a:rPr>
              <a:t>điều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</a:rPr>
              <a:t>gì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04800" y="1828800"/>
            <a:ext cx="84582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Câu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chuyện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khuyên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FF3300"/>
                </a:solidFill>
                <a:latin typeface="Times New Roman" pitchFamily="18" charset="0"/>
              </a:rPr>
              <a:t>chúng</a:t>
            </a:r>
            <a:r>
              <a:rPr lang="en-US" sz="4400" b="1" i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FF3300"/>
                </a:solidFill>
                <a:latin typeface="Times New Roman" pitchFamily="18" charset="0"/>
              </a:rPr>
              <a:t>ta</a:t>
            </a:r>
            <a:r>
              <a:rPr lang="en-US" sz="4400" b="1" i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phải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sống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chân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thật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,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trong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tình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bạn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 </a:t>
            </a:r>
            <a:r>
              <a:rPr lang="en-US" sz="4400" b="1" i="1" err="1">
                <a:solidFill>
                  <a:srgbClr val="FF3300"/>
                </a:solidFill>
                <a:latin typeface="Times New Roman" pitchFamily="18" charset="0"/>
              </a:rPr>
              <a:t>không</a:t>
            </a:r>
            <a:r>
              <a:rPr lang="en-US" sz="4400" b="1" i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smtClean="0">
                <a:solidFill>
                  <a:srgbClr val="FF3300"/>
                </a:solidFill>
                <a:latin typeface="Times New Roman" pitchFamily="18" charset="0"/>
              </a:rPr>
              <a:t>nên</a:t>
            </a:r>
            <a:r>
              <a:rPr lang="en-US" sz="4400" b="1" i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smtClean="0">
                <a:solidFill>
                  <a:srgbClr val="FF3300"/>
                </a:solidFill>
                <a:latin typeface="Times New Roman" pitchFamily="18" charset="0"/>
              </a:rPr>
              <a:t>lừa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dối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nhau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.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Có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như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vậy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tình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bạn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mới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bền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vững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2" name="Picture 11" descr="4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286" y="899886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1&quot;/&gt;&lt;/object&gt;&lt;object type=&quot;3&quot; unique_id=&quot;10008&quot;&gt;&lt;property id=&quot;20148&quot; value=&quot;5&quot;/&gt;&lt;property id=&quot;20300&quot; value=&quot;Slide 6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7&quot;/&gt;&lt;/object&gt;&lt;/object&gt;&lt;object type=&quot;8&quot; unique_id=&quot;10026&quot;&gt;&lt;/object&gt;&lt;/object&gt;&lt;/database&gt;"/>
  <p:tag name="SECTOMILLISECCONVERTED" val="1"/>
  <p:tag name="ISPRING_RESOURCE_PATHS_HASH_PRESENTER" val="7446cde424c8796f6cebc720edfcf812acd2402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327</Words>
  <Application>Microsoft Office PowerPoint</Application>
  <PresentationFormat>On-screen Show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http://gostep.info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huecd.com</dc:creator>
  <cp:lastModifiedBy>A</cp:lastModifiedBy>
  <cp:revision>7</cp:revision>
  <dcterms:created xsi:type="dcterms:W3CDTF">2017-02-20T14:35:51Z</dcterms:created>
  <dcterms:modified xsi:type="dcterms:W3CDTF">2018-02-08T06:03:08Z</dcterms:modified>
</cp:coreProperties>
</file>