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71" r:id="rId2"/>
    <p:sldId id="258" r:id="rId3"/>
    <p:sldId id="264" r:id="rId4"/>
    <p:sldId id="260" r:id="rId5"/>
    <p:sldId id="262" r:id="rId6"/>
    <p:sldId id="270" r:id="rId7"/>
    <p:sldId id="269" r:id="rId8"/>
    <p:sldId id="266" r:id="rId9"/>
  </p:sldIdLst>
  <p:sldSz cx="9144000" cy="6858000" type="screen4x3"/>
  <p:notesSz cx="6858000" cy="9144000"/>
  <p:custDataLst>
    <p:tags r:id="rId1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504118-097C-498E-9829-25A60709112E}" type="datetimeFigureOut">
              <a:rPr lang="en-US" smtClean="0"/>
              <a:pPr/>
              <a:t>10/6/2017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E2277B-B9E2-4064-B270-112B9D4FCA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933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E73E80-8BFE-4320-823B-B33EE01F5AA0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0E78A14-356C-4DC0-BD98-FD2275857BBF}" type="slidenum">
              <a:rPr lang="en-US"/>
              <a:pPr/>
              <a:t>2</a:t>
            </a:fld>
            <a:endParaRPr lang="en-US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D86022-9B0E-4B9F-B6D6-B555993DFFE2}" type="slidenum">
              <a:rPr lang="en-US"/>
              <a:pPr/>
              <a:t>3</a:t>
            </a:fld>
            <a:endParaRPr lang="en-US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E55282-D559-444F-A2E7-6D04C4FF29C1}" type="slidenum">
              <a:rPr lang="en-US"/>
              <a:pPr/>
              <a:t>4</a:t>
            </a:fld>
            <a:endParaRPr lang="en-US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E81C1-B85E-4031-93A9-D3712995027E}" type="datetimeFigureOut">
              <a:rPr lang="en-US" smtClean="0"/>
              <a:pPr/>
              <a:t>10/6/2017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37D3B-E0AE-48F5-BA00-7297CA1E53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2788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E81C1-B85E-4031-93A9-D3712995027E}" type="datetimeFigureOut">
              <a:rPr lang="en-US" smtClean="0"/>
              <a:pPr/>
              <a:t>10/6/2017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37D3B-E0AE-48F5-BA00-7297CA1E53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7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E81C1-B85E-4031-93A9-D3712995027E}" type="datetimeFigureOut">
              <a:rPr lang="en-US" smtClean="0"/>
              <a:pPr/>
              <a:t>10/6/2017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37D3B-E0AE-48F5-BA00-7297CA1E53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488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E81C1-B85E-4031-93A9-D3712995027E}" type="datetimeFigureOut">
              <a:rPr lang="en-US" smtClean="0"/>
              <a:pPr/>
              <a:t>10/6/2017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37D3B-E0AE-48F5-BA00-7297CA1E53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8201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E81C1-B85E-4031-93A9-D3712995027E}" type="datetimeFigureOut">
              <a:rPr lang="en-US" smtClean="0"/>
              <a:pPr/>
              <a:t>10/6/2017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37D3B-E0AE-48F5-BA00-7297CA1E53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713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E81C1-B85E-4031-93A9-D3712995027E}" type="datetimeFigureOut">
              <a:rPr lang="en-US" smtClean="0"/>
              <a:pPr/>
              <a:t>10/6/2017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37D3B-E0AE-48F5-BA00-7297CA1E53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335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E81C1-B85E-4031-93A9-D3712995027E}" type="datetimeFigureOut">
              <a:rPr lang="en-US" smtClean="0"/>
              <a:pPr/>
              <a:t>10/6/2017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37D3B-E0AE-48F5-BA00-7297CA1E53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568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E81C1-B85E-4031-93A9-D3712995027E}" type="datetimeFigureOut">
              <a:rPr lang="en-US" smtClean="0"/>
              <a:pPr/>
              <a:t>10/6/2017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37D3B-E0AE-48F5-BA00-7297CA1E53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069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E81C1-B85E-4031-93A9-D3712995027E}" type="datetimeFigureOut">
              <a:rPr lang="en-US" smtClean="0"/>
              <a:pPr/>
              <a:t>10/6/2017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37D3B-E0AE-48F5-BA00-7297CA1E53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9314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E81C1-B85E-4031-93A9-D3712995027E}" type="datetimeFigureOut">
              <a:rPr lang="en-US" smtClean="0"/>
              <a:pPr/>
              <a:t>10/6/2017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37D3B-E0AE-48F5-BA00-7297CA1E53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003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E81C1-B85E-4031-93A9-D3712995027E}" type="datetimeFigureOut">
              <a:rPr lang="en-US" smtClean="0"/>
              <a:pPr/>
              <a:t>10/6/2017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37D3B-E0AE-48F5-BA00-7297CA1E53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266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BE81C1-B85E-4031-93A9-D3712995027E}" type="datetimeFigureOut">
              <a:rPr lang="en-US" smtClean="0"/>
              <a:pPr/>
              <a:t>10/6/2017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F37D3B-E0AE-48F5-BA00-7297CA1E53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983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7" name="Rectangle 27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FFCCFF"/>
              </a:gs>
              <a:gs pos="50000">
                <a:schemeClr val="bg1"/>
              </a:gs>
              <a:gs pos="100000">
                <a:srgbClr val="FFCC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46" name="WordArt 26"/>
          <p:cNvSpPr>
            <a:spLocks noChangeArrowheads="1" noChangeShapeType="1" noTextEdit="1"/>
          </p:cNvSpPr>
          <p:nvPr/>
        </p:nvSpPr>
        <p:spPr bwMode="auto">
          <a:xfrm>
            <a:off x="457200" y="838200"/>
            <a:ext cx="83820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smtClean="0">
                <a:ln w="19050">
                  <a:solidFill>
                    <a:srgbClr val="FF0066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itchFamily="18" charset="0"/>
                <a:cs typeface="Times New Roman" pitchFamily="18" charset="0"/>
              </a:rPr>
              <a:t>PHÒNG GIÁO DỤC VÀ ĐÀO TẠO QUẬN LONG BIÊN</a:t>
            </a:r>
          </a:p>
          <a:p>
            <a:pPr algn="ctr"/>
            <a:r>
              <a:rPr lang="en-US" sz="3600" b="1" kern="10" smtClean="0">
                <a:ln w="19050">
                  <a:solidFill>
                    <a:srgbClr val="FF0066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itchFamily="18" charset="0"/>
                <a:cs typeface="Times New Roman" pitchFamily="18" charset="0"/>
              </a:rPr>
              <a:t>TRƯỜNG TIỂU HỌC ÁI MỘ B</a:t>
            </a:r>
            <a:endParaRPr lang="en-US" sz="3600" b="1" kern="10">
              <a:ln w="19050">
                <a:solidFill>
                  <a:srgbClr val="FF0066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0" y="5494608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i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Bài: Ngôi trường mới</a:t>
            </a:r>
            <a:endParaRPr lang="en-US" sz="3600" b="1" i="1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0" y="4488776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LỚP 2</a:t>
            </a:r>
            <a:endParaRPr lang="en-US" sz="36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WordArt 5"/>
          <p:cNvSpPr>
            <a:spLocks noChangeArrowheads="1" noChangeShapeType="1" noTextEdit="1"/>
          </p:cNvSpPr>
          <p:nvPr/>
        </p:nvSpPr>
        <p:spPr bwMode="auto">
          <a:xfrm>
            <a:off x="914400" y="3182820"/>
            <a:ext cx="73914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8200"/>
                    </a:gs>
                    <a:gs pos="5001">
                      <a:srgbClr val="FF0000"/>
                    </a:gs>
                    <a:gs pos="17501">
                      <a:srgbClr val="BA0066"/>
                    </a:gs>
                    <a:gs pos="35000">
                      <a:srgbClr val="66008F"/>
                    </a:gs>
                    <a:gs pos="50000">
                      <a:srgbClr val="000082"/>
                    </a:gs>
                    <a:gs pos="65000">
                      <a:srgbClr val="66008F"/>
                    </a:gs>
                    <a:gs pos="82500">
                      <a:srgbClr val="BA0066"/>
                    </a:gs>
                    <a:gs pos="95000">
                      <a:srgbClr val="FF0000"/>
                    </a:gs>
                    <a:gs pos="100000">
                      <a:srgbClr val="FF8200"/>
                    </a:gs>
                  </a:gsLst>
                  <a:lin ang="5400000" scaled="1"/>
                </a:gradFill>
                <a:effectLst>
                  <a:outerShdw sy="50000" kx="2453608" rotWithShape="0">
                    <a:srgbClr val="868686">
                      <a:alpha val="50000"/>
                    </a:srgbClr>
                  </a:outerShdw>
                </a:effectLst>
                <a:latin typeface=".VnTime"/>
              </a:rPr>
              <a:t> </a:t>
            </a:r>
            <a:r>
              <a:rPr lang="en-US" sz="3600" b="1" kern="1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8200"/>
                    </a:gs>
                    <a:gs pos="5001">
                      <a:srgbClr val="FF0000"/>
                    </a:gs>
                    <a:gs pos="17501">
                      <a:srgbClr val="BA0066"/>
                    </a:gs>
                    <a:gs pos="35000">
                      <a:srgbClr val="66008F"/>
                    </a:gs>
                    <a:gs pos="50000">
                      <a:srgbClr val="000082"/>
                    </a:gs>
                    <a:gs pos="65000">
                      <a:srgbClr val="66008F"/>
                    </a:gs>
                    <a:gs pos="82500">
                      <a:srgbClr val="BA0066"/>
                    </a:gs>
                    <a:gs pos="95000">
                      <a:srgbClr val="FF0000"/>
                    </a:gs>
                    <a:gs pos="100000">
                      <a:srgbClr val="FF8200"/>
                    </a:gs>
                  </a:gsLst>
                  <a:lin ang="5400000" scaled="1"/>
                </a:gradFill>
                <a:effectLst>
                  <a:outerShdw sy="50000" kx="2453608" rotWithShape="0">
                    <a:srgbClr val="868686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PHÂN MÔN: TẬP ĐỌC</a:t>
            </a:r>
            <a:endParaRPr lang="en-US" sz="3600" b="1" kern="10">
              <a:ln w="9525">
                <a:solidFill>
                  <a:srgbClr val="0000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FF8200"/>
                  </a:gs>
                  <a:gs pos="5001">
                    <a:srgbClr val="FF0000"/>
                  </a:gs>
                  <a:gs pos="17501">
                    <a:srgbClr val="BA0066"/>
                  </a:gs>
                  <a:gs pos="35000">
                    <a:srgbClr val="66008F"/>
                  </a:gs>
                  <a:gs pos="50000">
                    <a:srgbClr val="000082"/>
                  </a:gs>
                  <a:gs pos="65000">
                    <a:srgbClr val="66008F"/>
                  </a:gs>
                  <a:gs pos="82500">
                    <a:srgbClr val="BA0066"/>
                  </a:gs>
                  <a:gs pos="95000">
                    <a:srgbClr val="FF0000"/>
                  </a:gs>
                  <a:gs pos="100000">
                    <a:srgbClr val="FF8200"/>
                  </a:gs>
                </a:gsLst>
                <a:lin ang="5400000" scaled="1"/>
              </a:gradFill>
              <a:effectLst>
                <a:outerShdw sy="50000" kx="2453608" rotWithShape="0">
                  <a:srgbClr val="868686">
                    <a:alpha val="50000"/>
                  </a:srgbClr>
                </a:outerShdw>
              </a:effectLst>
              <a:latin typeface=".VnTime"/>
            </a:endParaRPr>
          </a:p>
        </p:txBody>
      </p:sp>
      <p:sp>
        <p:nvSpPr>
          <p:cNvPr id="7" name="WordArt 12"/>
          <p:cNvSpPr>
            <a:spLocks noChangeArrowheads="1" noChangeShapeType="1" noTextEdit="1"/>
          </p:cNvSpPr>
          <p:nvPr/>
        </p:nvSpPr>
        <p:spPr bwMode="auto">
          <a:xfrm>
            <a:off x="1905000" y="2497020"/>
            <a:ext cx="5522913" cy="520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400" b="1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sy="50000" kx="2453608" rotWithShape="0">
                    <a:srgbClr val="868686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Môn: TIẾNG VIỆT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0" y="685800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smtClean="0">
                <a:latin typeface="Times New Roman" pitchFamily="18" charset="0"/>
                <a:cs typeface="Times New Roman" pitchFamily="18" charset="0"/>
              </a:rPr>
              <a:t>Ôn bài cũ</a:t>
            </a:r>
            <a:endParaRPr lang="en-US" sz="7200" b="1" u="sng" dirty="0">
              <a:solidFill>
                <a:srgbClr val="FF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0" y="1524000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smtClean="0">
                <a:latin typeface="Times New Roman" pitchFamily="18" charset="0"/>
                <a:cs typeface="Times New Roman" pitchFamily="18" charset="0"/>
              </a:rPr>
              <a:t> Bài: </a:t>
            </a:r>
            <a:r>
              <a:rPr lang="en-US" sz="4000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Mẩu giấy vụn.</a:t>
            </a:r>
            <a:endParaRPr lang="en-US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0" y="2390316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800">
                <a:solidFill>
                  <a:srgbClr val="0000FF"/>
                </a:solidFill>
                <a:latin typeface=".VnTime" pitchFamily="34" charset="0"/>
              </a:rPr>
              <a:t> </a:t>
            </a:r>
            <a:r>
              <a:rPr lang="en-US" sz="40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HS 1: Đọc đoạn 1,2 và trả lời câu hỏi</a:t>
            </a:r>
            <a:endParaRPr lang="en-US" sz="480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0" y="3459464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800">
                <a:solidFill>
                  <a:srgbClr val="0000FF"/>
                </a:solidFill>
                <a:latin typeface=".VnTime" pitchFamily="34" charset="0"/>
              </a:rPr>
              <a:t> </a:t>
            </a:r>
            <a:r>
              <a:rPr lang="en-US" sz="40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HS 2: Đọc đoạn 3,4 và trả lời câu hỏi</a:t>
            </a:r>
            <a:endParaRPr lang="en-US" sz="400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99FFCC"/>
              </a:gs>
              <a:gs pos="100000">
                <a:schemeClr val="bg1"/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3379772" y="116056"/>
            <a:ext cx="4191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vi-VN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Ngôi trường mới</a:t>
            </a:r>
          </a:p>
        </p:txBody>
      </p:sp>
      <p:pic>
        <p:nvPicPr>
          <p:cNvPr id="6153" name="Picture 9" descr="anh ngoi truong moi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0732" y="824132"/>
            <a:ext cx="8534400" cy="5867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533400" y="1981200"/>
            <a:ext cx="81534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vi-VN" sz="2800" smtClean="0">
                <a:latin typeface="Times New Roman" pitchFamily="18" charset="0"/>
                <a:cs typeface="Times New Roman" pitchFamily="18" charset="0"/>
              </a:rPr>
              <a:t>Em bước vào lớp,  vừa bỡ ngỡ  vừa thấy quen thân.</a:t>
            </a:r>
          </a:p>
          <a:p>
            <a:r>
              <a:rPr lang="vi-VN" sz="2800" smtClean="0">
                <a:latin typeface="Times New Roman" pitchFamily="18" charset="0"/>
                <a:cs typeface="Times New Roman" pitchFamily="18" charset="0"/>
              </a:rPr>
              <a:t>Dưới mái </a:t>
            </a:r>
            <a:r>
              <a:rPr lang="vi-VN" sz="2800" smtClean="0">
                <a:latin typeface="Times New Roman" pitchFamily="18" charset="0"/>
                <a:cs typeface="Times New Roman" pitchFamily="18" charset="0"/>
              </a:rPr>
              <a:t>trường </a:t>
            </a:r>
            <a:r>
              <a:rPr lang="vi-VN" sz="2800" smtClean="0">
                <a:latin typeface="Times New Roman" pitchFamily="18" charset="0"/>
                <a:cs typeface="Times New Roman" pitchFamily="18" charset="0"/>
              </a:rPr>
              <a:t>mới, sao tiếng trống rung động kéo dài!</a:t>
            </a:r>
          </a:p>
          <a:p>
            <a:r>
              <a:rPr lang="vi-VN" sz="2800" smtClean="0">
                <a:latin typeface="Times New Roman" pitchFamily="18" charset="0"/>
                <a:cs typeface="Times New Roman" pitchFamily="18" charset="0"/>
              </a:rPr>
              <a:t>Cả đến chiếc </a:t>
            </a:r>
            <a:r>
              <a:rPr lang="vi-VN" sz="2800" smtClean="0">
                <a:latin typeface="Times New Roman" pitchFamily="18" charset="0"/>
                <a:cs typeface="Times New Roman" pitchFamily="18" charset="0"/>
              </a:rPr>
              <a:t>thước </a:t>
            </a:r>
            <a:r>
              <a:rPr lang="vi-VN" sz="2800" smtClean="0">
                <a:latin typeface="Times New Roman" pitchFamily="18" charset="0"/>
                <a:cs typeface="Times New Roman" pitchFamily="18" charset="0"/>
              </a:rPr>
              <a:t>kẻ, chiếc bút chì  sao cũng đáng yêu đến thế!</a:t>
            </a:r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2819400" y="914400"/>
            <a:ext cx="4800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vi-VN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 đọc đoạn:</a:t>
            </a:r>
          </a:p>
        </p:txBody>
      </p:sp>
      <p:sp>
        <p:nvSpPr>
          <p:cNvPr id="22535" name="Line 7"/>
          <p:cNvSpPr>
            <a:spLocks noChangeShapeType="1"/>
          </p:cNvSpPr>
          <p:nvPr/>
        </p:nvSpPr>
        <p:spPr bwMode="auto">
          <a:xfrm flipH="1">
            <a:off x="3174612" y="2049192"/>
            <a:ext cx="152400" cy="381000"/>
          </a:xfrm>
          <a:prstGeom prst="line">
            <a:avLst/>
          </a:prstGeom>
          <a:ln>
            <a:solidFill>
              <a:srgbClr val="FF0000"/>
            </a:solidFill>
            <a:headEnd/>
            <a:tailE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22536" name="Line 8"/>
          <p:cNvSpPr>
            <a:spLocks noChangeShapeType="1"/>
          </p:cNvSpPr>
          <p:nvPr/>
        </p:nvSpPr>
        <p:spPr bwMode="auto">
          <a:xfrm flipH="1">
            <a:off x="4919004" y="2057400"/>
            <a:ext cx="152400" cy="381000"/>
          </a:xfrm>
          <a:prstGeom prst="line">
            <a:avLst/>
          </a:prstGeom>
          <a:ln>
            <a:solidFill>
              <a:srgbClr val="FF0000"/>
            </a:solidFill>
            <a:headEnd/>
            <a:tailE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grpSp>
        <p:nvGrpSpPr>
          <p:cNvPr id="16" name="Group 15"/>
          <p:cNvGrpSpPr/>
          <p:nvPr/>
        </p:nvGrpSpPr>
        <p:grpSpPr>
          <a:xfrm>
            <a:off x="7924800" y="2043332"/>
            <a:ext cx="228600" cy="381000"/>
            <a:chOff x="7772400" y="2057400"/>
            <a:chExt cx="228600" cy="381000"/>
          </a:xfrm>
        </p:grpSpPr>
        <p:sp>
          <p:nvSpPr>
            <p:cNvPr id="22537" name="Line 9"/>
            <p:cNvSpPr>
              <a:spLocks noChangeShapeType="1"/>
            </p:cNvSpPr>
            <p:nvPr/>
          </p:nvSpPr>
          <p:spPr bwMode="auto">
            <a:xfrm flipH="1">
              <a:off x="7772400" y="2057400"/>
              <a:ext cx="152400" cy="381000"/>
            </a:xfrm>
            <a:prstGeom prst="line">
              <a:avLst/>
            </a:prstGeom>
            <a:ln>
              <a:solidFill>
                <a:srgbClr val="FF0000"/>
              </a:solidFill>
              <a:headEnd/>
              <a:tailE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22538" name="Line 10"/>
            <p:cNvSpPr>
              <a:spLocks noChangeShapeType="1"/>
            </p:cNvSpPr>
            <p:nvPr/>
          </p:nvSpPr>
          <p:spPr bwMode="auto">
            <a:xfrm flipH="1">
              <a:off x="7848600" y="2057400"/>
              <a:ext cx="152400" cy="381000"/>
            </a:xfrm>
            <a:prstGeom prst="line">
              <a:avLst/>
            </a:prstGeom>
            <a:ln>
              <a:solidFill>
                <a:srgbClr val="FF0000"/>
              </a:solidFill>
              <a:headEnd/>
              <a:tailE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/>
            </a:p>
          </p:txBody>
        </p:sp>
      </p:grpSp>
      <p:sp>
        <p:nvSpPr>
          <p:cNvPr id="22540" name="Line 12"/>
          <p:cNvSpPr>
            <a:spLocks noChangeShapeType="1"/>
          </p:cNvSpPr>
          <p:nvPr/>
        </p:nvSpPr>
        <p:spPr bwMode="auto">
          <a:xfrm flipH="1">
            <a:off x="3829928" y="3375338"/>
            <a:ext cx="152400" cy="381000"/>
          </a:xfrm>
          <a:prstGeom prst="line">
            <a:avLst/>
          </a:prstGeom>
          <a:ln>
            <a:solidFill>
              <a:srgbClr val="FF0000"/>
            </a:solidFill>
            <a:headEnd/>
            <a:tailE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22543" name="Line 15"/>
          <p:cNvSpPr>
            <a:spLocks noChangeShapeType="1"/>
          </p:cNvSpPr>
          <p:nvPr/>
        </p:nvSpPr>
        <p:spPr bwMode="auto">
          <a:xfrm flipH="1">
            <a:off x="3773656" y="2494672"/>
            <a:ext cx="152400" cy="381000"/>
          </a:xfrm>
          <a:prstGeom prst="line">
            <a:avLst/>
          </a:prstGeom>
          <a:ln>
            <a:solidFill>
              <a:srgbClr val="FF0000"/>
            </a:solidFill>
            <a:headEnd/>
            <a:tailE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1191064" y="2847536"/>
            <a:ext cx="228600" cy="381000"/>
            <a:chOff x="1219200" y="3124200"/>
            <a:chExt cx="228600" cy="381000"/>
          </a:xfrm>
        </p:grpSpPr>
        <p:sp>
          <p:nvSpPr>
            <p:cNvPr id="22541" name="Line 13"/>
            <p:cNvSpPr>
              <a:spLocks noChangeShapeType="1"/>
            </p:cNvSpPr>
            <p:nvPr/>
          </p:nvSpPr>
          <p:spPr bwMode="auto">
            <a:xfrm flipH="1">
              <a:off x="1219200" y="3124200"/>
              <a:ext cx="152400" cy="381000"/>
            </a:xfrm>
            <a:prstGeom prst="line">
              <a:avLst/>
            </a:prstGeom>
            <a:ln>
              <a:solidFill>
                <a:srgbClr val="FF0000"/>
              </a:solidFill>
              <a:headEnd/>
              <a:tailE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22544" name="Line 16"/>
            <p:cNvSpPr>
              <a:spLocks noChangeShapeType="1"/>
            </p:cNvSpPr>
            <p:nvPr/>
          </p:nvSpPr>
          <p:spPr bwMode="auto">
            <a:xfrm flipH="1">
              <a:off x="1295400" y="3124200"/>
              <a:ext cx="152400" cy="381000"/>
            </a:xfrm>
            <a:prstGeom prst="line">
              <a:avLst/>
            </a:prstGeom>
            <a:ln>
              <a:solidFill>
                <a:srgbClr val="FF0000"/>
              </a:solidFill>
              <a:headEnd/>
              <a:tailE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/>
            </a:p>
          </p:txBody>
        </p:sp>
      </p:grpSp>
      <p:sp>
        <p:nvSpPr>
          <p:cNvPr id="22545" name="Line 17"/>
          <p:cNvSpPr>
            <a:spLocks noChangeShapeType="1"/>
          </p:cNvSpPr>
          <p:nvPr/>
        </p:nvSpPr>
        <p:spPr bwMode="auto">
          <a:xfrm flipH="1">
            <a:off x="5825196" y="3276813"/>
            <a:ext cx="152400" cy="381000"/>
          </a:xfrm>
          <a:prstGeom prst="line">
            <a:avLst/>
          </a:prstGeom>
          <a:ln>
            <a:solidFill>
              <a:srgbClr val="FF0000"/>
            </a:solidFill>
            <a:headEnd/>
            <a:tailE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grpSp>
        <p:nvGrpSpPr>
          <p:cNvPr id="18" name="Group 17"/>
          <p:cNvGrpSpPr/>
          <p:nvPr/>
        </p:nvGrpSpPr>
        <p:grpSpPr>
          <a:xfrm>
            <a:off x="1905000" y="3756338"/>
            <a:ext cx="228600" cy="381000"/>
            <a:chOff x="1828800" y="4191000"/>
            <a:chExt cx="228600" cy="381000"/>
          </a:xfrm>
        </p:grpSpPr>
        <p:sp>
          <p:nvSpPr>
            <p:cNvPr id="22542" name="Line 14"/>
            <p:cNvSpPr>
              <a:spLocks noChangeShapeType="1"/>
            </p:cNvSpPr>
            <p:nvPr/>
          </p:nvSpPr>
          <p:spPr bwMode="auto">
            <a:xfrm flipH="1">
              <a:off x="1828800" y="4191000"/>
              <a:ext cx="152400" cy="381000"/>
            </a:xfrm>
            <a:prstGeom prst="line">
              <a:avLst/>
            </a:prstGeom>
            <a:ln>
              <a:solidFill>
                <a:srgbClr val="FF0000"/>
              </a:solidFill>
              <a:headEnd/>
              <a:tailE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22546" name="Line 18"/>
            <p:cNvSpPr>
              <a:spLocks noChangeShapeType="1"/>
            </p:cNvSpPr>
            <p:nvPr/>
          </p:nvSpPr>
          <p:spPr bwMode="auto">
            <a:xfrm flipH="1">
              <a:off x="1905000" y="4191000"/>
              <a:ext cx="152400" cy="381000"/>
            </a:xfrm>
            <a:prstGeom prst="line">
              <a:avLst/>
            </a:prstGeom>
            <a:ln>
              <a:solidFill>
                <a:srgbClr val="FF0000"/>
              </a:solidFill>
              <a:headEnd/>
              <a:tailE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2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25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25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22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22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5" grpId="0" animBg="1"/>
      <p:bldP spid="22536" grpId="0" animBg="1"/>
      <p:bldP spid="22540" grpId="0" animBg="1"/>
      <p:bldP spid="22543" grpId="0" animBg="1"/>
      <p:bldP spid="2254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Text Box 4"/>
          <p:cNvSpPr txBox="1">
            <a:spLocks noChangeArrowheads="1"/>
          </p:cNvSpPr>
          <p:nvPr/>
        </p:nvSpPr>
        <p:spPr bwMode="auto">
          <a:xfrm>
            <a:off x="838200" y="1447800"/>
            <a:ext cx="6019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vi-VN" sz="3200" b="1" smtClean="0">
                <a:latin typeface="Times New Roman" pitchFamily="18" charset="0"/>
                <a:cs typeface="Times New Roman" pitchFamily="18" charset="0"/>
              </a:rPr>
              <a:t>* Thi đọc giữa các nhóm.</a:t>
            </a:r>
          </a:p>
        </p:txBody>
      </p:sp>
      <p:sp>
        <p:nvSpPr>
          <p:cNvPr id="43013" name="Text Box 5"/>
          <p:cNvSpPr txBox="1">
            <a:spLocks noChangeArrowheads="1"/>
          </p:cNvSpPr>
          <p:nvPr/>
        </p:nvSpPr>
        <p:spPr bwMode="auto">
          <a:xfrm>
            <a:off x="838200" y="533400"/>
            <a:ext cx="6019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vi-VN" sz="3200" b="1" smtClean="0">
                <a:latin typeface="Times New Roman" pitchFamily="18" charset="0"/>
                <a:cs typeface="Times New Roman" pitchFamily="18" charset="0"/>
              </a:rPr>
              <a:t>* Luyện đọc đoạn trong nhóm.</a:t>
            </a:r>
          </a:p>
        </p:txBody>
      </p:sp>
      <p:sp>
        <p:nvSpPr>
          <p:cNvPr id="43014" name="Text Box 6"/>
          <p:cNvSpPr txBox="1">
            <a:spLocks noChangeArrowheads="1"/>
          </p:cNvSpPr>
          <p:nvPr/>
        </p:nvSpPr>
        <p:spPr bwMode="auto">
          <a:xfrm>
            <a:off x="838200" y="2286000"/>
            <a:ext cx="6019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vi-VN" sz="3200" b="1" smtClean="0">
                <a:latin typeface="Times New Roman" pitchFamily="18" charset="0"/>
                <a:cs typeface="Times New Roman" pitchFamily="18" charset="0"/>
              </a:rPr>
              <a:t>* Cả lớp đọc đồng thanh.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3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30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43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2" grpId="0"/>
      <p:bldP spid="43013" grpId="0"/>
      <p:bldP spid="430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3157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609600" y="3657600"/>
            <a:ext cx="8305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vi-VN" sz="3600" b="1" smtClean="0">
                <a:latin typeface="Times New Roman" pitchFamily="18" charset="0"/>
                <a:cs typeface="Times New Roman" pitchFamily="18" charset="0"/>
              </a:rPr>
              <a:t> Chúng ta cần đọc bài này với giọng như thể nào?</a:t>
            </a:r>
          </a:p>
        </p:txBody>
      </p:sp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838200" y="762000"/>
            <a:ext cx="8305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 Nêu nội dung của bài?</a:t>
            </a:r>
          </a:p>
        </p:txBody>
      </p:sp>
      <p:sp>
        <p:nvSpPr>
          <p:cNvPr id="6" name="Text Box 5"/>
          <p:cNvSpPr txBox="1">
            <a:spLocks noGrp="1" noChangeArrowheads="1"/>
          </p:cNvSpPr>
          <p:nvPr>
            <p:ph idx="1"/>
          </p:nvPr>
        </p:nvSpPr>
        <p:spPr bwMode="auto">
          <a:xfrm>
            <a:off x="636740" y="1600200"/>
            <a:ext cx="82296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None/>
            </a:pPr>
            <a:r>
              <a:rPr lang="vi-VN" sz="3600" b="1" smtClean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vi-VN" sz="3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Nội dung: </a:t>
            </a:r>
            <a:r>
              <a:rPr lang="vi-VN" sz="3600" b="1" smtClean="0">
                <a:latin typeface="Times New Roman" pitchFamily="18" charset="0"/>
                <a:cs typeface="Times New Roman" pitchFamily="18" charset="0"/>
              </a:rPr>
              <a:t>Bài văn tả ngôi trường mới. Bạn học sinh rất yêu ngôi trường của mình.</a:t>
            </a: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609600" y="3657600"/>
            <a:ext cx="8305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vi-VN" sz="3600" b="1" dirty="0" smtClean="0">
                <a:latin typeface="Times New Roman" pitchFamily="18" charset="0"/>
                <a:cs typeface="Times New Roman" pitchFamily="18" charset="0"/>
              </a:rPr>
              <a:t> Chúng ta cần đọc bài này với giọng trìu mến, thiết tha.</a:t>
            </a:r>
          </a:p>
        </p:txBody>
      </p:sp>
    </p:spTree>
    <p:extLst>
      <p:ext uri="{BB962C8B-B14F-4D97-AF65-F5344CB8AC3E}">
        <p14:creationId xmlns:p14="http://schemas.microsoft.com/office/powerpoint/2010/main" val="33182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5" grpId="1"/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6" name="Text Box 6"/>
          <p:cNvSpPr txBox="1">
            <a:spLocks noChangeArrowheads="1"/>
          </p:cNvSpPr>
          <p:nvPr/>
        </p:nvSpPr>
        <p:spPr bwMode="auto">
          <a:xfrm>
            <a:off x="381000" y="1735137"/>
            <a:ext cx="8763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vi-VN" sz="3600" b="1" dirty="0" smtClean="0">
                <a:latin typeface="Times New Roman" pitchFamily="18" charset="0"/>
                <a:cs typeface="Times New Roman" pitchFamily="18" charset="0"/>
              </a:rPr>
              <a:t> Ngôi trường em đang học cũ hay mới? </a:t>
            </a:r>
          </a:p>
          <a:p>
            <a:r>
              <a:rPr lang="vi-VN" sz="3600" b="1" dirty="0" smtClean="0">
                <a:latin typeface="Times New Roman" pitchFamily="18" charset="0"/>
                <a:cs typeface="Times New Roman" pitchFamily="18" charset="0"/>
              </a:rPr>
              <a:t> Em có yêu mái trường của mình không?</a:t>
            </a:r>
            <a:endParaRPr lang="en-US" sz="36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3400" y="2990671"/>
            <a:ext cx="8001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quý</a:t>
            </a:r>
            <a:r>
              <a:rPr lang="en-US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mái</a:t>
            </a:r>
            <a:r>
              <a:rPr lang="en-US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36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5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6" grpId="0"/>
      <p:bldP spid="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4"/>
  <p:tag name="MMPROD_UIDATA" val="&lt;database version=&quot;9.0&quot;&gt;&lt;object type=&quot;1&quot; unique_id=&quot;10001&quot;&gt;&lt;object type=&quot;2&quot; unique_id=&quot;10520&quot;&gt;&lt;object type=&quot;3&quot; unique_id=&quot;10522&quot;&gt;&lt;property id=&quot;20148&quot; value=&quot;5&quot;/&gt;&lt;property id=&quot;20300&quot; value=&quot;Slide 2&quot;/&gt;&lt;property id=&quot;20307&quot; value=&quot;258&quot;/&gt;&lt;/object&gt;&lt;object type=&quot;3&quot; unique_id=&quot;10524&quot;&gt;&lt;property id=&quot;20148&quot; value=&quot;5&quot;/&gt;&lt;property id=&quot;20300&quot; value=&quot;Slide 4&quot;/&gt;&lt;property id=&quot;20307&quot; value=&quot;260&quot;/&gt;&lt;/object&gt;&lt;object type=&quot;3&quot; unique_id=&quot;10526&quot;&gt;&lt;property id=&quot;20148&quot; value=&quot;5&quot;/&gt;&lt;property id=&quot;20300&quot; value=&quot;Slide 5&quot;/&gt;&lt;property id=&quot;20307&quot; value=&quot;262&quot;/&gt;&lt;/object&gt;&lt;object type=&quot;3&quot; unique_id=&quot;10528&quot;&gt;&lt;property id=&quot;20148&quot; value=&quot;5&quot;/&gt;&lt;property id=&quot;20300&quot; value=&quot;Slide 3&quot;/&gt;&lt;property id=&quot;20307&quot; value=&quot;264&quot;/&gt;&lt;/object&gt;&lt;object type=&quot;3&quot; unique_id=&quot;10530&quot;&gt;&lt;property id=&quot;20148&quot; value=&quot;5&quot;/&gt;&lt;property id=&quot;20300&quot; value=&quot;Slide 8&quot;/&gt;&lt;property id=&quot;20307&quot; value=&quot;266&quot;/&gt;&lt;/object&gt;&lt;object type=&quot;3&quot; unique_id=&quot;10531&quot;&gt;&lt;property id=&quot;20148&quot; value=&quot;5&quot;/&gt;&lt;property id=&quot;20300&quot; value=&quot;Slide 9&quot;/&gt;&lt;property id=&quot;20307&quot; value=&quot;267&quot;/&gt;&lt;/object&gt;&lt;object type=&quot;3&quot; unique_id=&quot;10558&quot;&gt;&lt;property id=&quot;20148&quot; value=&quot;5&quot;/&gt;&lt;property id=&quot;20300&quot; value=&quot;Slide 1&quot;/&gt;&lt;property id=&quot;20307&quot; value=&quot;268&quot;/&gt;&lt;/object&gt;&lt;object type=&quot;3&quot; unique_id=&quot;10596&quot;&gt;&lt;property id=&quot;20148&quot; value=&quot;5&quot;/&gt;&lt;property id=&quot;20300&quot; value=&quot;Slide 6 - &amp;quot;Tìm hiểu bài&amp;quot;&quot;/&gt;&lt;property id=&quot;20307&quot; value=&quot;270&quot;/&gt;&lt;/object&gt;&lt;object type=&quot;3&quot; unique_id=&quot;10597&quot;&gt;&lt;property id=&quot;20148&quot; value=&quot;5&quot;/&gt;&lt;property id=&quot;20300&quot; value=&quot;Slide 7&quot;/&gt;&lt;property id=&quot;20307&quot; value=&quot;269&quot;/&gt;&lt;/object&gt;&lt;/object&gt;&lt;object type=&quot;8&quot; unique_id=&quot;10544&quot;&gt;&lt;/object&gt;&lt;/object&gt;&lt;/database&gt;"/>
  <p:tag name="SECTOMILLISECCONVERTED" val="1"/>
  <p:tag name="ISPRING_RESOURCE_PATHS_HASH_PRESENTER" val="a1971e58cdf1241f5bff9098c0348449a73f527c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</TotalTime>
  <Words>233</Words>
  <Application>Microsoft Office PowerPoint</Application>
  <PresentationFormat>On-screen Show (4:3)</PresentationFormat>
  <Paragraphs>30</Paragraphs>
  <Slides>8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Tìm hiểu bài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trang-long bien</dc:creator>
  <cp:lastModifiedBy>A</cp:lastModifiedBy>
  <cp:revision>16</cp:revision>
  <dcterms:created xsi:type="dcterms:W3CDTF">2015-09-28T03:22:32Z</dcterms:created>
  <dcterms:modified xsi:type="dcterms:W3CDTF">2017-10-06T02:58:12Z</dcterms:modified>
</cp:coreProperties>
</file>