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0" r:id="rId2"/>
    <p:sldId id="309" r:id="rId3"/>
    <p:sldId id="284" r:id="rId4"/>
    <p:sldId id="256" r:id="rId5"/>
    <p:sldId id="285" r:id="rId6"/>
    <p:sldId id="339" r:id="rId7"/>
    <p:sldId id="353" r:id="rId8"/>
    <p:sldId id="361" r:id="rId9"/>
    <p:sldId id="362" r:id="rId10"/>
    <p:sldId id="363" r:id="rId11"/>
    <p:sldId id="354" r:id="rId12"/>
    <p:sldId id="344" r:id="rId13"/>
    <p:sldId id="356" r:id="rId14"/>
    <p:sldId id="357" r:id="rId15"/>
    <p:sldId id="346" r:id="rId16"/>
    <p:sldId id="358" r:id="rId17"/>
    <p:sldId id="359" r:id="rId18"/>
    <p:sldId id="299" r:id="rId19"/>
    <p:sldId id="347" r:id="rId20"/>
    <p:sldId id="348" r:id="rId21"/>
    <p:sldId id="349" r:id="rId22"/>
    <p:sldId id="350" r:id="rId23"/>
    <p:sldId id="351" r:id="rId24"/>
    <p:sldId id="352" r:id="rId25"/>
    <p:sldId id="360" r:id="rId26"/>
    <p:sldId id="308" r:id="rId27"/>
  </p:sldIdLst>
  <p:sldSz cx="9144000" cy="5715000" type="screen16x1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.VnTifani Heavy" pitchFamily="34" charset="0"/>
      <p:regular r:id="rId33"/>
    </p:embeddedFont>
    <p:embeddedFont>
      <p:font typeface="VNI-Juni" pitchFamily="2" charset="0"/>
      <p:regular r:id="rId34"/>
    </p:embeddedFont>
    <p:embeddedFont>
      <p:font typeface="VNI-Thufap2" pitchFamily="2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1320" y="-50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20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84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73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1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59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1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82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65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08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32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17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4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1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6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115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tags" Target="../tags/tag18.xml"/><Relationship Id="rId7" Type="http://schemas.openxmlformats.org/officeDocument/2006/relationships/audio" Target="../media/audio1.wav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19.xml"/><Relationship Id="rId9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microsoft.com/office/2007/relationships/hdphoto" Target="../media/hdphoto2.wdp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21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22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23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24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notesSlide" Target="../notesSlides/notesSlide25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43.png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29" y="4464385"/>
            <a:ext cx="889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6600"/>
                </a:solidFill>
              </a:rPr>
              <a:t>Sưu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tầm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và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giới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thiệu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với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bạn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về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những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hoạt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động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mà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em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biết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về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tết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Nguyên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đán</a:t>
            </a:r>
            <a:r>
              <a:rPr lang="en-US" sz="3200" dirty="0" smtClean="0">
                <a:solidFill>
                  <a:srgbClr val="006600"/>
                </a:solidFill>
              </a:rPr>
              <a:t>!</a:t>
            </a:r>
            <a:endParaRPr lang="en-US" sz="3200" dirty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66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054" y="3529270"/>
            <a:ext cx="8186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6600"/>
                </a:solidFill>
              </a:rPr>
              <a:t>b. </a:t>
            </a:r>
            <a:r>
              <a:rPr lang="en-US" sz="2000" b="1" dirty="0" err="1" smtClean="0">
                <a:solidFill>
                  <a:srgbClr val="006600"/>
                </a:solidFill>
              </a:rPr>
              <a:t>Cần</a:t>
            </a:r>
            <a:r>
              <a:rPr lang="en-US" sz="2000" b="1" dirty="0" smtClean="0">
                <a:solidFill>
                  <a:srgbClr val="006600"/>
                </a:solidFill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</a:rPr>
              <a:t>quan</a:t>
            </a:r>
            <a:r>
              <a:rPr lang="en-US" sz="2000" b="1" dirty="0" smtClean="0">
                <a:solidFill>
                  <a:srgbClr val="006600"/>
                </a:solidFill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</a:rPr>
              <a:t>sát</a:t>
            </a:r>
            <a:r>
              <a:rPr lang="en-US" sz="2000" b="1" dirty="0" smtClean="0">
                <a:solidFill>
                  <a:srgbClr val="006600"/>
                </a:solidFill>
              </a:rPr>
              <a:t>: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</a:t>
            </a:r>
            <a:r>
              <a:rPr lang="en-US" sz="2000" dirty="0" smtClean="0">
                <a:solidFill>
                  <a:srgbClr val="006600"/>
                </a:solidFill>
              </a:rPr>
              <a:t>-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cửa</a:t>
            </a:r>
            <a:r>
              <a:rPr lang="en-US" sz="2000" dirty="0" smtClean="0">
                <a:solidFill>
                  <a:srgbClr val="006600"/>
                </a:solidFill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cấp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bốn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tầng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biệt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thự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chung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cư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sàn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gỗ</a:t>
            </a:r>
            <a:r>
              <a:rPr lang="en-US" sz="2000" dirty="0" smtClean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</a:t>
            </a:r>
            <a:r>
              <a:rPr lang="en-US" sz="2000" dirty="0" smtClean="0">
                <a:solidFill>
                  <a:srgbClr val="006600"/>
                </a:solidFill>
              </a:rPr>
              <a:t>- </a:t>
            </a:r>
            <a:r>
              <a:rPr lang="en-US" sz="2000" dirty="0" err="1" smtClean="0">
                <a:solidFill>
                  <a:srgbClr val="006600"/>
                </a:solidFill>
              </a:rPr>
              <a:t>Phương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tiện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giao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thông</a:t>
            </a:r>
            <a:r>
              <a:rPr lang="en-US" sz="2000" dirty="0" smtClean="0">
                <a:solidFill>
                  <a:srgbClr val="006600"/>
                </a:solidFill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</a:rPr>
              <a:t>Xe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đạp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xe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đạp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điện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xe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máy</a:t>
            </a:r>
            <a:r>
              <a:rPr lang="en-US" sz="2000" dirty="0" smtClean="0">
                <a:solidFill>
                  <a:srgbClr val="006600"/>
                </a:solidFill>
              </a:rPr>
              <a:t>, ô </a:t>
            </a:r>
            <a:r>
              <a:rPr lang="en-US" sz="2000" dirty="0" err="1" smtClean="0">
                <a:solidFill>
                  <a:srgbClr val="006600"/>
                </a:solidFill>
              </a:rPr>
              <a:t>tô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máy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kéo</a:t>
            </a:r>
            <a:r>
              <a:rPr lang="en-US" sz="2000" dirty="0" smtClean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</a:t>
            </a:r>
            <a:r>
              <a:rPr lang="en-US" sz="2000" dirty="0" smtClean="0">
                <a:solidFill>
                  <a:srgbClr val="006600"/>
                </a:solidFill>
              </a:rPr>
              <a:t>- </a:t>
            </a:r>
            <a:r>
              <a:rPr lang="en-US" sz="2000" dirty="0" err="1" smtClean="0">
                <a:solidFill>
                  <a:srgbClr val="006600"/>
                </a:solidFill>
              </a:rPr>
              <a:t>Hoạt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động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của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người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dân</a:t>
            </a:r>
            <a:r>
              <a:rPr lang="en-US" sz="2000" dirty="0" smtClean="0">
                <a:solidFill>
                  <a:srgbClr val="006600"/>
                </a:solidFill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</a:rPr>
              <a:t>mua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bán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sản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xuất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kinh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doanh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vui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chữa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dục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thao</a:t>
            </a:r>
            <a:r>
              <a:rPr lang="en-US" sz="2000" dirty="0" smtClean="0">
                <a:solidFill>
                  <a:srgbClr val="006600"/>
                </a:solidFill>
              </a:rPr>
              <a:t>…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23" y="738417"/>
            <a:ext cx="5033059" cy="289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435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18012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</a:rPr>
              <a:t>Học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sinh</a:t>
            </a:r>
            <a:r>
              <a:rPr lang="vi-VN" sz="2400" b="1" dirty="0" smtClean="0">
                <a:solidFill>
                  <a:srgbClr val="006600"/>
                </a:solidFill>
              </a:rPr>
              <a:t> </a:t>
            </a:r>
            <a:r>
              <a:rPr lang="vi-VN" sz="2400" b="1" dirty="0">
                <a:solidFill>
                  <a:srgbClr val="006600"/>
                </a:solidFill>
              </a:rPr>
              <a:t>đi theo nhóm và thực hiện nhiệm vụ quan sát hiện trường theo sự phân công của </a:t>
            </a:r>
            <a:r>
              <a:rPr lang="vi-VN" sz="2400" b="1" dirty="0" smtClean="0">
                <a:solidFill>
                  <a:srgbClr val="006600"/>
                </a:solidFill>
              </a:rPr>
              <a:t>nhóm. Trong </a:t>
            </a:r>
            <a:r>
              <a:rPr lang="vi-VN" sz="2400" b="1" dirty="0">
                <a:solidFill>
                  <a:srgbClr val="006600"/>
                </a:solidFill>
              </a:rPr>
              <a:t>quá trình đi tham quan </a:t>
            </a:r>
            <a:r>
              <a:rPr lang="en-US" sz="2400" b="1" dirty="0" err="1" smtClean="0">
                <a:solidFill>
                  <a:srgbClr val="006600"/>
                </a:solidFill>
              </a:rPr>
              <a:t>học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sinh</a:t>
            </a:r>
            <a:r>
              <a:rPr lang="vi-VN" sz="2400" b="1" dirty="0" smtClean="0">
                <a:solidFill>
                  <a:srgbClr val="006600"/>
                </a:solidFill>
              </a:rPr>
              <a:t> </a:t>
            </a:r>
            <a:r>
              <a:rPr lang="vi-VN" sz="2400" b="1" dirty="0">
                <a:solidFill>
                  <a:srgbClr val="006600"/>
                </a:solidFill>
              </a:rPr>
              <a:t>cần tập trung theo sự </a:t>
            </a:r>
            <a:r>
              <a:rPr lang="en-US" sz="2400" b="1" dirty="0" err="1" smtClean="0">
                <a:solidFill>
                  <a:srgbClr val="006600"/>
                </a:solidFill>
              </a:rPr>
              <a:t>hướng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dẫn</a:t>
            </a:r>
            <a:r>
              <a:rPr lang="vi-VN" sz="2400" b="1" dirty="0" smtClean="0">
                <a:solidFill>
                  <a:srgbClr val="006600"/>
                </a:solidFill>
              </a:rPr>
              <a:t> </a:t>
            </a:r>
            <a:r>
              <a:rPr lang="vi-VN" sz="2400" b="1" dirty="0">
                <a:solidFill>
                  <a:srgbClr val="006600"/>
                </a:solidFill>
              </a:rPr>
              <a:t>của </a:t>
            </a:r>
            <a:r>
              <a:rPr lang="en-US" sz="2400" b="1" dirty="0" err="1" smtClean="0">
                <a:solidFill>
                  <a:srgbClr val="006600"/>
                </a:solidFill>
              </a:rPr>
              <a:t>Giáo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viên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ghi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chép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vào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mẫu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phiếu</a:t>
            </a:r>
            <a:r>
              <a:rPr lang="en-US" sz="2400" b="1" dirty="0" smtClean="0">
                <a:solidFill>
                  <a:srgbClr val="006600"/>
                </a:solidFill>
              </a:rPr>
              <a:t>.</a:t>
            </a:r>
            <a:endParaRPr lang="en-US" sz="2400" b="1" dirty="0">
              <a:solidFill>
                <a:srgbClr val="00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11" y="883332"/>
            <a:ext cx="7194777" cy="32730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236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5" y="1362304"/>
            <a:ext cx="7821325" cy="35580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631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4"/>
            </p:custDataLst>
          </p:nvPr>
        </p:nvSpPr>
        <p:spPr>
          <a:xfrm>
            <a:off x="701107" y="1403571"/>
            <a:ext cx="4103914" cy="276202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/>
            <a:r>
              <a:rPr lang="vi-VN" sz="2400" dirty="0" smtClean="0"/>
              <a:t>Vẽ </a:t>
            </a:r>
            <a:r>
              <a:rPr lang="vi-VN" sz="2400" dirty="0"/>
              <a:t>hình </a:t>
            </a:r>
            <a:r>
              <a:rPr lang="vi-VN" sz="2400" dirty="0" smtClean="0"/>
              <a:t>(hoặc </a:t>
            </a:r>
            <a:r>
              <a:rPr lang="vi-VN" sz="2400" dirty="0"/>
              <a:t>dùng giấy màu </a:t>
            </a:r>
            <a:r>
              <a:rPr lang="vi-VN" sz="2400" dirty="0" smtClean="0"/>
              <a:t>cắt, dán) </a:t>
            </a:r>
            <a:r>
              <a:rPr lang="vi-VN" sz="2400" dirty="0"/>
              <a:t>trên giấy thể hiện các nhà </a:t>
            </a:r>
            <a:r>
              <a:rPr lang="vi-VN" sz="2400" dirty="0" smtClean="0"/>
              <a:t>ở, </a:t>
            </a:r>
            <a:r>
              <a:rPr lang="vi-VN" sz="2400" dirty="0"/>
              <a:t>cửa </a:t>
            </a:r>
            <a:r>
              <a:rPr lang="vi-VN" sz="2400" dirty="0" smtClean="0"/>
              <a:t>hàng, chợ, </a:t>
            </a:r>
            <a:r>
              <a:rPr lang="vi-VN" sz="2400" dirty="0"/>
              <a:t>các cơ </a:t>
            </a:r>
            <a:r>
              <a:rPr lang="vi-VN" sz="2400" dirty="0" smtClean="0"/>
              <a:t>quan, </a:t>
            </a:r>
            <a:r>
              <a:rPr lang="vi-VN" sz="2400" dirty="0"/>
              <a:t>các cơ sở sản </a:t>
            </a:r>
            <a:r>
              <a:rPr lang="vi-VN" sz="2400" dirty="0" smtClean="0"/>
              <a:t>xuất, </a:t>
            </a:r>
            <a:r>
              <a:rPr lang="vi-VN" sz="2400" dirty="0"/>
              <a:t>đường </a:t>
            </a:r>
            <a:r>
              <a:rPr lang="vi-VN" sz="2400" dirty="0" smtClean="0"/>
              <a:t>phố, </a:t>
            </a:r>
            <a:r>
              <a:rPr lang="vi-VN" sz="2400" dirty="0"/>
              <a:t>xe cộ đi </a:t>
            </a:r>
            <a:r>
              <a:rPr lang="vi-VN" sz="2400" dirty="0" smtClean="0"/>
              <a:t>lại, </a:t>
            </a:r>
            <a:r>
              <a:rPr lang="vi-VN" sz="2400" dirty="0"/>
              <a:t>... kèm theo những nhận xét ngắn </a:t>
            </a:r>
            <a:r>
              <a:rPr lang="vi-VN" sz="2400" dirty="0" smtClean="0"/>
              <a:t>gọn</a:t>
            </a:r>
            <a:r>
              <a:rPr lang="en-US" sz="2400" dirty="0" smtClean="0"/>
              <a:t>.</a:t>
            </a:r>
            <a:endParaRPr lang="vi-VN" sz="2400" b="1" dirty="0"/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427551"/>
            <a:ext cx="8991600" cy="124157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8</a:t>
            </a:r>
            <a:endParaRPr lang="en-US" altLang="en-US" sz="19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thức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ảnh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sơ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đồ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19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7" y="1427318"/>
            <a:ext cx="2720974" cy="28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72959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Trả lại vẻ đẹp cho phố cổ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13948"/>
            <a:ext cx="8978900" cy="468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356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86"/>
            <a:ext cx="9144000" cy="5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45143" y="696686"/>
            <a:ext cx="8824685" cy="493123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3" y="29028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HÀ NỘI NGÀN NĂM VĂN HIẾN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2" name="Ha noi ngan nam van h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3225.4912" end="129937.21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773" y="828788"/>
            <a:ext cx="8534400" cy="4645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78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lãm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Hình ảnh đường phố Hà Nội trong ngày cuối cách ly toàn xã h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0" y="755198"/>
            <a:ext cx="4005943" cy="2538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4" descr="Điểm chuẩn vào lớp 10 trường THPT Chu Văn An Hà Nội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64" y="755198"/>
            <a:ext cx="3976914" cy="2538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Địa chỉ Lăng Bác ở Hà Nội, lịch viếng lăng Bác các ng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1" y="3293964"/>
            <a:ext cx="3963012" cy="2421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4" name="Picture 8" descr="8 cảnh đẹp Tây Hồ xưa | Hiệp hội khách sạn Việt Na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" b="12479"/>
          <a:stretch/>
        </p:blipFill>
        <p:spPr bwMode="auto">
          <a:xfrm>
            <a:off x="4833264" y="3308478"/>
            <a:ext cx="3976914" cy="2406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3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1659" y="1117600"/>
            <a:ext cx="6792684" cy="359954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6600"/>
                </a:solidFill>
              </a:rPr>
              <a:t>Xung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quanh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nơi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chúng</a:t>
            </a:r>
            <a:r>
              <a:rPr lang="en-US" sz="2800" dirty="0" smtClean="0">
                <a:solidFill>
                  <a:srgbClr val="006600"/>
                </a:solidFill>
              </a:rPr>
              <a:t> ta ở </a:t>
            </a:r>
            <a:r>
              <a:rPr lang="en-US" sz="2800" dirty="0" err="1" smtClean="0">
                <a:solidFill>
                  <a:srgbClr val="006600"/>
                </a:solidFill>
              </a:rPr>
              <a:t>có</a:t>
            </a:r>
            <a:r>
              <a:rPr lang="en-US" sz="2800" dirty="0" smtClean="0">
                <a:solidFill>
                  <a:srgbClr val="006600"/>
                </a:solidFill>
              </a:rPr>
              <a:t>:</a:t>
            </a:r>
            <a:r>
              <a:rPr lang="en-US" sz="2800" dirty="0">
                <a:solidFill>
                  <a:srgbClr val="006600"/>
                </a:solidFill>
              </a:rPr>
              <a:t>	</a:t>
            </a:r>
            <a:endParaRPr lang="en-US" sz="2800" dirty="0" smtClean="0">
              <a:solidFill>
                <a:srgbClr val="006600"/>
              </a:solidFill>
            </a:endParaRPr>
          </a:p>
          <a:p>
            <a:pPr algn="just"/>
            <a:r>
              <a:rPr lang="en-US" sz="2800" dirty="0" smtClean="0">
                <a:solidFill>
                  <a:srgbClr val="006600"/>
                </a:solidFill>
              </a:rPr>
              <a:t>    - </a:t>
            </a:r>
            <a:r>
              <a:rPr lang="en-US" sz="2800" dirty="0" err="1">
                <a:solidFill>
                  <a:srgbClr val="006600"/>
                </a:solidFill>
              </a:rPr>
              <a:t>Nhà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cửa</a:t>
            </a:r>
            <a:r>
              <a:rPr lang="en-US" sz="2800" dirty="0">
                <a:solidFill>
                  <a:srgbClr val="006600"/>
                </a:solidFill>
              </a:rPr>
              <a:t>: </a:t>
            </a:r>
            <a:r>
              <a:rPr lang="en-US" sz="2800" dirty="0" err="1">
                <a:solidFill>
                  <a:srgbClr val="006600"/>
                </a:solidFill>
              </a:rPr>
              <a:t>nhà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cấp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bốn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nhà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tầng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biệt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thự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chung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cư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nhà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sàn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nhà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gỗ</a:t>
            </a:r>
            <a:r>
              <a:rPr lang="en-US" sz="2800" dirty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800" dirty="0" smtClean="0">
                <a:solidFill>
                  <a:srgbClr val="006600"/>
                </a:solidFill>
              </a:rPr>
              <a:t>    - </a:t>
            </a:r>
            <a:r>
              <a:rPr lang="en-US" sz="2800" dirty="0" err="1">
                <a:solidFill>
                  <a:srgbClr val="006600"/>
                </a:solidFill>
              </a:rPr>
              <a:t>Phương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tiện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giao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thông</a:t>
            </a:r>
            <a:r>
              <a:rPr lang="en-US" sz="2800" dirty="0">
                <a:solidFill>
                  <a:srgbClr val="006600"/>
                </a:solidFill>
              </a:rPr>
              <a:t>: </a:t>
            </a:r>
            <a:r>
              <a:rPr lang="en-US" sz="2800" dirty="0" err="1">
                <a:solidFill>
                  <a:srgbClr val="006600"/>
                </a:solidFill>
              </a:rPr>
              <a:t>Xe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đạp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xe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đạp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điện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xe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máy</a:t>
            </a:r>
            <a:r>
              <a:rPr lang="en-US" sz="2800" dirty="0">
                <a:solidFill>
                  <a:srgbClr val="006600"/>
                </a:solidFill>
              </a:rPr>
              <a:t>, ô </a:t>
            </a:r>
            <a:r>
              <a:rPr lang="en-US" sz="2800" dirty="0" err="1">
                <a:solidFill>
                  <a:srgbClr val="006600"/>
                </a:solidFill>
              </a:rPr>
              <a:t>tô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máy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kéo</a:t>
            </a:r>
            <a:r>
              <a:rPr lang="en-US" sz="2800" dirty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800" dirty="0" smtClean="0">
                <a:solidFill>
                  <a:srgbClr val="006600"/>
                </a:solidFill>
              </a:rPr>
              <a:t>     - </a:t>
            </a:r>
            <a:r>
              <a:rPr lang="en-US" sz="2800" dirty="0" err="1">
                <a:solidFill>
                  <a:srgbClr val="006600"/>
                </a:solidFill>
              </a:rPr>
              <a:t>Hoạt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động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của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người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dân</a:t>
            </a:r>
            <a:r>
              <a:rPr lang="en-US" sz="2800" dirty="0">
                <a:solidFill>
                  <a:srgbClr val="006600"/>
                </a:solidFill>
              </a:rPr>
              <a:t>: </a:t>
            </a:r>
            <a:r>
              <a:rPr lang="en-US" sz="2800" dirty="0" err="1">
                <a:solidFill>
                  <a:srgbClr val="006600"/>
                </a:solidFill>
              </a:rPr>
              <a:t>mua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bán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sản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xuất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kinh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doanh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vui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chơi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chữa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bệnh</a:t>
            </a:r>
            <a:r>
              <a:rPr lang="en-US" sz="2800" dirty="0">
                <a:solidFill>
                  <a:srgbClr val="006600"/>
                </a:solidFill>
              </a:rPr>
              <a:t>, </a:t>
            </a:r>
            <a:r>
              <a:rPr lang="en-US" sz="2800" dirty="0" err="1">
                <a:solidFill>
                  <a:srgbClr val="006600"/>
                </a:solidFill>
              </a:rPr>
              <a:t>thể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dục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thể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thao</a:t>
            </a:r>
            <a:r>
              <a:rPr lang="en-US" sz="2800" dirty="0">
                <a:solidFill>
                  <a:srgbClr val="006600"/>
                </a:solidFill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168" y="128599"/>
            <a:ext cx="2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KẾT LUẬN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70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33"/>
            <a:ext cx="9296400" cy="6058238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9" y="1527857"/>
            <a:ext cx="76882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764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5" y="1286213"/>
            <a:ext cx="66452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629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4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Giống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nhau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Khác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nhau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vui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90714" y="640699"/>
            <a:ext cx="2232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Vắng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vẻ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Câu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hỏi</a:t>
              </a:r>
              <a:r>
                <a:rPr lang="en-US" sz="2400" dirty="0" smtClean="0"/>
                <a:t> 1: </a:t>
              </a:r>
              <a:r>
                <a:rPr lang="en-US" sz="2400" dirty="0" err="1" smtClean="0"/>
                <a:t>Những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khác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nhau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quang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cảnh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thế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nào</a:t>
              </a:r>
              <a:r>
                <a:rPr lang="en-US" sz="2400" dirty="0" smtClean="0"/>
                <a:t>?</a:t>
              </a:r>
              <a:endParaRPr lang="en-US" sz="24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71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30056" y="637371"/>
            <a:ext cx="212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Bình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thường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Yêu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thích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104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thích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Xa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lạ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/>
                <a:t>Câu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hỏi</a:t>
              </a:r>
              <a:r>
                <a:rPr lang="en-US" sz="2000" dirty="0" smtClean="0"/>
                <a:t> 2: </a:t>
              </a:r>
              <a:r>
                <a:rPr lang="en-US" sz="2000" dirty="0" err="1" smtClean="0"/>
                <a:t>Thái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độ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của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mỗi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người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với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nơi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mình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sống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như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thế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nào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73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Sân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bay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Trường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học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Bến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tàu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Khu</a:t>
            </a:r>
            <a:r>
              <a:rPr lang="es-ES_tradnl" sz="2000" b="1" dirty="0" smtClean="0">
                <a:solidFill>
                  <a:srgbClr val="0000CC"/>
                </a:solidFill>
              </a:rPr>
              <a:t> du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lịch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hỏi</a:t>
              </a:r>
              <a:r>
                <a:rPr lang="en-US" sz="2800" dirty="0" smtClean="0">
                  <a:solidFill>
                    <a:schemeClr val="bg1"/>
                  </a:solidFill>
                </a:rPr>
                <a:t> 3: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Xung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quanh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nơi</a:t>
              </a:r>
              <a:r>
                <a:rPr lang="en-US" sz="2800" dirty="0" smtClean="0">
                  <a:solidFill>
                    <a:schemeClr val="bg1"/>
                  </a:solidFill>
                </a:rPr>
                <a:t> ở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của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bất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cứ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ai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cũng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có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gì</a:t>
              </a:r>
              <a:r>
                <a:rPr lang="en-US" sz="2800" dirty="0" smtClean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52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C.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Trồng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trọt</a:t>
            </a:r>
            <a:endParaRPr lang="es-ES" sz="18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B.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Lễ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hội</a:t>
            </a:r>
            <a:endParaRPr lang="es-ES" sz="18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D.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Chăn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nuôi</a:t>
            </a:r>
            <a:endParaRPr lang="es-ES" sz="18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8000"/>
                </a:solidFill>
              </a:rPr>
              <a:t>A.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Buôn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r>
              <a:rPr lang="es-ES_tradnl" sz="1800" b="1" dirty="0" err="1" smtClean="0">
                <a:solidFill>
                  <a:srgbClr val="008000"/>
                </a:solidFill>
              </a:rPr>
              <a:t>bán</a:t>
            </a:r>
            <a:endParaRPr lang="es-ES" sz="18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/>
                <a:t>Câu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hỏi</a:t>
              </a:r>
              <a:r>
                <a:rPr lang="en-US" sz="2000" dirty="0" smtClean="0"/>
                <a:t> 4: </a:t>
              </a:r>
              <a:r>
                <a:rPr lang="en-US" sz="2000" dirty="0" err="1" smtClean="0"/>
                <a:t>Hoạt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động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nào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nơi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chúng</a:t>
              </a:r>
              <a:r>
                <a:rPr lang="en-US" sz="2000" dirty="0" smtClean="0"/>
                <a:t> ta ở </a:t>
              </a:r>
              <a:r>
                <a:rPr lang="en-US" sz="2000" dirty="0" err="1" smtClean="0"/>
                <a:t>chỉ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được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tổ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chức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năm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lần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16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27315" y="0"/>
            <a:ext cx="3781425" cy="1837532"/>
            <a:chOff x="0" y="57"/>
            <a:chExt cx="2688" cy="1769"/>
          </a:xfrm>
        </p:grpSpPr>
        <p:pic>
          <p:nvPicPr>
            <p:cNvPr id="34823" name="Picture 5" descr="BACK0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2688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Text Box 6"/>
            <p:cNvSpPr txBox="1">
              <a:spLocks noChangeArrowheads="1"/>
            </p:cNvSpPr>
            <p:nvPr/>
          </p:nvSpPr>
          <p:spPr bwMode="auto">
            <a:xfrm>
              <a:off x="84" y="867"/>
              <a:ext cx="2541" cy="52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wrap="none" lIns="84594" tIns="42296" rIns="84594" bIns="42296">
              <a:spAutoFit/>
            </a:bodyPr>
            <a:lstStyle>
              <a:lvl1pPr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1pPr>
              <a:lvl2pPr marL="742950" indent="-28575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2pPr>
              <a:lvl3pPr marL="1143000" indent="-22860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3pPr>
              <a:lvl4pPr marL="1600200" indent="-22860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4pPr>
              <a:lvl5pPr marL="2057400" indent="-22860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5pPr>
              <a:lvl6pPr marL="25146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6pPr>
              <a:lvl7pPr marL="29718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7pPr>
              <a:lvl8pPr marL="34290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8pPr>
              <a:lvl9pPr marL="38862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3000" b="1" dirty="0">
                  <a:solidFill>
                    <a:srgbClr val="FF3300"/>
                  </a:solidFill>
                  <a:latin typeface="+mn-lt"/>
                </a:rPr>
                <a:t>HƯỚNG DẪN HỌC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-265339" y="1599168"/>
            <a:ext cx="9144000" cy="2889489"/>
            <a:chOff x="2121" y="89"/>
            <a:chExt cx="3696" cy="2182"/>
          </a:xfrm>
        </p:grpSpPr>
        <p:pic>
          <p:nvPicPr>
            <p:cNvPr id="34821" name="Picture 8" descr="BACK036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2007">
              <a:off x="2121" y="89"/>
              <a:ext cx="3696" cy="2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9"/>
            <p:cNvSpPr txBox="1">
              <a:spLocks noChangeArrowheads="1"/>
            </p:cNvSpPr>
            <p:nvPr/>
          </p:nvSpPr>
          <p:spPr bwMode="auto">
            <a:xfrm rot="21267566">
              <a:off x="3070" y="491"/>
              <a:ext cx="2248" cy="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84594" tIns="42296" rIns="84594" bIns="42296">
              <a:spAutoFit/>
            </a:bodyPr>
            <a:lstStyle>
              <a:lvl1pPr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1pPr>
              <a:lvl2pPr marL="742950" indent="-28575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2pPr>
              <a:lvl3pPr marL="1143000" indent="-22860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3pPr>
              <a:lvl4pPr marL="1600200" indent="-22860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4pPr>
              <a:lvl5pPr marL="2057400" indent="-228600" defTabSz="846138" eaLnBrk="0" hangingPunct="0">
                <a:defRPr sz="2800">
                  <a:solidFill>
                    <a:schemeClr val="tx1"/>
                  </a:solidFill>
                  <a:latin typeface="VNI-Thufap2" pitchFamily="2" charset="0"/>
                </a:defRPr>
              </a:lvl5pPr>
              <a:lvl6pPr marL="25146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6pPr>
              <a:lvl7pPr marL="29718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7pPr>
              <a:lvl8pPr marL="34290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8pPr>
              <a:lvl9pPr marL="3886200" indent="-228600" defTabSz="846138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hufap2" pitchFamily="2" charset="0"/>
                </a:defRPr>
              </a:lvl9pPr>
            </a:lstStyle>
            <a:p>
              <a:pPr algn="just">
                <a:spcBef>
                  <a:spcPct val="0"/>
                </a:spcBef>
              </a:pP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lại</a:t>
              </a:r>
              <a:r>
                <a:rPr lang="en-US" sz="2000" b="1" i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thứ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xung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quanh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nơi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i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sống</a:t>
              </a:r>
              <a:r>
                <a:rPr lang="en-US" sz="2000" b="1" i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spcBef>
                  <a:spcPct val="0"/>
                </a:spcBef>
              </a:pP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nội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dung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đã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thực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hành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tiết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Giữ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gìn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sử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dụng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tiết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20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591" l="90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58" y="4079153"/>
            <a:ext cx="2203843" cy="1730675"/>
          </a:xfrm>
          <a:prstGeom prst="rect">
            <a:avLst/>
          </a:prstGeom>
        </p:spPr>
      </p:pic>
      <p:pic>
        <p:nvPicPr>
          <p:cNvPr id="9" name="Picture 14" descr="bloem23"/>
          <p:cNvPicPr>
            <a:picLocks noChangeAspect="1" noChangeArrowheads="1" noCrop="1"/>
          </p:cNvPicPr>
          <p:nvPr/>
        </p:nvPicPr>
        <p:blipFill>
          <a:blip r:embed="rId8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01" y="2410726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loem23"/>
          <p:cNvPicPr>
            <a:picLocks noChangeAspect="1" noChangeArrowheads="1" noCrop="1"/>
          </p:cNvPicPr>
          <p:nvPr/>
        </p:nvPicPr>
        <p:blipFill>
          <a:blip r:embed="rId8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14" y="3043912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1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86"/>
            <a:ext cx="9144000" cy="5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88685" y="696686"/>
            <a:ext cx="8824685" cy="493123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3" y="29028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BÀI HÁT: </a:t>
            </a:r>
            <a:r>
              <a:rPr lang="en-US" sz="2800" b="1" dirty="0" smtClean="0">
                <a:solidFill>
                  <a:srgbClr val="0000CC"/>
                </a:solidFill>
              </a:rPr>
              <a:t>XUÂN ƠI XUÂN ĐÃ VỀ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6" name="Xuan oi xuan da 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4846" end="11056"/>
                </p14:media>
              </p:ext>
            </p:extLst>
          </p:nvPr>
        </p:nvPicPr>
        <p:blipFill rotWithShape="1">
          <a:blip r:embed="rId8"/>
          <a:srcRect l="-1" r="511"/>
          <a:stretch/>
        </p:blipFill>
        <p:spPr>
          <a:xfrm>
            <a:off x="304799" y="798287"/>
            <a:ext cx="8592458" cy="4671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èn Lồng Lễ Hội Năm Mới Thiết Kế Nền Ngày, Kỷ Niệm Ngày Tết, 2019, Nền  Quảng Cáo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3779" y="4166134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(2 </a:t>
            </a:r>
            <a:r>
              <a:rPr lang="en-US" sz="2400" b="1" dirty="0" err="1" smtClean="0">
                <a:solidFill>
                  <a:schemeClr val="bg1"/>
                </a:solidFill>
              </a:rPr>
              <a:t>tiết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90" y="1910212"/>
            <a:ext cx="6434591" cy="234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Khám phá những phong tục ngày Tết bằng tiếng 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" y="682874"/>
            <a:ext cx="9080500" cy="49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2"/>
            </p:custDataLst>
          </p:nvPr>
        </p:nvSpPr>
        <p:spPr>
          <a:xfrm>
            <a:off x="680355" y="898872"/>
            <a:ext cx="4109350" cy="3179642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vi-VN" sz="2400" dirty="0"/>
              <a:t>Những người trong mỗi hình đang làm </a:t>
            </a:r>
            <a:r>
              <a:rPr lang="vi-VN" sz="2400" dirty="0" smtClean="0"/>
              <a:t>gì?</a:t>
            </a:r>
            <a:r>
              <a:rPr lang="en-US" sz="2400" dirty="0" smtClean="0"/>
              <a:t> </a:t>
            </a:r>
            <a:r>
              <a:rPr lang="vi-VN" sz="2400" dirty="0" smtClean="0"/>
              <a:t>Trong đó, </a:t>
            </a:r>
            <a:r>
              <a:rPr lang="vi-VN" sz="2400" dirty="0"/>
              <a:t>những hoạt động nào thường diễn ra trước </a:t>
            </a:r>
            <a:r>
              <a:rPr lang="vi-VN" sz="2400" dirty="0" smtClean="0"/>
              <a:t>Tết, </a:t>
            </a:r>
            <a:r>
              <a:rPr lang="vi-VN" sz="2400" dirty="0"/>
              <a:t>những hoạt động nào thường diễn ra trong dịp </a:t>
            </a:r>
            <a:r>
              <a:rPr lang="vi-VN" sz="2400" dirty="0" smtClean="0"/>
              <a:t>Tết?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4180114"/>
            <a:ext cx="9144000" cy="1534885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4.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hoặc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trang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phục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minh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họa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tương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170156"/>
            <a:ext cx="8686800" cy="432594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chemeClr val="bg1"/>
                </a:solidFill>
                <a:cs typeface="Arial" charset="0"/>
              </a:rPr>
              <a:t>BÁO CÁO BÀI TẬP DỰ ÁN</a:t>
            </a:r>
            <a:endParaRPr lang="en-US" alt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81" y="898872"/>
            <a:ext cx="3419249" cy="320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3714" y="3325211"/>
            <a:ext cx="7576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Đi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chợ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hoa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ngày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tết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  <a:endParaRPr lang="en-US" sz="3200" dirty="0" smtClean="0">
              <a:solidFill>
                <a:srgbClr val="006600"/>
              </a:solidFill>
            </a:endParaRP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Gói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bánh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chưng</a:t>
            </a:r>
            <a:r>
              <a:rPr lang="en-US" sz="3200" dirty="0" smtClean="0">
                <a:solidFill>
                  <a:srgbClr val="006600"/>
                </a:solidFill>
              </a:rPr>
              <a:t> (</a:t>
            </a:r>
            <a:r>
              <a:rPr lang="en-US" sz="3200" dirty="0" err="1" smtClean="0">
                <a:solidFill>
                  <a:srgbClr val="006600"/>
                </a:solidFill>
              </a:rPr>
              <a:t>bánh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tét</a:t>
            </a:r>
            <a:r>
              <a:rPr lang="en-US" sz="3200" dirty="0" smtClean="0">
                <a:solidFill>
                  <a:srgbClr val="006600"/>
                </a:solidFill>
              </a:rPr>
              <a:t>). 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Làm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cơm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thắp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hương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cúng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tổ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tiên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51"/>
          <a:stretch/>
        </p:blipFill>
        <p:spPr bwMode="auto">
          <a:xfrm>
            <a:off x="72573" y="926163"/>
            <a:ext cx="4441372" cy="21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8"/>
          <a:stretch/>
        </p:blipFill>
        <p:spPr bwMode="auto">
          <a:xfrm>
            <a:off x="4528458" y="926162"/>
            <a:ext cx="4601029" cy="21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2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0457" y="3548405"/>
            <a:ext cx="6429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Chúc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tết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ông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bà</a:t>
            </a:r>
            <a:r>
              <a:rPr lang="en-US" sz="3200" dirty="0" smtClean="0">
                <a:solidFill>
                  <a:srgbClr val="006600"/>
                </a:solidFill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</a:rPr>
              <a:t>người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thân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  <a:endParaRPr lang="en-US" sz="3200" dirty="0" smtClean="0">
              <a:solidFill>
                <a:srgbClr val="006600"/>
              </a:solidFill>
            </a:endParaRP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Đi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chơi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xuân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Tham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dự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các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lễ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hội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12289" y="979376"/>
            <a:ext cx="4085540" cy="238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2"/>
          <a:stretch/>
        </p:blipFill>
        <p:spPr bwMode="auto">
          <a:xfrm>
            <a:off x="4620531" y="913724"/>
            <a:ext cx="4258079" cy="23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45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8752" y="3925776"/>
            <a:ext cx="8563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1. Vào </a:t>
            </a:r>
            <a:r>
              <a:rPr lang="vi-VN" sz="2800" dirty="0">
                <a:solidFill>
                  <a:srgbClr val="006600"/>
                </a:solidFill>
              </a:rPr>
              <a:t>dịp tết Nguyên </a:t>
            </a:r>
            <a:r>
              <a:rPr lang="vi-VN" sz="2800" dirty="0" smtClean="0">
                <a:solidFill>
                  <a:srgbClr val="006600"/>
                </a:solidFill>
              </a:rPr>
              <a:t>đán, </a:t>
            </a:r>
            <a:r>
              <a:rPr lang="vi-VN" sz="2800" dirty="0">
                <a:solidFill>
                  <a:srgbClr val="006600"/>
                </a:solidFill>
              </a:rPr>
              <a:t>em cùng với gia đình thường làm </a:t>
            </a:r>
            <a:r>
              <a:rPr lang="vi-VN" sz="2800" dirty="0" smtClean="0">
                <a:solidFill>
                  <a:srgbClr val="006600"/>
                </a:solidFill>
              </a:rPr>
              <a:t>gì? </a:t>
            </a:r>
            <a:endParaRPr lang="en-US" sz="2800" dirty="0" smtClean="0">
              <a:solidFill>
                <a:srgbClr val="006600"/>
              </a:solidFill>
            </a:endParaRPr>
          </a:p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2.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vi-VN" sz="2800" dirty="0" smtClean="0">
                <a:solidFill>
                  <a:srgbClr val="006600"/>
                </a:solidFill>
              </a:rPr>
              <a:t>Em </a:t>
            </a:r>
            <a:r>
              <a:rPr lang="vi-VN" sz="2800" dirty="0">
                <a:solidFill>
                  <a:srgbClr val="006600"/>
                </a:solidFill>
              </a:rPr>
              <a:t>thích nhất hoạt động </a:t>
            </a:r>
            <a:r>
              <a:rPr lang="vi-VN" sz="2800" dirty="0" smtClean="0">
                <a:solidFill>
                  <a:srgbClr val="006600"/>
                </a:solidFill>
              </a:rPr>
              <a:t>nào? </a:t>
            </a:r>
            <a:r>
              <a:rPr lang="vi-VN" sz="2800" dirty="0">
                <a:solidFill>
                  <a:srgbClr val="006600"/>
                </a:solidFill>
              </a:rPr>
              <a:t>Vì </a:t>
            </a:r>
            <a:r>
              <a:rPr lang="vi-VN" sz="2800" dirty="0" smtClean="0">
                <a:solidFill>
                  <a:srgbClr val="006600"/>
                </a:solidFill>
              </a:rPr>
              <a:t>sao?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146" name="Picture 2" descr="Khám phá những phong tục ngày Tết bằng tiếng A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23232" y="1127487"/>
            <a:ext cx="7812526" cy="261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|0.5"/>
  <p:tag name="ISPRING_CUSTOM_TIMING_USED" val="1"/>
  <p:tag name="ISPRING_SLIDE_ID_2" val="{531A1724-C5FB-4114-BB45-F85610D8A09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ADEAA7B0-5785-4DC4-8ECB-6A260CFE8C9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7611930-05B5-41BF-873F-7DC93BD59C2A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4.001"/>
  <p:tag name="TIMING" val="|0.001"/>
  <p:tag name="ISPRING_CUSTOM_TIMING_USED" val="1"/>
  <p:tag name="ISPRING_SLIDE_ID_2" val="{A2C9E2C4-2C81-4A56-A1C7-C4274F2C3AA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670A34C-137C-400A-B927-BA505ABB755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F5484BE-6B7E-4895-B4CE-A1D1F45D1D7A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0"/>
  <p:tag name="ISPRING_CUSTOM_TIMING_USED" val="1"/>
  <p:tag name="ISPRING_SLIDE_ID_2" val="{E657FE64-08E3-484B-A4D0-F68AD136099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B0C6D70-F890-4392-A0B0-CCBD29E416F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BBC8C25-47A3-4622-89E7-FAD1465042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1"/>
  <p:tag name="ISPRING_CUSTOM_TIMING_USED" val="1"/>
  <p:tag name="ISPRING_SLIDE_ID_2" val="{11F4E37C-D07C-443C-B44D-2D1537301CE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FF479696-B7FC-4C04-A0E8-BEE43DF9EBDD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86F5F11-48B5-497B-9679-255EDF7997F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AD0BFE6-BD20-432A-BD64-04F5F5218C7D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FFC599AD-12F9-4CFD-97A2-E4BD6ABFCB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34C773A-5FD6-46C2-9C67-1259FD9E98F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2920ACE-5882-484F-8FB6-0E37B8FDA7B1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29D7649-A639-47C4-B122-EB3D728C603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4701</TotalTime>
  <Words>808</Words>
  <Application>Microsoft Office PowerPoint</Application>
  <PresentationFormat>On-screen Show (16:10)</PresentationFormat>
  <Paragraphs>128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.VnTifani Heavy</vt:lpstr>
      <vt:lpstr>黑体</vt:lpstr>
      <vt:lpstr>VNI-Juni</vt:lpstr>
      <vt:lpstr>Times New Roman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158</cp:revision>
  <dcterms:created xsi:type="dcterms:W3CDTF">2020-02-10T09:35:50Z</dcterms:created>
  <dcterms:modified xsi:type="dcterms:W3CDTF">2020-10-20T13:51:34Z</dcterms:modified>
</cp:coreProperties>
</file>