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2" r:id="rId5"/>
    <p:sldId id="261" r:id="rId6"/>
  </p:sldIdLst>
  <p:sldSz cx="9144000" cy="6858000" type="screen4x3"/>
  <p:notesSz cx="6858000" cy="9144000"/>
  <p:custDataLst>
    <p:tags r:id="rId7"/>
  </p:custDataLst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E4F30-3885-4AE5-B1D6-4862CC549BBA}" type="datetimeFigureOut">
              <a:rPr lang="vi-VN" smtClean="0"/>
              <a:t>09/04/2017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DA5B5-4AC3-4241-B1F5-257B1980058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385885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E4F30-3885-4AE5-B1D6-4862CC549BBA}" type="datetimeFigureOut">
              <a:rPr lang="vi-VN" smtClean="0"/>
              <a:t>09/04/2017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DA5B5-4AC3-4241-B1F5-257B1980058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185212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E4F30-3885-4AE5-B1D6-4862CC549BBA}" type="datetimeFigureOut">
              <a:rPr lang="vi-VN" smtClean="0"/>
              <a:t>09/04/2017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DA5B5-4AC3-4241-B1F5-257B1980058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268941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E4F30-3885-4AE5-B1D6-4862CC549BBA}" type="datetimeFigureOut">
              <a:rPr lang="vi-VN" smtClean="0"/>
              <a:t>09/04/2017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DA5B5-4AC3-4241-B1F5-257B1980058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89691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E4F30-3885-4AE5-B1D6-4862CC549BBA}" type="datetimeFigureOut">
              <a:rPr lang="vi-VN" smtClean="0"/>
              <a:t>09/04/2017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DA5B5-4AC3-4241-B1F5-257B1980058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82856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E4F30-3885-4AE5-B1D6-4862CC549BBA}" type="datetimeFigureOut">
              <a:rPr lang="vi-VN" smtClean="0"/>
              <a:t>09/04/2017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DA5B5-4AC3-4241-B1F5-257B1980058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935746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E4F30-3885-4AE5-B1D6-4862CC549BBA}" type="datetimeFigureOut">
              <a:rPr lang="vi-VN" smtClean="0"/>
              <a:t>09/04/2017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DA5B5-4AC3-4241-B1F5-257B1980058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026941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E4F30-3885-4AE5-B1D6-4862CC549BBA}" type="datetimeFigureOut">
              <a:rPr lang="vi-VN" smtClean="0"/>
              <a:t>09/04/2017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DA5B5-4AC3-4241-B1F5-257B1980058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732004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E4F30-3885-4AE5-B1D6-4862CC549BBA}" type="datetimeFigureOut">
              <a:rPr lang="vi-VN" smtClean="0"/>
              <a:t>09/04/2017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DA5B5-4AC3-4241-B1F5-257B1980058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511065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E4F30-3885-4AE5-B1D6-4862CC549BBA}" type="datetimeFigureOut">
              <a:rPr lang="vi-VN" smtClean="0"/>
              <a:t>09/04/2017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DA5B5-4AC3-4241-B1F5-257B1980058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532850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E4F30-3885-4AE5-B1D6-4862CC549BBA}" type="datetimeFigureOut">
              <a:rPr lang="vi-VN" smtClean="0"/>
              <a:t>09/04/2017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DA5B5-4AC3-4241-B1F5-257B1980058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888208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6E4F30-3885-4AE5-B1D6-4862CC549BBA}" type="datetimeFigureOut">
              <a:rPr lang="vi-VN" smtClean="0"/>
              <a:t>09/04/2017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DA5B5-4AC3-4241-B1F5-257B1980058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340748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332656"/>
            <a:ext cx="360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smtClean="0"/>
              <a:t>37648 : 4 = ?</a:t>
            </a:r>
            <a:endParaRPr lang="vi-VN" sz="3200" b="1"/>
          </a:p>
        </p:txBody>
      </p:sp>
      <p:sp>
        <p:nvSpPr>
          <p:cNvPr id="3" name="TextBox 2"/>
          <p:cNvSpPr txBox="1"/>
          <p:nvPr/>
        </p:nvSpPr>
        <p:spPr>
          <a:xfrm>
            <a:off x="3203848" y="910874"/>
            <a:ext cx="58326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smtClean="0"/>
              <a:t>37 chia 4 được 9, viết 9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8755" y="5661248"/>
            <a:ext cx="360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smtClean="0"/>
              <a:t>37648 : 4 = 9412</a:t>
            </a:r>
            <a:endParaRPr lang="vi-VN" sz="3200" b="1"/>
          </a:p>
        </p:txBody>
      </p:sp>
      <p:grpSp>
        <p:nvGrpSpPr>
          <p:cNvPr id="8" name="Group 7"/>
          <p:cNvGrpSpPr/>
          <p:nvPr/>
        </p:nvGrpSpPr>
        <p:grpSpPr>
          <a:xfrm>
            <a:off x="467544" y="1052736"/>
            <a:ext cx="2448272" cy="1221955"/>
            <a:chOff x="467544" y="1052736"/>
            <a:chExt cx="2448272" cy="1221955"/>
          </a:xfrm>
        </p:grpSpPr>
        <p:sp>
          <p:nvSpPr>
            <p:cNvPr id="5" name="TextBox 4"/>
            <p:cNvSpPr txBox="1"/>
            <p:nvPr/>
          </p:nvSpPr>
          <p:spPr>
            <a:xfrm>
              <a:off x="467544" y="1052736"/>
              <a:ext cx="244827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smtClean="0"/>
                <a:t>37648    4</a:t>
              </a:r>
              <a:endParaRPr lang="vi-VN" sz="2800"/>
            </a:p>
          </p:txBody>
        </p:sp>
        <p:cxnSp>
          <p:nvCxnSpPr>
            <p:cNvPr id="6" name="Straight Connector 5"/>
            <p:cNvCxnSpPr/>
            <p:nvPr/>
          </p:nvCxnSpPr>
          <p:spPr>
            <a:xfrm>
              <a:off x="1547664" y="1194571"/>
              <a:ext cx="0" cy="108012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1547664" y="1575956"/>
              <a:ext cx="93610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extBox 8"/>
          <p:cNvSpPr txBox="1"/>
          <p:nvPr/>
        </p:nvSpPr>
        <p:spPr>
          <a:xfrm>
            <a:off x="1547664" y="1575956"/>
            <a:ext cx="4680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/>
              <a:t>9</a:t>
            </a:r>
            <a:endParaRPr lang="vi-VN" sz="2800"/>
          </a:p>
        </p:txBody>
      </p:sp>
      <p:sp>
        <p:nvSpPr>
          <p:cNvPr id="10" name="TextBox 9"/>
          <p:cNvSpPr txBox="1"/>
          <p:nvPr/>
        </p:nvSpPr>
        <p:spPr>
          <a:xfrm>
            <a:off x="3203848" y="1422846"/>
            <a:ext cx="58326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smtClean="0"/>
              <a:t>     9 nhân 4 bằng 36; 37 trừ 36 bằng 1.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11560" y="1551364"/>
            <a:ext cx="4680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/>
              <a:t>1</a:t>
            </a:r>
            <a:endParaRPr lang="vi-VN" sz="2800"/>
          </a:p>
        </p:txBody>
      </p:sp>
      <p:sp>
        <p:nvSpPr>
          <p:cNvPr id="12" name="TextBox 11"/>
          <p:cNvSpPr txBox="1"/>
          <p:nvPr/>
        </p:nvSpPr>
        <p:spPr>
          <a:xfrm>
            <a:off x="3203848" y="1946066"/>
            <a:ext cx="58326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smtClean="0"/>
              <a:t>Hạ 6, được 16; 16 chia 4 được 4, viết 4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06269" y="1549546"/>
            <a:ext cx="4680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/>
              <a:t>6</a:t>
            </a:r>
            <a:endParaRPr lang="vi-VN" sz="2800"/>
          </a:p>
        </p:txBody>
      </p:sp>
      <p:sp>
        <p:nvSpPr>
          <p:cNvPr id="14" name="TextBox 13"/>
          <p:cNvSpPr txBox="1"/>
          <p:nvPr/>
        </p:nvSpPr>
        <p:spPr>
          <a:xfrm>
            <a:off x="1745626" y="1580861"/>
            <a:ext cx="4680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/>
              <a:t>4</a:t>
            </a:r>
            <a:endParaRPr lang="vi-VN" sz="2800"/>
          </a:p>
        </p:txBody>
      </p:sp>
      <p:sp>
        <p:nvSpPr>
          <p:cNvPr id="15" name="TextBox 14"/>
          <p:cNvSpPr txBox="1"/>
          <p:nvPr/>
        </p:nvSpPr>
        <p:spPr>
          <a:xfrm>
            <a:off x="845586" y="1946066"/>
            <a:ext cx="4680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/>
              <a:t>0</a:t>
            </a:r>
            <a:endParaRPr lang="vi-VN" sz="2800"/>
          </a:p>
        </p:txBody>
      </p:sp>
      <p:sp>
        <p:nvSpPr>
          <p:cNvPr id="16" name="TextBox 15"/>
          <p:cNvSpPr txBox="1"/>
          <p:nvPr/>
        </p:nvSpPr>
        <p:spPr>
          <a:xfrm>
            <a:off x="3203848" y="2900173"/>
            <a:ext cx="58326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smtClean="0"/>
              <a:t>     4 nhân 4 bằng 16; 16 trừ 16 bằng 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040295" y="1946066"/>
            <a:ext cx="4680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/>
              <a:t>4</a:t>
            </a:r>
            <a:endParaRPr lang="vi-VN" sz="2800"/>
          </a:p>
        </p:txBody>
      </p:sp>
      <p:sp>
        <p:nvSpPr>
          <p:cNvPr id="18" name="TextBox 17"/>
          <p:cNvSpPr txBox="1"/>
          <p:nvPr/>
        </p:nvSpPr>
        <p:spPr>
          <a:xfrm>
            <a:off x="3177819" y="3423393"/>
            <a:ext cx="58326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smtClean="0"/>
              <a:t>Hạ 4; 4 chia 4 bằng 1, viết 1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939109" y="1580861"/>
            <a:ext cx="4680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/>
              <a:t>1</a:t>
            </a:r>
            <a:endParaRPr lang="vi-VN" sz="2800"/>
          </a:p>
        </p:txBody>
      </p:sp>
      <p:sp>
        <p:nvSpPr>
          <p:cNvPr id="20" name="TextBox 19"/>
          <p:cNvSpPr txBox="1"/>
          <p:nvPr/>
        </p:nvSpPr>
        <p:spPr>
          <a:xfrm>
            <a:off x="3177819" y="3940658"/>
            <a:ext cx="58326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smtClean="0"/>
              <a:t>     1 nhân 4 bằng 4; 4 trừ 4 bằng 0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079612" y="2376953"/>
            <a:ext cx="4680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/>
              <a:t>0</a:t>
            </a:r>
            <a:endParaRPr lang="vi-VN" sz="2800"/>
          </a:p>
        </p:txBody>
      </p:sp>
      <p:sp>
        <p:nvSpPr>
          <p:cNvPr id="22" name="TextBox 21"/>
          <p:cNvSpPr txBox="1"/>
          <p:nvPr/>
        </p:nvSpPr>
        <p:spPr>
          <a:xfrm>
            <a:off x="3177819" y="4463878"/>
            <a:ext cx="58326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smtClean="0"/>
              <a:t>Hạ 8; 8 chia 4 được 2, viết 2.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223628" y="2368355"/>
            <a:ext cx="4680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/>
              <a:t>8</a:t>
            </a:r>
            <a:endParaRPr lang="vi-VN" sz="2800"/>
          </a:p>
        </p:txBody>
      </p:sp>
      <p:sp>
        <p:nvSpPr>
          <p:cNvPr id="24" name="TextBox 23"/>
          <p:cNvSpPr txBox="1"/>
          <p:nvPr/>
        </p:nvSpPr>
        <p:spPr>
          <a:xfrm>
            <a:off x="2142722" y="1580861"/>
            <a:ext cx="4680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/>
              <a:t>2</a:t>
            </a:r>
            <a:endParaRPr lang="vi-VN" sz="2800"/>
          </a:p>
        </p:txBody>
      </p:sp>
      <p:sp>
        <p:nvSpPr>
          <p:cNvPr id="25" name="TextBox 24"/>
          <p:cNvSpPr txBox="1"/>
          <p:nvPr/>
        </p:nvSpPr>
        <p:spPr>
          <a:xfrm>
            <a:off x="3177819" y="4967590"/>
            <a:ext cx="58326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smtClean="0"/>
              <a:t>     2 nhân 4 bằng 8; 8 trừ 8 bằng 0.</a:t>
            </a:r>
            <a:endParaRPr lang="en-US" sz="2800" smtClean="0"/>
          </a:p>
        </p:txBody>
      </p:sp>
      <p:sp>
        <p:nvSpPr>
          <p:cNvPr id="26" name="TextBox 25"/>
          <p:cNvSpPr txBox="1"/>
          <p:nvPr/>
        </p:nvSpPr>
        <p:spPr>
          <a:xfrm>
            <a:off x="1223628" y="2780928"/>
            <a:ext cx="4680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/>
              <a:t>0</a:t>
            </a:r>
            <a:endParaRPr lang="vi-VN" sz="2800"/>
          </a:p>
        </p:txBody>
      </p:sp>
    </p:spTree>
    <p:extLst>
      <p:ext uri="{BB962C8B-B14F-4D97-AF65-F5344CB8AC3E}">
        <p14:creationId xmlns:p14="http://schemas.microsoft.com/office/powerpoint/2010/main" val="340617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71500" y="144762"/>
            <a:ext cx="504056" cy="504056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>
                <a:solidFill>
                  <a:prstClr val="black"/>
                </a:solidFill>
              </a:rPr>
              <a:t>1</a:t>
            </a:r>
            <a:endParaRPr lang="vi-VN" sz="240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5556" y="144762"/>
            <a:ext cx="84010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smtClean="0">
                <a:solidFill>
                  <a:prstClr val="black"/>
                </a:solidFill>
              </a:rPr>
              <a:t>Tính:</a:t>
            </a:r>
            <a:endParaRPr lang="en-US" sz="3200">
              <a:solidFill>
                <a:prstClr val="black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3686080"/>
              </p:ext>
            </p:extLst>
          </p:nvPr>
        </p:nvGraphicFramePr>
        <p:xfrm>
          <a:off x="323528" y="755964"/>
          <a:ext cx="8653077" cy="5848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4359"/>
                <a:gridCol w="2884359"/>
                <a:gridCol w="2884359"/>
              </a:tblGrid>
              <a:tr h="584804">
                <a:tc>
                  <a:txBody>
                    <a:bodyPr/>
                    <a:lstStyle/>
                    <a:p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84848     4</a:t>
                      </a:r>
                      <a:endParaRPr lang="vi-VN" sz="28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24693</a:t>
                      </a:r>
                      <a:r>
                        <a:rPr lang="en-US" sz="2800" b="0" baseline="0" smtClean="0">
                          <a:solidFill>
                            <a:schemeClr val="tx1"/>
                          </a:solidFill>
                        </a:rPr>
                        <a:t>     3</a:t>
                      </a:r>
                      <a:endParaRPr lang="vi-VN" sz="28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23436      3</a:t>
                      </a:r>
                      <a:endParaRPr lang="vi-VN" sz="28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4416703" y="887375"/>
            <a:ext cx="0" cy="108012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547664" y="887375"/>
            <a:ext cx="0" cy="108012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7301408" y="868232"/>
            <a:ext cx="0" cy="108012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547664" y="1268760"/>
            <a:ext cx="93610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416703" y="1268760"/>
            <a:ext cx="93610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7301408" y="1268760"/>
            <a:ext cx="93610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547664" y="1268760"/>
            <a:ext cx="4680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/>
              <a:t>2</a:t>
            </a:r>
            <a:endParaRPr lang="vi-VN" sz="2800"/>
          </a:p>
        </p:txBody>
      </p:sp>
      <p:sp>
        <p:nvSpPr>
          <p:cNvPr id="14" name="TextBox 13"/>
          <p:cNvSpPr txBox="1"/>
          <p:nvPr/>
        </p:nvSpPr>
        <p:spPr>
          <a:xfrm>
            <a:off x="323528" y="1165825"/>
            <a:ext cx="4680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/>
              <a:t>0</a:t>
            </a:r>
            <a:endParaRPr lang="vi-VN" sz="2800"/>
          </a:p>
        </p:txBody>
      </p:sp>
      <p:sp>
        <p:nvSpPr>
          <p:cNvPr id="15" name="TextBox 14"/>
          <p:cNvSpPr txBox="1"/>
          <p:nvPr/>
        </p:nvSpPr>
        <p:spPr>
          <a:xfrm>
            <a:off x="481296" y="1165825"/>
            <a:ext cx="4680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/>
              <a:t>4</a:t>
            </a:r>
            <a:endParaRPr lang="vi-VN" sz="2800"/>
          </a:p>
        </p:txBody>
      </p:sp>
      <p:sp>
        <p:nvSpPr>
          <p:cNvPr id="16" name="TextBox 15"/>
          <p:cNvSpPr txBox="1"/>
          <p:nvPr/>
        </p:nvSpPr>
        <p:spPr>
          <a:xfrm>
            <a:off x="1781690" y="1268862"/>
            <a:ext cx="4680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/>
              <a:t>1</a:t>
            </a:r>
            <a:endParaRPr lang="vi-VN" sz="2800"/>
          </a:p>
        </p:txBody>
      </p:sp>
      <p:sp>
        <p:nvSpPr>
          <p:cNvPr id="17" name="TextBox 16"/>
          <p:cNvSpPr txBox="1"/>
          <p:nvPr/>
        </p:nvSpPr>
        <p:spPr>
          <a:xfrm>
            <a:off x="501206" y="1530472"/>
            <a:ext cx="4680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/>
              <a:t>0</a:t>
            </a:r>
            <a:endParaRPr lang="vi-VN" sz="2800"/>
          </a:p>
        </p:txBody>
      </p:sp>
      <p:sp>
        <p:nvSpPr>
          <p:cNvPr id="18" name="TextBox 17"/>
          <p:cNvSpPr txBox="1"/>
          <p:nvPr/>
        </p:nvSpPr>
        <p:spPr>
          <a:xfrm>
            <a:off x="686194" y="1530472"/>
            <a:ext cx="4680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/>
              <a:t>8</a:t>
            </a:r>
            <a:endParaRPr lang="vi-VN" sz="2800"/>
          </a:p>
        </p:txBody>
      </p:sp>
      <p:sp>
        <p:nvSpPr>
          <p:cNvPr id="19" name="TextBox 18"/>
          <p:cNvSpPr txBox="1"/>
          <p:nvPr/>
        </p:nvSpPr>
        <p:spPr>
          <a:xfrm>
            <a:off x="1914266" y="1268760"/>
            <a:ext cx="4680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/>
              <a:t>2</a:t>
            </a:r>
            <a:endParaRPr lang="vi-VN" sz="2800"/>
          </a:p>
        </p:txBody>
      </p:sp>
      <p:sp>
        <p:nvSpPr>
          <p:cNvPr id="20" name="TextBox 19"/>
          <p:cNvSpPr txBox="1"/>
          <p:nvPr/>
        </p:nvSpPr>
        <p:spPr>
          <a:xfrm>
            <a:off x="686194" y="1937270"/>
            <a:ext cx="4680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/>
              <a:t>0</a:t>
            </a:r>
            <a:endParaRPr lang="vi-VN" sz="2800"/>
          </a:p>
        </p:txBody>
      </p:sp>
      <p:sp>
        <p:nvSpPr>
          <p:cNvPr id="21" name="TextBox 20"/>
          <p:cNvSpPr txBox="1"/>
          <p:nvPr/>
        </p:nvSpPr>
        <p:spPr>
          <a:xfrm>
            <a:off x="864729" y="1937270"/>
            <a:ext cx="4680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/>
              <a:t>4</a:t>
            </a:r>
            <a:endParaRPr lang="vi-VN" sz="2800"/>
          </a:p>
        </p:txBody>
      </p:sp>
      <p:sp>
        <p:nvSpPr>
          <p:cNvPr id="22" name="TextBox 21"/>
          <p:cNvSpPr txBox="1"/>
          <p:nvPr/>
        </p:nvSpPr>
        <p:spPr>
          <a:xfrm>
            <a:off x="2138357" y="1268862"/>
            <a:ext cx="4680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/>
              <a:t>1</a:t>
            </a:r>
            <a:endParaRPr lang="vi-VN" sz="2800"/>
          </a:p>
        </p:txBody>
      </p:sp>
      <p:sp>
        <p:nvSpPr>
          <p:cNvPr id="23" name="TextBox 22"/>
          <p:cNvSpPr txBox="1"/>
          <p:nvPr/>
        </p:nvSpPr>
        <p:spPr>
          <a:xfrm>
            <a:off x="864729" y="2276872"/>
            <a:ext cx="4680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/>
              <a:t>0</a:t>
            </a:r>
            <a:endParaRPr lang="vi-VN" sz="2800"/>
          </a:p>
        </p:txBody>
      </p:sp>
      <p:sp>
        <p:nvSpPr>
          <p:cNvPr id="24" name="TextBox 23"/>
          <p:cNvSpPr txBox="1"/>
          <p:nvPr/>
        </p:nvSpPr>
        <p:spPr>
          <a:xfrm>
            <a:off x="1031865" y="2276872"/>
            <a:ext cx="4680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/>
              <a:t>8</a:t>
            </a:r>
            <a:endParaRPr lang="vi-VN" sz="2800"/>
          </a:p>
        </p:txBody>
      </p:sp>
      <p:sp>
        <p:nvSpPr>
          <p:cNvPr id="25" name="TextBox 24"/>
          <p:cNvSpPr txBox="1"/>
          <p:nvPr/>
        </p:nvSpPr>
        <p:spPr>
          <a:xfrm>
            <a:off x="2268362" y="1268760"/>
            <a:ext cx="4680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/>
              <a:t>2</a:t>
            </a:r>
            <a:endParaRPr lang="vi-VN" sz="2800"/>
          </a:p>
        </p:txBody>
      </p:sp>
      <p:sp>
        <p:nvSpPr>
          <p:cNvPr id="26" name="TextBox 25"/>
          <p:cNvSpPr txBox="1"/>
          <p:nvPr/>
        </p:nvSpPr>
        <p:spPr>
          <a:xfrm>
            <a:off x="1024944" y="2763374"/>
            <a:ext cx="4680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/>
              <a:t>0</a:t>
            </a:r>
            <a:endParaRPr lang="vi-VN" sz="2800"/>
          </a:p>
        </p:txBody>
      </p:sp>
      <p:sp>
        <p:nvSpPr>
          <p:cNvPr id="27" name="TextBox 26"/>
          <p:cNvSpPr txBox="1"/>
          <p:nvPr/>
        </p:nvSpPr>
        <p:spPr>
          <a:xfrm>
            <a:off x="4416703" y="1268862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/>
              <a:t>8231</a:t>
            </a:r>
            <a:endParaRPr lang="vi-VN" sz="2800"/>
          </a:p>
        </p:txBody>
      </p:sp>
      <p:sp>
        <p:nvSpPr>
          <p:cNvPr id="28" name="TextBox 27"/>
          <p:cNvSpPr txBox="1"/>
          <p:nvPr/>
        </p:nvSpPr>
        <p:spPr>
          <a:xfrm>
            <a:off x="3389905" y="1188302"/>
            <a:ext cx="102679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/>
              <a:t>06</a:t>
            </a:r>
          </a:p>
          <a:p>
            <a:r>
              <a:rPr lang="en-US" sz="2800"/>
              <a:t> </a:t>
            </a:r>
            <a:r>
              <a:rPr lang="en-US" sz="2800" smtClean="0"/>
              <a:t> 09</a:t>
            </a:r>
          </a:p>
          <a:p>
            <a:r>
              <a:rPr lang="en-US" sz="2800"/>
              <a:t> </a:t>
            </a:r>
            <a:r>
              <a:rPr lang="en-US" sz="2800" smtClean="0"/>
              <a:t>   03</a:t>
            </a:r>
          </a:p>
          <a:p>
            <a:r>
              <a:rPr lang="en-US" sz="2800"/>
              <a:t> </a:t>
            </a:r>
            <a:r>
              <a:rPr lang="en-US" sz="2800" smtClean="0"/>
              <a:t>     0</a:t>
            </a:r>
            <a:endParaRPr lang="vi-VN" sz="2800"/>
          </a:p>
        </p:txBody>
      </p:sp>
      <p:sp>
        <p:nvSpPr>
          <p:cNvPr id="30" name="TextBox 29"/>
          <p:cNvSpPr txBox="1"/>
          <p:nvPr/>
        </p:nvSpPr>
        <p:spPr>
          <a:xfrm>
            <a:off x="7287537" y="1268862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/>
              <a:t>7812</a:t>
            </a:r>
            <a:endParaRPr lang="vi-VN" sz="2800"/>
          </a:p>
        </p:txBody>
      </p:sp>
      <p:sp>
        <p:nvSpPr>
          <p:cNvPr id="31" name="TextBox 30"/>
          <p:cNvSpPr txBox="1"/>
          <p:nvPr/>
        </p:nvSpPr>
        <p:spPr>
          <a:xfrm>
            <a:off x="6228184" y="1268862"/>
            <a:ext cx="105935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/>
              <a:t>24</a:t>
            </a:r>
          </a:p>
          <a:p>
            <a:r>
              <a:rPr lang="en-US" sz="2800" smtClean="0"/>
              <a:t>  03</a:t>
            </a:r>
          </a:p>
          <a:p>
            <a:r>
              <a:rPr lang="en-US" sz="2800"/>
              <a:t> </a:t>
            </a:r>
            <a:r>
              <a:rPr lang="en-US" sz="2800" smtClean="0"/>
              <a:t>   06</a:t>
            </a:r>
          </a:p>
          <a:p>
            <a:r>
              <a:rPr lang="en-US" sz="2800"/>
              <a:t> </a:t>
            </a:r>
            <a:r>
              <a:rPr lang="en-US" sz="2800" smtClean="0"/>
              <a:t>     0</a:t>
            </a:r>
            <a:endParaRPr lang="vi-VN" sz="2800"/>
          </a:p>
        </p:txBody>
      </p:sp>
    </p:spTree>
    <p:extLst>
      <p:ext uri="{BB962C8B-B14F-4D97-AF65-F5344CB8AC3E}">
        <p14:creationId xmlns:p14="http://schemas.microsoft.com/office/powerpoint/2010/main" val="2082456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30" grpId="0"/>
      <p:bldP spid="3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71500" y="144762"/>
            <a:ext cx="504056" cy="504056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>
                <a:solidFill>
                  <a:prstClr val="black"/>
                </a:solidFill>
              </a:rPr>
              <a:t>2</a:t>
            </a:r>
            <a:endParaRPr lang="vi-VN" sz="2400">
              <a:solidFill>
                <a:prstClr val="black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575556" y="144762"/>
                <a:ext cx="8401050" cy="15651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2800" smtClean="0">
                    <a:solidFill>
                      <a:prstClr val="black"/>
                    </a:solidFill>
                  </a:rPr>
                  <a:t>Một cửa hàng có 36 550kg xi măng, đã bán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8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2800" smtClean="0">
                    <a:solidFill>
                      <a:prstClr val="black"/>
                    </a:solidFill>
                  </a:rPr>
                  <a:t> số xi măng đó. Hỏi cửa hàng còn lại bao nhiêu ki – lô – gam xi măng?</a:t>
                </a:r>
                <a:endParaRPr lang="en-US" sz="2800">
                  <a:solidFill>
                    <a:prstClr val="black"/>
                  </a:solidFill>
                </a:endParaRP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556" y="144762"/>
                <a:ext cx="8401050" cy="1565172"/>
              </a:xfrm>
              <a:prstGeom prst="rect">
                <a:avLst/>
              </a:prstGeom>
              <a:blipFill rotWithShape="1">
                <a:blip r:embed="rId2"/>
                <a:stretch>
                  <a:fillRect l="-1450" r="-1450" b="-10117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0" name="Group 19"/>
          <p:cNvGrpSpPr/>
          <p:nvPr/>
        </p:nvGrpSpPr>
        <p:grpSpPr>
          <a:xfrm>
            <a:off x="575556" y="1709934"/>
            <a:ext cx="8401050" cy="2246769"/>
            <a:chOff x="575556" y="1709934"/>
            <a:chExt cx="8401050" cy="2246769"/>
          </a:xfrm>
        </p:grpSpPr>
        <p:sp>
          <p:nvSpPr>
            <p:cNvPr id="4" name="TextBox 3"/>
            <p:cNvSpPr txBox="1"/>
            <p:nvPr/>
          </p:nvSpPr>
          <p:spPr>
            <a:xfrm>
              <a:off x="575556" y="1709934"/>
              <a:ext cx="8401050" cy="22467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2800" smtClean="0">
                  <a:solidFill>
                    <a:prstClr val="black"/>
                  </a:solidFill>
                </a:rPr>
                <a:t>Tóm tắt:</a:t>
              </a:r>
            </a:p>
            <a:p>
              <a:pPr algn="just"/>
              <a:endParaRPr lang="en-US" sz="2800">
                <a:solidFill>
                  <a:prstClr val="black"/>
                </a:solidFill>
              </a:endParaRPr>
            </a:p>
            <a:p>
              <a:pPr algn="just"/>
              <a:r>
                <a:rPr lang="en-US" sz="2800" smtClean="0">
                  <a:solidFill>
                    <a:prstClr val="black"/>
                  </a:solidFill>
                </a:rPr>
                <a:t>Có:</a:t>
              </a:r>
            </a:p>
            <a:p>
              <a:pPr algn="just"/>
              <a:endParaRPr lang="en-US" sz="2800">
                <a:solidFill>
                  <a:prstClr val="black"/>
                </a:solidFill>
              </a:endParaRPr>
            </a:p>
            <a:p>
              <a:pPr algn="just"/>
              <a:r>
                <a:rPr lang="en-US" sz="2800" smtClean="0">
                  <a:solidFill>
                    <a:prstClr val="black"/>
                  </a:solidFill>
                </a:rPr>
                <a:t>Bán: </a:t>
              </a:r>
              <a:endParaRPr lang="en-US" sz="2800">
                <a:solidFill>
                  <a:prstClr val="black"/>
                </a:solidFill>
              </a:endParaRPr>
            </a:p>
          </p:txBody>
        </p:sp>
        <p:grpSp>
          <p:nvGrpSpPr>
            <p:cNvPr id="5" name="Group 4"/>
            <p:cNvGrpSpPr/>
            <p:nvPr/>
          </p:nvGrpSpPr>
          <p:grpSpPr>
            <a:xfrm>
              <a:off x="1561566" y="1992012"/>
              <a:ext cx="6840760" cy="1749303"/>
              <a:chOff x="1547664" y="764704"/>
              <a:chExt cx="6840760" cy="1749303"/>
            </a:xfrm>
          </p:grpSpPr>
          <p:sp>
            <p:nvSpPr>
              <p:cNvPr id="7" name="TextBox 6"/>
              <p:cNvSpPr txBox="1"/>
              <p:nvPr/>
            </p:nvSpPr>
            <p:spPr>
              <a:xfrm>
                <a:off x="5143290" y="1990787"/>
                <a:ext cx="108012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smtClean="0"/>
                  <a:t>? </a:t>
                </a:r>
                <a:r>
                  <a:rPr lang="en-US" sz="2800" smtClean="0"/>
                  <a:t>kg</a:t>
                </a:r>
                <a:endParaRPr lang="vi-VN" sz="2800"/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3887924" y="764704"/>
                <a:ext cx="179542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smtClean="0"/>
                  <a:t>36 550kg</a:t>
                </a:r>
                <a:endParaRPr lang="vi-VN" sz="2800"/>
              </a:p>
            </p:txBody>
          </p:sp>
          <p:grpSp>
            <p:nvGrpSpPr>
              <p:cNvPr id="9" name="Group 8"/>
              <p:cNvGrpSpPr/>
              <p:nvPr/>
            </p:nvGrpSpPr>
            <p:grpSpPr>
              <a:xfrm>
                <a:off x="1547664" y="1191576"/>
                <a:ext cx="6840760" cy="1301320"/>
                <a:chOff x="1547664" y="1191576"/>
                <a:chExt cx="6840760" cy="1301320"/>
              </a:xfrm>
            </p:grpSpPr>
            <p:cxnSp>
              <p:nvCxnSpPr>
                <p:cNvPr id="10" name="Straight Connector 9"/>
                <p:cNvCxnSpPr/>
                <p:nvPr/>
              </p:nvCxnSpPr>
              <p:spPr>
                <a:xfrm>
                  <a:off x="1547664" y="1628800"/>
                  <a:ext cx="1368152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headEnd type="oval"/>
                  <a:tailEnd type="oval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" name="Straight Connector 10"/>
                <p:cNvCxnSpPr/>
                <p:nvPr/>
              </p:nvCxnSpPr>
              <p:spPr>
                <a:xfrm>
                  <a:off x="2915816" y="1628800"/>
                  <a:ext cx="1368152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headEnd type="oval"/>
                  <a:tailEnd type="oval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" name="Straight Connector 11"/>
                <p:cNvCxnSpPr/>
                <p:nvPr/>
              </p:nvCxnSpPr>
              <p:spPr>
                <a:xfrm>
                  <a:off x="4283968" y="1628800"/>
                  <a:ext cx="1368152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headEnd type="oval"/>
                  <a:tailEnd type="oval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" name="Straight Connector 12"/>
                <p:cNvCxnSpPr/>
                <p:nvPr/>
              </p:nvCxnSpPr>
              <p:spPr>
                <a:xfrm>
                  <a:off x="5652120" y="1628800"/>
                  <a:ext cx="1368152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headEnd type="oval"/>
                  <a:tailEnd type="oval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Straight Connector 13"/>
                <p:cNvCxnSpPr/>
                <p:nvPr/>
              </p:nvCxnSpPr>
              <p:spPr>
                <a:xfrm>
                  <a:off x="1547664" y="2492896"/>
                  <a:ext cx="1368152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headEnd type="oval"/>
                  <a:tailEnd type="oval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Straight Connector 14"/>
                <p:cNvCxnSpPr/>
                <p:nvPr/>
              </p:nvCxnSpPr>
              <p:spPr>
                <a:xfrm>
                  <a:off x="7020272" y="1632410"/>
                  <a:ext cx="1368152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headEnd type="oval"/>
                  <a:tailEnd type="oval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8" name="Right Brace 17"/>
                <p:cNvSpPr/>
                <p:nvPr/>
              </p:nvSpPr>
              <p:spPr>
                <a:xfrm rot="5400000">
                  <a:off x="5463578" y="-934058"/>
                  <a:ext cx="358377" cy="5491313"/>
                </a:xfrm>
                <a:prstGeom prst="rightBrac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vi-VN"/>
                </a:p>
              </p:txBody>
            </p:sp>
            <p:sp>
              <p:nvSpPr>
                <p:cNvPr id="19" name="Left Brace 18"/>
                <p:cNvSpPr/>
                <p:nvPr/>
              </p:nvSpPr>
              <p:spPr>
                <a:xfrm rot="5400000">
                  <a:off x="4752020" y="-2012780"/>
                  <a:ext cx="432048" cy="6840760"/>
                </a:xfrm>
                <a:prstGeom prst="leftBrac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vi-VN"/>
                </a:p>
              </p:txBody>
            </p:sp>
          </p:grpSp>
        </p:grpSp>
      </p:grpSp>
      <p:sp>
        <p:nvSpPr>
          <p:cNvPr id="35" name="TextBox 34"/>
          <p:cNvSpPr txBox="1"/>
          <p:nvPr/>
        </p:nvSpPr>
        <p:spPr>
          <a:xfrm>
            <a:off x="575556" y="3956703"/>
            <a:ext cx="840105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smtClean="0">
                <a:solidFill>
                  <a:prstClr val="black"/>
                </a:solidFill>
              </a:rPr>
              <a:t>Bài giải</a:t>
            </a:r>
          </a:p>
          <a:p>
            <a:pPr algn="ctr"/>
            <a:r>
              <a:rPr lang="en-US" sz="2800" smtClean="0">
                <a:solidFill>
                  <a:prstClr val="black"/>
                </a:solidFill>
              </a:rPr>
              <a:t>Số ki-lô-gam xi măng đã bán là:</a:t>
            </a:r>
          </a:p>
          <a:p>
            <a:pPr algn="ctr"/>
            <a:r>
              <a:rPr lang="en-US" sz="2800" smtClean="0">
                <a:solidFill>
                  <a:prstClr val="black"/>
                </a:solidFill>
              </a:rPr>
              <a:t>36 550 : 5 = 7310 (kg)</a:t>
            </a:r>
          </a:p>
          <a:p>
            <a:pPr algn="ctr"/>
            <a:r>
              <a:rPr lang="en-US" sz="2800" smtClean="0">
                <a:solidFill>
                  <a:prstClr val="black"/>
                </a:solidFill>
              </a:rPr>
              <a:t>Số ki-lô-gam xi măng còn lại là:</a:t>
            </a:r>
          </a:p>
          <a:p>
            <a:pPr algn="ctr"/>
            <a:r>
              <a:rPr lang="en-US" sz="2800" smtClean="0">
                <a:solidFill>
                  <a:prstClr val="black"/>
                </a:solidFill>
              </a:rPr>
              <a:t>36 550 – 7310 = 29 240 (kg)</a:t>
            </a:r>
          </a:p>
          <a:p>
            <a:pPr algn="r"/>
            <a:r>
              <a:rPr lang="en-US" sz="2800" smtClean="0">
                <a:solidFill>
                  <a:prstClr val="black"/>
                </a:solidFill>
              </a:rPr>
              <a:t>Đáp số: 29 240kg </a:t>
            </a:r>
            <a:endParaRPr lang="en-US" sz="28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108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23528" y="224644"/>
            <a:ext cx="504056" cy="504056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>
                <a:solidFill>
                  <a:prstClr val="black"/>
                </a:solidFill>
              </a:rPr>
              <a:t>3</a:t>
            </a:r>
            <a:endParaRPr lang="vi-VN" sz="240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71600" y="224643"/>
            <a:ext cx="77048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>
                <a:solidFill>
                  <a:prstClr val="black"/>
                </a:solidFill>
              </a:rPr>
              <a:t>T</a:t>
            </a:r>
            <a:r>
              <a:rPr lang="en-US" sz="3200">
                <a:solidFill>
                  <a:prstClr val="black"/>
                </a:solidFill>
              </a:rPr>
              <a:t>ính </a:t>
            </a:r>
            <a:r>
              <a:rPr lang="en-US" sz="3200">
                <a:solidFill>
                  <a:prstClr val="black"/>
                </a:solidFill>
              </a:rPr>
              <a:t>giá trị của biểu thức:</a:t>
            </a:r>
            <a:endParaRPr lang="vi-VN" sz="3200">
              <a:solidFill>
                <a:prstClr val="black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8127225"/>
              </p:ext>
            </p:extLst>
          </p:nvPr>
        </p:nvGraphicFramePr>
        <p:xfrm>
          <a:off x="323528" y="1124744"/>
          <a:ext cx="8568952" cy="28552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4476"/>
                <a:gridCol w="4284476"/>
              </a:tblGrid>
              <a:tr h="2232248">
                <a:tc>
                  <a:txBody>
                    <a:bodyPr/>
                    <a:lstStyle/>
                    <a:p>
                      <a:pPr marL="342900" indent="-342900">
                        <a:buAutoNum type="alphaLcParenR"/>
                      </a:pPr>
                      <a:r>
                        <a:rPr lang="en-US" sz="3200" b="0" smtClean="0">
                          <a:solidFill>
                            <a:schemeClr val="tx1"/>
                          </a:solidFill>
                        </a:rPr>
                        <a:t>69 218 – 26 736 : 3</a:t>
                      </a:r>
                      <a:endParaRPr lang="en-US" sz="3200" b="0" baseline="0" smtClean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buAutoNum type="alphaLcParenR"/>
                      </a:pPr>
                      <a:endParaRPr lang="en-US" sz="3200" b="0" baseline="0" smtClean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buAutoNum type="alphaLcParenR"/>
                      </a:pPr>
                      <a:endParaRPr lang="en-US" sz="3200" b="0" baseline="0" smtClean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None/>
                      </a:pPr>
                      <a:endParaRPr lang="en-US" sz="3200" b="0" baseline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0" smtClean="0">
                          <a:solidFill>
                            <a:schemeClr val="tx1"/>
                          </a:solidFill>
                        </a:rPr>
                        <a:t>b)</a:t>
                      </a:r>
                      <a:r>
                        <a:rPr lang="en-US" sz="3200" b="0" baseline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3200" b="0" baseline="0" smtClean="0">
                          <a:solidFill>
                            <a:schemeClr val="tx1"/>
                          </a:solidFill>
                        </a:rPr>
                        <a:t>(35 281 + 51 645) : 2 </a:t>
                      </a:r>
                      <a:endParaRPr lang="vi-VN" sz="32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622958">
                <a:tc>
                  <a:txBody>
                    <a:bodyPr/>
                    <a:lstStyle/>
                    <a:p>
                      <a:r>
                        <a:rPr lang="en-US" sz="3200" b="0" baseline="0" smtClean="0">
                          <a:solidFill>
                            <a:schemeClr val="tx1"/>
                          </a:solidFill>
                        </a:rPr>
                        <a:t>    </a:t>
                      </a:r>
                      <a:r>
                        <a:rPr lang="en-US" sz="3200" b="0" baseline="0" smtClean="0">
                          <a:solidFill>
                            <a:schemeClr val="tx1"/>
                          </a:solidFill>
                        </a:rPr>
                        <a:t>30 507 + 27 876 : 3</a:t>
                      </a:r>
                      <a:endParaRPr lang="vi-VN" sz="32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0" baseline="0" smtClean="0">
                          <a:solidFill>
                            <a:schemeClr val="tx1"/>
                          </a:solidFill>
                        </a:rPr>
                        <a:t>     </a:t>
                      </a:r>
                      <a:r>
                        <a:rPr lang="en-US" sz="3200" b="0" baseline="0" smtClean="0">
                          <a:solidFill>
                            <a:schemeClr val="tx1"/>
                          </a:solidFill>
                        </a:rPr>
                        <a:t>(45 405 – 8221) : 4</a:t>
                      </a:r>
                      <a:endParaRPr lang="vi-VN" sz="32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00050" y="1676640"/>
            <a:ext cx="34563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solidFill>
                  <a:srgbClr val="C00000"/>
                </a:solidFill>
              </a:rPr>
              <a:t> </a:t>
            </a:r>
            <a:r>
              <a:rPr lang="en-US" sz="3200">
                <a:solidFill>
                  <a:srgbClr val="C00000"/>
                </a:solidFill>
              </a:rPr>
              <a:t>= </a:t>
            </a:r>
            <a:r>
              <a:rPr lang="en-US" sz="3200" smtClean="0">
                <a:solidFill>
                  <a:srgbClr val="C00000"/>
                </a:solidFill>
              </a:rPr>
              <a:t>69 218 – 8912</a:t>
            </a:r>
            <a:endParaRPr lang="en-US" sz="3200">
              <a:solidFill>
                <a:srgbClr val="C00000"/>
              </a:solidFill>
            </a:endParaRPr>
          </a:p>
          <a:p>
            <a:r>
              <a:rPr lang="en-US" sz="3200">
                <a:solidFill>
                  <a:srgbClr val="C00000"/>
                </a:solidFill>
              </a:rPr>
              <a:t> </a:t>
            </a:r>
            <a:r>
              <a:rPr lang="en-US" sz="3200">
                <a:solidFill>
                  <a:srgbClr val="C00000"/>
                </a:solidFill>
              </a:rPr>
              <a:t>=        </a:t>
            </a:r>
            <a:r>
              <a:rPr lang="en-US" sz="3200" smtClean="0">
                <a:solidFill>
                  <a:srgbClr val="C00000"/>
                </a:solidFill>
              </a:rPr>
              <a:t>60306</a:t>
            </a:r>
            <a:endParaRPr lang="vi-VN" sz="320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67446" y="1676640"/>
            <a:ext cx="34563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solidFill>
                  <a:srgbClr val="C00000"/>
                </a:solidFill>
              </a:rPr>
              <a:t>= 86 926 : 2</a:t>
            </a:r>
            <a:endParaRPr lang="en-US" sz="3200">
              <a:solidFill>
                <a:srgbClr val="C00000"/>
              </a:solidFill>
            </a:endParaRPr>
          </a:p>
          <a:p>
            <a:r>
              <a:rPr lang="en-US" sz="3200">
                <a:solidFill>
                  <a:srgbClr val="C00000"/>
                </a:solidFill>
              </a:rPr>
              <a:t>=    </a:t>
            </a:r>
            <a:r>
              <a:rPr lang="en-US" sz="3200" smtClean="0">
                <a:solidFill>
                  <a:srgbClr val="C00000"/>
                </a:solidFill>
              </a:rPr>
              <a:t>43 463</a:t>
            </a:r>
            <a:endParaRPr lang="vi-VN" sz="320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8690" y="3933056"/>
            <a:ext cx="34563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solidFill>
                  <a:srgbClr val="C00000"/>
                </a:solidFill>
              </a:rPr>
              <a:t>= </a:t>
            </a:r>
            <a:r>
              <a:rPr lang="en-US" sz="3200" smtClean="0">
                <a:solidFill>
                  <a:srgbClr val="C00000"/>
                </a:solidFill>
              </a:rPr>
              <a:t>30 507 + 9292</a:t>
            </a:r>
            <a:endParaRPr lang="en-US" sz="3200">
              <a:solidFill>
                <a:srgbClr val="C00000"/>
              </a:solidFill>
            </a:endParaRPr>
          </a:p>
          <a:p>
            <a:r>
              <a:rPr lang="en-US" sz="3200">
                <a:solidFill>
                  <a:srgbClr val="C00000"/>
                </a:solidFill>
              </a:rPr>
              <a:t>=        </a:t>
            </a:r>
            <a:r>
              <a:rPr lang="en-US" sz="3200" smtClean="0">
                <a:solidFill>
                  <a:srgbClr val="C00000"/>
                </a:solidFill>
              </a:rPr>
              <a:t>39 799</a:t>
            </a:r>
            <a:endParaRPr lang="vi-VN" sz="320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67446" y="3928878"/>
            <a:ext cx="415302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solidFill>
                  <a:srgbClr val="C00000"/>
                </a:solidFill>
              </a:rPr>
              <a:t>=        37 184          : 4</a:t>
            </a:r>
            <a:endParaRPr lang="en-US" sz="3200">
              <a:solidFill>
                <a:srgbClr val="C00000"/>
              </a:solidFill>
            </a:endParaRPr>
          </a:p>
          <a:p>
            <a:r>
              <a:rPr lang="en-US" sz="3200">
                <a:solidFill>
                  <a:srgbClr val="C00000"/>
                </a:solidFill>
              </a:rPr>
              <a:t>=          </a:t>
            </a:r>
            <a:r>
              <a:rPr lang="en-US" sz="3200" smtClean="0">
                <a:solidFill>
                  <a:srgbClr val="C00000"/>
                </a:solidFill>
              </a:rPr>
              <a:t>           9296</a:t>
            </a:r>
            <a:endParaRPr lang="vi-VN" sz="320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6045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71500" y="144762"/>
            <a:ext cx="504056" cy="504056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>
                <a:solidFill>
                  <a:prstClr val="black"/>
                </a:solidFill>
              </a:rPr>
              <a:t>4</a:t>
            </a:r>
            <a:endParaRPr lang="vi-VN" sz="240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5556" y="144762"/>
            <a:ext cx="37084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smtClean="0">
                <a:solidFill>
                  <a:prstClr val="black"/>
                </a:solidFill>
              </a:rPr>
              <a:t>Cho 8 hình tam giác, mỗi hình như sau:</a:t>
            </a:r>
          </a:p>
        </p:txBody>
      </p:sp>
      <p:sp>
        <p:nvSpPr>
          <p:cNvPr id="4" name="Right Triangle 3"/>
          <p:cNvSpPr/>
          <p:nvPr/>
        </p:nvSpPr>
        <p:spPr>
          <a:xfrm>
            <a:off x="1691680" y="1340768"/>
            <a:ext cx="1008112" cy="1224136"/>
          </a:xfrm>
          <a:prstGeom prst="rtTriangle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cxnSp>
        <p:nvCxnSpPr>
          <p:cNvPr id="6" name="Straight Connector 5"/>
          <p:cNvCxnSpPr/>
          <p:nvPr/>
        </p:nvCxnSpPr>
        <p:spPr>
          <a:xfrm>
            <a:off x="4283968" y="192955"/>
            <a:ext cx="0" cy="273630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572000" y="144761"/>
            <a:ext cx="43924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smtClean="0">
                <a:solidFill>
                  <a:prstClr val="black"/>
                </a:solidFill>
              </a:rPr>
              <a:t>Hãy xếp thành hình dưới đây: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1289516"/>
            <a:ext cx="3286886" cy="1760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0848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0.0&quot;&gt;&lt;object type=&quot;1&quot; unique_id=&quot;10001&quot;&gt;&lt;object type=&quot;8&quot; unique_id=&quot;10119&quot;&gt;&lt;/object&gt;&lt;object type=&quot;2&quot; unique_id=&quot;10120&quot;&gt;&lt;object type=&quot;3&quot; unique_id=&quot;10121&quot;&gt;&lt;property id=&quot;20148&quot; value=&quot;5&quot;/&gt;&lt;property id=&quot;20300&quot; value=&quot;Slide 1&quot;/&gt;&lt;property id=&quot;20307&quot; value=&quot;257&quot;/&gt;&lt;/object&gt;&lt;object type=&quot;3&quot; unique_id=&quot;10122&quot;&gt;&lt;property id=&quot;20148&quot; value=&quot;5&quot;/&gt;&lt;property id=&quot;20300&quot; value=&quot;Slide 2&quot;/&gt;&lt;property id=&quot;20307&quot; value=&quot;258&quot;/&gt;&lt;/object&gt;&lt;object type=&quot;3&quot; unique_id=&quot;10123&quot;&gt;&lt;property id=&quot;20148&quot; value=&quot;5&quot;/&gt;&lt;property id=&quot;20300&quot; value=&quot;Slide 3&quot;/&gt;&lt;property id=&quot;20307&quot; value=&quot;259&quot;/&gt;&lt;/object&gt;&lt;object type=&quot;3&quot; unique_id=&quot;10218&quot;&gt;&lt;property id=&quot;20148&quot; value=&quot;5&quot;/&gt;&lt;property id=&quot;20300&quot; value=&quot;Slide 4&quot;/&gt;&lt;property id=&quot;20307&quot; value=&quot;262&quot;/&gt;&lt;/object&gt;&lt;object type=&quot;3&quot; unique_id=&quot;10219&quot;&gt;&lt;property id=&quot;20148&quot; value=&quot;5&quot;/&gt;&lt;property id=&quot;20300&quot; value=&quot;Slide 5&quot;/&gt;&lt;property id=&quot;20307&quot; value=&quot;261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341</Words>
  <Application>Microsoft Office PowerPoint</Application>
  <PresentationFormat>On-screen Show (4:3)</PresentationFormat>
  <Paragraphs>84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BichPhuong</dc:creator>
  <cp:lastModifiedBy>BichPhuong</cp:lastModifiedBy>
  <cp:revision>7</cp:revision>
  <dcterms:created xsi:type="dcterms:W3CDTF">2017-04-09T15:50:39Z</dcterms:created>
  <dcterms:modified xsi:type="dcterms:W3CDTF">2017-04-09T16:28:53Z</dcterms:modified>
</cp:coreProperties>
</file>